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00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delSld modSld sldOrd modMainMaster">
      <pc:chgData name="Galina Doychinova" userId="0fb7927745f0c6c3" providerId="LiveId" clId="{403A5934-DEB0-4C53-872A-117AF44D2478}" dt="2026-06-21T21:17:12.666" v="1203" actId="47"/>
      <pc:docMkLst>
        <pc:docMk/>
      </pc:docMkLst>
      <pc:sldChg chg="modSp mod">
        <pc:chgData name="Galina Doychinova" userId="0fb7927745f0c6c3" providerId="LiveId" clId="{403A5934-DEB0-4C53-872A-117AF44D2478}" dt="2026-05-22T19:40:16.808" v="401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9:40:16.808" v="401" actId="2660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5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9:40:16.808" v="401" actId="2660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58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9:40:16.808" v="401" actId="2660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59"/>
            <ac:spMk id="3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4T16:07:03.744" v="1202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24T16:06:47.631" v="1201" actId="1076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20:13:35.489" v="410" actId="1076"/>
          <ac:spMkLst>
            <pc:docMk/>
            <pc:sldMk cId="0" sldId="260"/>
            <ac:spMk id="4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22T19:49:24.499" v="403" actId="1076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1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9:24.499" v="403" actId="1076"/>
          <ac:spMkLst>
            <pc:docMk/>
            <pc:sldMk cId="0" sldId="261"/>
            <ac:spMk id="5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22T19:40:16.808" v="401" actId="2660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2"/>
            <ac:spMk id="4" creationId="{00000000-0000-0000-0000-000000000000}"/>
          </ac:spMkLst>
        </pc:spChg>
      </pc:sldChg>
      <pc:sldChg chg="modSp add del mod modAnim">
        <pc:chgData name="Galina Doychinova" userId="0fb7927745f0c6c3" providerId="LiveId" clId="{403A5934-DEB0-4C53-872A-117AF44D2478}" dt="2026-05-24T15:57:16.473" v="788" actId="12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24T15:57:16.473" v="788" actId="12"/>
          <ac:spMkLst>
            <pc:docMk/>
            <pc:sldMk cId="0" sldId="263"/>
            <ac:spMk id="3" creationId="{00000000-0000-0000-0000-000000000000}"/>
          </ac:spMkLst>
        </pc:spChg>
      </pc:sldChg>
      <pc:sldChg chg="addSp modSp add del mod ord">
        <pc:chgData name="Galina Doychinova" userId="0fb7927745f0c6c3" providerId="LiveId" clId="{403A5934-DEB0-4C53-872A-117AF44D2478}" dt="2026-05-24T15:00:22.972" v="563" actId="1076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4T15:00:19.210" v="562" actId="1076"/>
          <ac:spMkLst>
            <pc:docMk/>
            <pc:sldMk cId="0" sldId="264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4T15:00:13.793" v="560" actId="1076"/>
          <ac:spMkLst>
            <pc:docMk/>
            <pc:sldMk cId="0" sldId="264"/>
            <ac:spMk id="5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24T14:58:12.953" v="555" actId="14100"/>
          <ac:picMkLst>
            <pc:docMk/>
            <pc:sldMk cId="0" sldId="264"/>
            <ac:picMk id="6" creationId="{F22CD397-1517-64EF-537F-191C59B46710}"/>
          </ac:picMkLst>
        </pc:picChg>
        <pc:picChg chg="add mod">
          <ac:chgData name="Galina Doychinova" userId="0fb7927745f0c6c3" providerId="LiveId" clId="{403A5934-DEB0-4C53-872A-117AF44D2478}" dt="2026-05-24T14:58:06.577" v="553" actId="14100"/>
          <ac:picMkLst>
            <pc:docMk/>
            <pc:sldMk cId="0" sldId="264"/>
            <ac:picMk id="8" creationId="{94BB175B-EE5C-9FC3-9E15-A3B5DA374DEA}"/>
          </ac:picMkLst>
        </pc:picChg>
        <pc:picChg chg="add mod">
          <ac:chgData name="Galina Doychinova" userId="0fb7927745f0c6c3" providerId="LiveId" clId="{403A5934-DEB0-4C53-872A-117AF44D2478}" dt="2026-05-24T14:58:03.051" v="552" actId="1076"/>
          <ac:picMkLst>
            <pc:docMk/>
            <pc:sldMk cId="0" sldId="264"/>
            <ac:picMk id="10" creationId="{A3416342-2D32-C513-1A40-06BC6194E58D}"/>
          </ac:picMkLst>
        </pc:picChg>
        <pc:picChg chg="add mod">
          <ac:chgData name="Galina Doychinova" userId="0fb7927745f0c6c3" providerId="LiveId" clId="{403A5934-DEB0-4C53-872A-117AF44D2478}" dt="2026-05-24T15:00:22.972" v="563" actId="1076"/>
          <ac:picMkLst>
            <pc:docMk/>
            <pc:sldMk cId="0" sldId="264"/>
            <ac:picMk id="12" creationId="{C644446E-D1B2-C261-96A5-D98801970A0C}"/>
          </ac:picMkLst>
        </pc:picChg>
      </pc:sldChg>
      <pc:sldChg chg="addSp modSp add del mod">
        <pc:chgData name="Galina Doychinova" userId="0fb7927745f0c6c3" providerId="LiveId" clId="{403A5934-DEB0-4C53-872A-117AF44D2478}" dt="2026-05-24T15:38:49.995" v="564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50:05.252" v="405" actId="1076"/>
          <ac:spMkLst>
            <pc:docMk/>
            <pc:sldMk cId="0" sldId="265"/>
            <ac:spMk id="5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24T15:38:49.995" v="564"/>
          <ac:picMkLst>
            <pc:docMk/>
            <pc:sldMk cId="0" sldId="265"/>
            <ac:picMk id="6" creationId="{EC9127EC-9952-08D2-2CDE-9342C1E86406}"/>
          </ac:picMkLst>
        </pc:picChg>
      </pc:sldChg>
      <pc:sldChg chg="modSp mod">
        <pc:chgData name="Galina Doychinova" userId="0fb7927745f0c6c3" providerId="LiveId" clId="{403A5934-DEB0-4C53-872A-117AF44D2478}" dt="2026-05-22T19:40:16.808" v="401" actId="26606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6"/>
            <ac:spMk id="4" creationId="{00000000-0000-0000-0000-000000000000}"/>
          </ac:spMkLst>
        </pc:spChg>
      </pc:sldChg>
      <pc:sldChg chg="modSp add del mod">
        <pc:chgData name="Galina Doychinova" userId="0fb7927745f0c6c3" providerId="LiveId" clId="{403A5934-DEB0-4C53-872A-117AF44D2478}" dt="2026-05-22T19:40:16.808" v="401" actId="26606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7"/>
            <ac:spMk id="3" creationId="{00000000-0000-0000-0000-000000000000}"/>
          </ac:spMkLst>
        </pc:spChg>
      </pc:sldChg>
      <pc:sldChg chg="addSp delSp modSp add del mod">
        <pc:chgData name="Galina Doychinova" userId="0fb7927745f0c6c3" providerId="LiveId" clId="{403A5934-DEB0-4C53-872A-117AF44D2478}" dt="2026-05-24T14:56:16.928" v="540" actId="21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8"/>
            <ac:spMk id="4" creationId="{00000000-0000-0000-0000-000000000000}"/>
          </ac:spMkLst>
        </pc:spChg>
      </pc:sldChg>
      <pc:sldChg chg="addSp modSp add del mod">
        <pc:chgData name="Galina Doychinova" userId="0fb7927745f0c6c3" providerId="LiveId" clId="{403A5934-DEB0-4C53-872A-117AF44D2478}" dt="2026-05-24T15:39:24.678" v="565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40:16.808" v="401" actId="26606"/>
          <ac:spMkLst>
            <pc:docMk/>
            <pc:sldMk cId="0" sldId="269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2T19:50:17.683" v="407" actId="1076"/>
          <ac:spMkLst>
            <pc:docMk/>
            <pc:sldMk cId="0" sldId="269"/>
            <ac:spMk id="5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24T15:39:24.678" v="565"/>
          <ac:picMkLst>
            <pc:docMk/>
            <pc:sldMk cId="0" sldId="269"/>
            <ac:picMk id="6" creationId="{290FA607-5286-D431-AB23-D1A50913D24C}"/>
          </ac:picMkLst>
        </pc:picChg>
      </pc:sldChg>
      <pc:sldChg chg="modSp del mod">
        <pc:chgData name="Galina Doychinova" userId="0fb7927745f0c6c3" providerId="LiveId" clId="{403A5934-DEB0-4C53-872A-117AF44D2478}" dt="2026-06-21T21:17:12.666" v="1203" actId="47"/>
        <pc:sldMkLst>
          <pc:docMk/>
          <pc:sldMk cId="0" sldId="270"/>
        </pc:sldMkLst>
      </pc:sldChg>
      <pc:sldChg chg="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71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72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73"/>
        </pc:sldMkLst>
      </pc:sldChg>
      <pc:sldChg chg="modSp del mod">
        <pc:chgData name="Galina Doychinova" userId="0fb7927745f0c6c3" providerId="LiveId" clId="{403A5934-DEB0-4C53-872A-117AF44D2478}" dt="2026-06-21T21:17:12.666" v="1203" actId="47"/>
        <pc:sldMkLst>
          <pc:docMk/>
          <pc:sldMk cId="0" sldId="274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75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76"/>
        </pc:sldMkLst>
      </pc:sldChg>
      <pc:sldChg chg="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77"/>
        </pc:sldMkLst>
      </pc:sldChg>
      <pc:sldChg chg="modSp del mod">
        <pc:chgData name="Galina Doychinova" userId="0fb7927745f0c6c3" providerId="LiveId" clId="{403A5934-DEB0-4C53-872A-117AF44D2478}" dt="2026-06-21T21:17:12.666" v="1203" actId="47"/>
        <pc:sldMkLst>
          <pc:docMk/>
          <pc:sldMk cId="0" sldId="278"/>
        </pc:sldMkLst>
      </pc:sldChg>
      <pc:sldChg chg="modSp add del mod modAnim">
        <pc:chgData name="Galina Doychinova" userId="0fb7927745f0c6c3" providerId="LiveId" clId="{403A5934-DEB0-4C53-872A-117AF44D2478}" dt="2026-06-21T21:17:12.666" v="1203" actId="47"/>
        <pc:sldMkLst>
          <pc:docMk/>
          <pc:sldMk cId="0" sldId="279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80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81"/>
        </pc:sldMkLst>
      </pc:sldChg>
      <pc:sldChg chg="modSp del mod">
        <pc:chgData name="Galina Doychinova" userId="0fb7927745f0c6c3" providerId="LiveId" clId="{403A5934-DEB0-4C53-872A-117AF44D2478}" dt="2026-06-21T21:17:12.666" v="1203" actId="47"/>
        <pc:sldMkLst>
          <pc:docMk/>
          <pc:sldMk cId="0" sldId="282"/>
        </pc:sldMkLst>
      </pc:sldChg>
      <pc:sldChg chg="addSp modSp add del mod modAnim">
        <pc:chgData name="Galina Doychinova" userId="0fb7927745f0c6c3" providerId="LiveId" clId="{403A5934-DEB0-4C53-872A-117AF44D2478}" dt="2026-06-21T21:17:12.666" v="1203" actId="47"/>
        <pc:sldMkLst>
          <pc:docMk/>
          <pc:sldMk cId="0" sldId="283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84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85"/>
        </pc:sldMkLst>
      </pc:sldChg>
      <pc:sldChg chg="modSp del mod">
        <pc:chgData name="Galina Doychinova" userId="0fb7927745f0c6c3" providerId="LiveId" clId="{403A5934-DEB0-4C53-872A-117AF44D2478}" dt="2026-06-21T21:17:12.666" v="1203" actId="47"/>
        <pc:sldMkLst>
          <pc:docMk/>
          <pc:sldMk cId="0" sldId="286"/>
        </pc:sldMkLst>
      </pc:sldChg>
      <pc:sldChg chg="addSp modSp add del mod modAnim">
        <pc:chgData name="Galina Doychinova" userId="0fb7927745f0c6c3" providerId="LiveId" clId="{403A5934-DEB0-4C53-872A-117AF44D2478}" dt="2026-06-21T21:17:12.666" v="1203" actId="47"/>
        <pc:sldMkLst>
          <pc:docMk/>
          <pc:sldMk cId="0" sldId="287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88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89"/>
        </pc:sldMkLst>
      </pc:sldChg>
      <pc:sldChg chg="modSp del mod">
        <pc:chgData name="Galina Doychinova" userId="0fb7927745f0c6c3" providerId="LiveId" clId="{403A5934-DEB0-4C53-872A-117AF44D2478}" dt="2026-06-21T21:17:12.666" v="1203" actId="47"/>
        <pc:sldMkLst>
          <pc:docMk/>
          <pc:sldMk cId="0" sldId="290"/>
        </pc:sldMkLst>
      </pc:sldChg>
      <pc:sldChg chg="addSp modSp add del mod modAnim">
        <pc:chgData name="Galina Doychinova" userId="0fb7927745f0c6c3" providerId="LiveId" clId="{403A5934-DEB0-4C53-872A-117AF44D2478}" dt="2026-06-21T21:17:12.666" v="1203" actId="47"/>
        <pc:sldMkLst>
          <pc:docMk/>
          <pc:sldMk cId="0" sldId="291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92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93"/>
        </pc:sldMkLst>
      </pc:sldChg>
      <pc:sldChg chg="modSp del mod">
        <pc:chgData name="Galina Doychinova" userId="0fb7927745f0c6c3" providerId="LiveId" clId="{403A5934-DEB0-4C53-872A-117AF44D2478}" dt="2026-06-21T21:17:12.666" v="1203" actId="47"/>
        <pc:sldMkLst>
          <pc:docMk/>
          <pc:sldMk cId="0" sldId="294"/>
        </pc:sldMkLst>
      </pc:sldChg>
      <pc:sldChg chg="addSp modSp add del mod modAnim">
        <pc:chgData name="Galina Doychinova" userId="0fb7927745f0c6c3" providerId="LiveId" clId="{403A5934-DEB0-4C53-872A-117AF44D2478}" dt="2026-06-21T21:17:12.666" v="1203" actId="47"/>
        <pc:sldMkLst>
          <pc:docMk/>
          <pc:sldMk cId="0" sldId="295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96"/>
        </pc:sldMkLst>
      </pc:sldChg>
      <pc:sldChg chg="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97"/>
        </pc:sldMkLst>
      </pc:sldChg>
      <pc:sldChg chg="modSp del mod">
        <pc:chgData name="Galina Doychinova" userId="0fb7927745f0c6c3" providerId="LiveId" clId="{403A5934-DEB0-4C53-872A-117AF44D2478}" dt="2026-06-21T21:17:12.666" v="1203" actId="47"/>
        <pc:sldMkLst>
          <pc:docMk/>
          <pc:sldMk cId="0" sldId="298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299"/>
        </pc:sldMkLst>
      </pc:sldChg>
      <pc:sldChg chg="addSp 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300"/>
        </pc:sldMkLst>
      </pc:sldChg>
      <pc:sldChg chg="modSp add del mod modAnim">
        <pc:chgData name="Galina Doychinova" userId="0fb7927745f0c6c3" providerId="LiveId" clId="{403A5934-DEB0-4C53-872A-117AF44D2478}" dt="2026-06-21T21:17:12.666" v="1203" actId="47"/>
        <pc:sldMkLst>
          <pc:docMk/>
          <pc:sldMk cId="0" sldId="301"/>
        </pc:sldMkLst>
      </pc:sldChg>
      <pc:sldChg chg="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302"/>
        </pc:sldMkLst>
      </pc:sldChg>
      <pc:sldChg chg="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303"/>
        </pc:sldMkLst>
      </pc:sldChg>
      <pc:sldChg chg="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304"/>
        </pc:sldMkLst>
      </pc:sldChg>
      <pc:sldChg chg="modSp add del mod">
        <pc:chgData name="Galina Doychinova" userId="0fb7927745f0c6c3" providerId="LiveId" clId="{403A5934-DEB0-4C53-872A-117AF44D2478}" dt="2026-06-21T21:17:12.666" v="1203" actId="47"/>
        <pc:sldMkLst>
          <pc:docMk/>
          <pc:sldMk cId="0" sldId="305"/>
        </pc:sldMkLst>
      </pc:sldChg>
      <pc:sldChg chg="modSp add del mod modAnim">
        <pc:chgData name="Galina Doychinova" userId="0fb7927745f0c6c3" providerId="LiveId" clId="{403A5934-DEB0-4C53-872A-117AF44D2478}" dt="2026-06-21T21:17:12.666" v="1203" actId="47"/>
        <pc:sldMkLst>
          <pc:docMk/>
          <pc:sldMk cId="0" sldId="306"/>
        </pc:sldMkLst>
      </pc:sldChg>
      <pc:sldChg chg="modSp add del mod">
        <pc:chgData name="Galina Doychinova" userId="0fb7927745f0c6c3" providerId="LiveId" clId="{403A5934-DEB0-4C53-872A-117AF44D2478}" dt="2026-06-21T21:17:12.666" v="1203" actId="47"/>
        <pc:sldMkLst>
          <pc:docMk/>
          <pc:sldMk cId="1022406921" sldId="307"/>
        </pc:sldMkLst>
      </pc:sldChg>
      <pc:sldChg chg="modSp add del mod modAnim">
        <pc:chgData name="Galina Doychinova" userId="0fb7927745f0c6c3" providerId="LiveId" clId="{403A5934-DEB0-4C53-872A-117AF44D2478}" dt="2026-06-21T21:17:12.666" v="1203" actId="47"/>
        <pc:sldMkLst>
          <pc:docMk/>
          <pc:sldMk cId="2324976120" sldId="308"/>
        </pc:sldMkLst>
      </pc:sldChg>
      <pc:sldChg chg="modSp add del mod modAnim">
        <pc:chgData name="Galina Doychinova" userId="0fb7927745f0c6c3" providerId="LiveId" clId="{403A5934-DEB0-4C53-872A-117AF44D2478}" dt="2026-06-21T21:17:12.666" v="1203" actId="47"/>
        <pc:sldMkLst>
          <pc:docMk/>
          <pc:sldMk cId="1312890417" sldId="309"/>
        </pc:sldMkLst>
      </pc:sldChg>
      <pc:sldChg chg="delSp modSp add del mod modAnim">
        <pc:chgData name="Galina Doychinova" userId="0fb7927745f0c6c3" providerId="LiveId" clId="{403A5934-DEB0-4C53-872A-117AF44D2478}" dt="2026-06-21T21:17:12.666" v="1203" actId="47"/>
        <pc:sldMkLst>
          <pc:docMk/>
          <pc:sldMk cId="4242461800" sldId="31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57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0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54307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90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8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46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21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4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85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3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7A718E46-CF3C-112C-31FA-5AE1ABEC871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64951"/>
            <a:ext cx="530942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2050" y="182880"/>
            <a:ext cx="77800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i="0">
                <a:solidFill>
                  <a:srgbClr val="000080"/>
                </a:solidFill>
                <a:latin typeface="Comic Sans MS"/>
              </a:rPr>
              <a:t>Year 6</a:t>
            </a:r>
            <a:r>
              <a:rPr sz="3000" b="1" i="0" dirty="0">
                <a:solidFill>
                  <a:srgbClr val="000080"/>
                </a:solidFill>
                <a:latin typeface="Comic Sans MS"/>
              </a:rPr>
              <a:t> Newspaper Reports – Famous Person Focus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1371600"/>
            <a:ext cx="786384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Unit aim: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Write a newspaper-style report about ONE key achievement or significant moment from a famous person you are interested in.</a:t>
            </a:r>
          </a:p>
          <a:p>
            <a:endParaRPr lang="en-GB" sz="2200" b="0" i="0"/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Your final report will include: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Headline + subheading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Lead paragraph answering the 5Ws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Formal, objective paragraphs (importance order)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Quotations from sources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Cohesive devices, passive voice and relative clauses</a:t>
            </a:r>
          </a:p>
          <a:p>
            <a:r>
              <a:rPr lang="en-GB" sz="2200" b="0" i="0">
                <a:solidFill>
                  <a:srgbClr val="000080"/>
                </a:solidFill>
                <a:latin typeface="Comic Sans MS"/>
              </a:rPr>
              <a:t>•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Edited and published final version</a:t>
            </a:r>
          </a:p>
          <a:p>
            <a:endParaRPr lang="en-GB" sz="2200" b="0" i="0"/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Use the separate WAGOLL booklet when tasks tell you 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39" y="6071235"/>
            <a:ext cx="78638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1" dirty="0">
                <a:solidFill>
                  <a:srgbClr val="5AB4DC"/>
                </a:solidFill>
                <a:latin typeface="Comic Sans MS"/>
              </a:rPr>
              <a:t>You are writing a NEWSPAPER REPORT, not a biography. Focus on ONE important achievement and explain why it matters.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182880"/>
            <a:ext cx="11795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>
                <a:solidFill>
                  <a:srgbClr val="000080"/>
                </a:solidFill>
                <a:latin typeface="Comic Sans MS"/>
              </a:rPr>
              <a:t>How to use this slide deck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1078992"/>
            <a:ext cx="786384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>
                <a:solidFill>
                  <a:srgbClr val="000080"/>
                </a:solidFill>
                <a:latin typeface="Comic Sans MS"/>
              </a:rPr>
              <a:t>Each lesson has 4 slides:</a:t>
            </a:r>
          </a:p>
          <a:p>
            <a:r>
              <a:rPr sz="2200" b="0" i="0">
                <a:solidFill>
                  <a:srgbClr val="000080"/>
                </a:solidFill>
                <a:latin typeface="Comic Sans MS"/>
              </a:rPr>
              <a:t>1) LO + Success Criteria</a:t>
            </a:r>
          </a:p>
          <a:p>
            <a:r>
              <a:rPr sz="2200" b="0" i="0">
                <a:solidFill>
                  <a:srgbClr val="000080"/>
                </a:solidFill>
                <a:latin typeface="Comic Sans MS"/>
              </a:rPr>
              <a:t>2) Teach &amp; Notice</a:t>
            </a:r>
          </a:p>
          <a:p>
            <a:r>
              <a:rPr sz="2200" b="0" i="0">
                <a:solidFill>
                  <a:srgbClr val="000080"/>
                </a:solidFill>
                <a:latin typeface="Comic Sans MS"/>
              </a:rPr>
              <a:t>3) Task 1 (with vocabulary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bank</a:t>
            </a:r>
            <a:r>
              <a:rPr sz="2200" b="0" i="0">
                <a:solidFill>
                  <a:srgbClr val="000080"/>
                </a:solidFill>
                <a:latin typeface="Comic Sans MS"/>
              </a:rPr>
              <a:t>)</a:t>
            </a:r>
          </a:p>
          <a:p>
            <a:r>
              <a:rPr sz="2200" b="0" i="0">
                <a:solidFill>
                  <a:srgbClr val="000080"/>
                </a:solidFill>
                <a:latin typeface="Comic Sans MS"/>
              </a:rPr>
              <a:t>4) Task 2 (with vocabulary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bank</a:t>
            </a:r>
            <a:r>
              <a:rPr sz="2200" b="0" i="0">
                <a:solidFill>
                  <a:srgbClr val="000080"/>
                </a:solidFill>
                <a:latin typeface="Comic Sans MS"/>
              </a:rPr>
              <a:t>)</a:t>
            </a:r>
          </a:p>
          <a:p>
            <a:endParaRPr lang="en-GB" sz="2200" b="0" i="0"/>
          </a:p>
          <a:p>
            <a:r>
              <a:rPr sz="2200" b="0" i="0">
                <a:solidFill>
                  <a:srgbClr val="000080"/>
                </a:solidFill>
                <a:latin typeface="Comic Sans MS"/>
              </a:rPr>
              <a:t>Keep all drafts so you can show improvements. Use vocabulary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banks</a:t>
            </a:r>
            <a:r>
              <a:rPr sz="2200" b="0" i="0">
                <a:solidFill>
                  <a:srgbClr val="000080"/>
                </a:solidFill>
                <a:latin typeface="Comic Sans MS"/>
              </a:rPr>
              <a:t> to upgrade your writing.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736" y="5349240"/>
            <a:ext cx="80650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1" dirty="0">
                <a:solidFill>
                  <a:srgbClr val="5AB4DC"/>
                </a:solidFill>
                <a:latin typeface="Comic Sans MS"/>
              </a:rPr>
              <a:t>Read the whole slide before writing. Complete Task 1 before Task 2. Use at least 5 words from the vocabulary 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bank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 each lesson.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471" y="182880"/>
            <a:ext cx="78638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 dirty="0">
                <a:solidFill>
                  <a:srgbClr val="000080"/>
                </a:solidFill>
                <a:latin typeface="Comic Sans MS"/>
              </a:rPr>
              <a:t>Lesson 1: </a:t>
            </a:r>
            <a:r>
              <a:rPr lang="en-GB" sz="3000" b="1" i="0">
                <a:solidFill>
                  <a:srgbClr val="000080"/>
                </a:solidFill>
                <a:latin typeface="Comic Sans MS"/>
              </a:rPr>
              <a:t>What is a newspaper report?</a:t>
            </a:r>
            <a:r>
              <a:rPr sz="3000" b="1" i="0" dirty="0">
                <a:solidFill>
                  <a:srgbClr val="000080"/>
                </a:solidFill>
                <a:latin typeface="Comic Sans MS"/>
              </a:rPr>
              <a:t> – LO &amp; Success Criteria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1471" y="1550670"/>
            <a:ext cx="786384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Learning Objective: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To identify the purpose and key features of a newspaper report.</a:t>
            </a:r>
          </a:p>
          <a:p>
            <a:endParaRPr lang="en-GB" sz="2200" b="0" i="0"/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Success Criteria: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I can explain that a report gives facts, not opinions.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I can identify the headline and lead.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I can identify at least one quotation.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I can explain how paragraphs are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organised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1471" y="5802630"/>
            <a:ext cx="73171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1">
                <a:solidFill>
                  <a:srgbClr val="5AB4DC"/>
                </a:solidFill>
                <a:latin typeface="Comic Sans MS"/>
              </a:rPr>
              <a:t>You </a:t>
            </a:r>
            <a:r>
              <a:rPr sz="1600" b="0" i="1">
                <a:solidFill>
                  <a:srgbClr val="5AB4DC"/>
                </a:solidFill>
                <a:latin typeface="Comic Sans MS"/>
              </a:rPr>
              <a:t>are learning what a newspaper report is. 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A newspaper report informs </a:t>
            </a:r>
            <a:r>
              <a:rPr sz="1600" b="0" i="1">
                <a:solidFill>
                  <a:srgbClr val="5AB4DC"/>
                </a:solidFill>
                <a:latin typeface="Comic Sans MS"/>
              </a:rPr>
              <a:t>the reader using facts and evidence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. You will learn the features reporters use to help readers understand quickly</a:t>
            </a:r>
            <a:r>
              <a:rPr sz="1600" b="0" i="1">
                <a:solidFill>
                  <a:srgbClr val="5AB4DC"/>
                </a:solidFill>
                <a:latin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8991" y="482174"/>
            <a:ext cx="599846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>
                <a:solidFill>
                  <a:srgbClr val="000080"/>
                </a:solidFill>
                <a:latin typeface="Comic Sans MS"/>
              </a:rPr>
              <a:t>Lesson 1: Teach &amp; Notice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1718310"/>
            <a:ext cx="786384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Reports inform the reader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about an event or person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using facts.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They are written in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the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past tense and third person.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They include a headline and a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lead paragraph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with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the most important information.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They often include quotations from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witnesses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 or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experts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.</a:t>
            </a:r>
            <a:endParaRPr sz="2200" b="0" i="0" dirty="0">
              <a:solidFill>
                <a:srgbClr val="000080"/>
              </a:solidFill>
              <a:latin typeface="Comic Sans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199" y="5514052"/>
            <a:ext cx="84220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1" dirty="0">
                <a:solidFill>
                  <a:srgbClr val="5AB4DC"/>
                </a:solidFill>
                <a:latin typeface="Comic Sans MS"/>
              </a:rPr>
              <a:t>Look for features that make a report clear: headline, lead, facts, quotations, paragraphs.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182880"/>
            <a:ext cx="11795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>
                <a:solidFill>
                  <a:srgbClr val="000080"/>
                </a:solidFill>
                <a:latin typeface="Comic Sans MS"/>
              </a:rPr>
              <a:t>Lesson 1: Task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28696"/>
            <a:ext cx="78638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 i="0" dirty="0">
                <a:solidFill>
                  <a:srgbClr val="000080"/>
                </a:solidFill>
                <a:latin typeface="Comic Sans MS"/>
              </a:rPr>
              <a:t>• Open the WAGOLL booklet.</a:t>
            </a:r>
          </a:p>
          <a:p>
            <a:r>
              <a:rPr sz="2400" b="0" i="0" dirty="0">
                <a:solidFill>
                  <a:srgbClr val="000080"/>
                </a:solidFill>
                <a:latin typeface="Comic Sans MS"/>
              </a:rPr>
              <a:t>• Annotate </a:t>
            </a:r>
            <a:r>
              <a:rPr lang="en-GB" sz="2400" dirty="0">
                <a:solidFill>
                  <a:srgbClr val="000080"/>
                </a:solidFill>
                <a:latin typeface="Comic Sans MS"/>
              </a:rPr>
              <a:t>a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 model</a:t>
            </a:r>
            <a:r>
              <a:rPr lang="en-GB" sz="2400" b="0" i="0" dirty="0">
                <a:solidFill>
                  <a:srgbClr val="000080"/>
                </a:solidFill>
                <a:latin typeface="Comic Sans MS"/>
              </a:rPr>
              <a:t> report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:</a:t>
            </a:r>
            <a:endParaRPr lang="en-GB" sz="2400" b="0" i="0" dirty="0">
              <a:solidFill>
                <a:srgbClr val="000080"/>
              </a:solidFill>
              <a:latin typeface="Comic Sans MS"/>
            </a:endParaRPr>
          </a:p>
          <a:p>
            <a:r>
              <a:rPr lang="en-GB" sz="2400" b="0" i="0" dirty="0">
                <a:solidFill>
                  <a:srgbClr val="000080"/>
                </a:solidFill>
                <a:latin typeface="Comic Sans MS"/>
              </a:rPr>
              <a:t>   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circle headline</a:t>
            </a:r>
            <a:endParaRPr lang="en-GB" sz="2400" b="0" i="0" dirty="0">
              <a:solidFill>
                <a:srgbClr val="000080"/>
              </a:solidFill>
              <a:latin typeface="Comic Sans MS"/>
            </a:endParaRPr>
          </a:p>
          <a:p>
            <a:r>
              <a:rPr lang="en-GB" sz="2400" b="0" i="0" dirty="0">
                <a:solidFill>
                  <a:srgbClr val="000080"/>
                </a:solidFill>
                <a:latin typeface="Comic Sans MS"/>
              </a:rPr>
              <a:t>   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underline lead</a:t>
            </a:r>
            <a:endParaRPr lang="en-GB" sz="24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400" b="0" i="0" dirty="0">
                <a:solidFill>
                  <a:srgbClr val="000080"/>
                </a:solidFill>
                <a:latin typeface="Comic Sans MS"/>
              </a:rPr>
              <a:t> </a:t>
            </a:r>
            <a:r>
              <a:rPr lang="en-GB" sz="2400" b="0" i="0" dirty="0">
                <a:solidFill>
                  <a:srgbClr val="000080"/>
                </a:solidFill>
                <a:latin typeface="Comic Sans MS"/>
              </a:rPr>
              <a:t>  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highlight facts</a:t>
            </a:r>
            <a:endParaRPr lang="en-GB" sz="24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400" b="0" i="0" dirty="0">
                <a:solidFill>
                  <a:srgbClr val="000080"/>
                </a:solidFill>
                <a:latin typeface="Comic Sans MS"/>
              </a:rPr>
              <a:t> </a:t>
            </a:r>
            <a:r>
              <a:rPr lang="en-GB" sz="2400" b="0" i="0" dirty="0">
                <a:solidFill>
                  <a:srgbClr val="000080"/>
                </a:solidFill>
                <a:latin typeface="Comic Sans MS"/>
              </a:rPr>
              <a:t>  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box quotations</a:t>
            </a:r>
            <a:endParaRPr lang="en-GB" sz="24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400" b="0" i="0" dirty="0">
                <a:solidFill>
                  <a:srgbClr val="000080"/>
                </a:solidFill>
                <a:latin typeface="Comic Sans MS"/>
              </a:rPr>
              <a:t> </a:t>
            </a:r>
            <a:r>
              <a:rPr lang="en-GB" sz="2400" b="0" i="0" dirty="0">
                <a:solidFill>
                  <a:srgbClr val="000080"/>
                </a:solidFill>
                <a:latin typeface="Comic Sans MS"/>
              </a:rPr>
              <a:t>  draw boxes around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 paragraphs.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16420" y="3429000"/>
            <a:ext cx="23995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Vocab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headline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lead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quotation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fact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neutral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565" y="5660136"/>
            <a:ext cx="7543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1">
                <a:solidFill>
                  <a:srgbClr val="5AB4DC"/>
                </a:solidFill>
                <a:latin typeface="Comic Sans MS"/>
              </a:rPr>
              <a:t>Annotate carefully so you can SEE the structure. Ask: what happened? who was involved?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548640"/>
            <a:ext cx="11795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 dirty="0">
                <a:solidFill>
                  <a:srgbClr val="000080"/>
                </a:solidFill>
                <a:latin typeface="Comic Sans MS"/>
              </a:rPr>
              <a:t>Lesson 1: Task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836390"/>
            <a:ext cx="7863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 i="0" dirty="0">
                <a:solidFill>
                  <a:srgbClr val="000080"/>
                </a:solidFill>
                <a:latin typeface="Comic Sans MS"/>
              </a:rPr>
              <a:t>• Create a </a:t>
            </a:r>
            <a:r>
              <a:rPr lang="en-GB" sz="2400" b="0" i="0">
                <a:solidFill>
                  <a:srgbClr val="000080"/>
                </a:solidFill>
                <a:latin typeface="Comic Sans MS"/>
              </a:rPr>
              <a:t>'Features checklist' 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in your book.</a:t>
            </a:r>
          </a:p>
          <a:p>
            <a:r>
              <a:rPr sz="2400" b="0" i="0" dirty="0">
                <a:solidFill>
                  <a:srgbClr val="000080"/>
                </a:solidFill>
                <a:latin typeface="Comic Sans MS"/>
              </a:rPr>
              <a:t>• </a:t>
            </a:r>
            <a:r>
              <a:rPr lang="en-GB" sz="2400" b="0" i="0">
                <a:solidFill>
                  <a:srgbClr val="000080"/>
                </a:solidFill>
                <a:latin typeface="Comic Sans MS"/>
              </a:rPr>
              <a:t>Find 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one example of each feature </a:t>
            </a:r>
            <a:r>
              <a:rPr lang="en-GB" sz="2400" b="0" i="0">
                <a:solidFill>
                  <a:srgbClr val="000080"/>
                </a:solidFill>
                <a:latin typeface="Comic Sans MS"/>
              </a:rPr>
              <a:t>in 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the WAGOLL</a:t>
            </a:r>
            <a:r>
              <a:rPr lang="en-GB" sz="2400" b="0" i="0">
                <a:solidFill>
                  <a:srgbClr val="000080"/>
                </a:solidFill>
                <a:latin typeface="Comic Sans MS"/>
              </a:rPr>
              <a:t> and copy it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64808" y="3063240"/>
            <a:ext cx="19476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2878AA"/>
                </a:solidFill>
                <a:latin typeface="Comic Sans MS"/>
              </a:rPr>
              <a:t>Vocab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paragraph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evidence</a:t>
            </a:r>
          </a:p>
          <a:p>
            <a:r>
              <a:rPr lang="en-GB" sz="1600" b="1" i="0">
                <a:solidFill>
                  <a:srgbClr val="2878AA"/>
                </a:solidFill>
                <a:latin typeface="Comic Sans MS"/>
              </a:rPr>
              <a:t>reported</a:t>
            </a:r>
          </a:p>
          <a:p>
            <a:r>
              <a:rPr lang="en-GB" sz="1600" b="1" i="0">
                <a:solidFill>
                  <a:srgbClr val="2878AA"/>
                </a:solidFill>
                <a:latin typeface="Comic Sans MS"/>
              </a:rPr>
              <a:t>stated</a:t>
            </a:r>
          </a:p>
          <a:p>
            <a:r>
              <a:rPr lang="en-GB" sz="1600" b="1" i="0">
                <a:solidFill>
                  <a:srgbClr val="2878AA"/>
                </a:solidFill>
                <a:latin typeface="Comic Sans MS"/>
              </a:rPr>
              <a:t>confirmed</a:t>
            </a:r>
            <a:endParaRPr sz="1600" b="1" i="0">
              <a:solidFill>
                <a:srgbClr val="2878AA"/>
              </a:solidFill>
              <a:latin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50" y="5558790"/>
            <a:ext cx="79743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1" dirty="0">
                <a:solidFill>
                  <a:srgbClr val="5AB4DC"/>
                </a:solidFill>
                <a:latin typeface="Comic Sans MS"/>
              </a:rPr>
              <a:t>Year 6 Extension: Identify how the writer maintains objectivity, then explain how formal vocabulary, precise evidence, 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and </a:t>
            </a:r>
            <a:r>
              <a:rPr lang="en-GB" sz="1600" b="0" i="1" dirty="0">
                <a:solidFill>
                  <a:srgbClr val="5AB4DC"/>
                </a:solidFill>
                <a:latin typeface="Comic Sans MS"/>
              </a:rPr>
              <a:t>sentence control make the 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report</a:t>
            </a:r>
            <a:r>
              <a:rPr lang="en-GB" sz="1600" b="0" i="1" dirty="0">
                <a:solidFill>
                  <a:srgbClr val="5AB4DC"/>
                </a:solidFill>
                <a:latin typeface="Comic Sans MS"/>
              </a:rPr>
              <a:t> sound authoritative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08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charRg st="108" end="10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charRg st="108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charRg st="108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471" y="182880"/>
            <a:ext cx="78638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 dirty="0">
                <a:solidFill>
                  <a:srgbClr val="000080"/>
                </a:solidFill>
                <a:latin typeface="Comic Sans MS"/>
              </a:rPr>
              <a:t>Lesson 2: Researching a famous person – LO &amp; Success Criteria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1471" y="1550670"/>
            <a:ext cx="786384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Learning Objective: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To gather relevant facts about a famous person using reliable sources and short notes.</a:t>
            </a:r>
          </a:p>
          <a:p>
            <a:endParaRPr lang="en-GB" sz="2200" b="0" i="0"/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Success Criteria: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I can choose a famous person I am interested in.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I can use at least 2 sources.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My notes are short phrases (not full sentences).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I can check facts match across sources.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1471" y="5802630"/>
            <a:ext cx="73171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1">
                <a:solidFill>
                  <a:srgbClr val="5AB4DC"/>
                </a:solidFill>
                <a:latin typeface="Comic Sans MS"/>
              </a:rPr>
              <a:t>You 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are 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learning how reporters research a person. You will choose 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a famous person you 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are interested in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. 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You will collect 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accurate 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facts from more than one source 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and 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take notes in short phrases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8991" y="482174"/>
            <a:ext cx="599846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>
                <a:solidFill>
                  <a:srgbClr val="000080"/>
                </a:solidFill>
                <a:latin typeface="Comic Sans MS"/>
              </a:rPr>
              <a:t>Lesson 2: Teach &amp; Notice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1718310"/>
            <a:ext cx="786384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b="0" i="0" dirty="0">
                <a:solidFill>
                  <a:srgbClr val="000080"/>
                </a:solidFill>
                <a:latin typeface="Comic Sans MS"/>
              </a:rPr>
              <a:t>Today we will: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0" i="0" dirty="0">
                <a:solidFill>
                  <a:srgbClr val="000080"/>
                </a:solidFill>
                <a:latin typeface="Comic Sans MS"/>
              </a:rPr>
              <a:t>Use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more than one source to check accuracy.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</a:t>
            </a:r>
            <a:r>
              <a:rPr lang="en-GB" sz="2200" b="0" i="0" dirty="0">
                <a:solidFill>
                  <a:srgbClr val="000080"/>
                </a:solidFill>
                <a:latin typeface="Comic Sans MS"/>
              </a:rPr>
              <a:t>Take notes as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phrases: dates, </a:t>
            </a:r>
            <a:r>
              <a:rPr lang="en-GB" sz="2200" b="0" i="0" dirty="0">
                <a:solidFill>
                  <a:srgbClr val="000080"/>
                </a:solidFill>
                <a:latin typeface="Comic Sans MS"/>
              </a:rPr>
              <a:t>achievements,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places, </a:t>
            </a:r>
            <a:r>
              <a:rPr lang="en-GB" sz="2200" b="0" i="0" dirty="0">
                <a:solidFill>
                  <a:srgbClr val="000080"/>
                </a:solidFill>
                <a:latin typeface="Comic Sans MS"/>
              </a:rPr>
              <a:t>key events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Record where </a:t>
            </a:r>
            <a:r>
              <a:rPr lang="en-GB" sz="2200" b="0" i="0" dirty="0">
                <a:solidFill>
                  <a:srgbClr val="000080"/>
                </a:solidFill>
                <a:latin typeface="Comic Sans MS"/>
              </a:rPr>
              <a:t>information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came from</a:t>
            </a:r>
            <a:r>
              <a:rPr lang="en-GB" sz="2200" b="0" i="0" dirty="0">
                <a:solidFill>
                  <a:srgbClr val="000080"/>
                </a:solidFill>
                <a:latin typeface="Comic Sans MS"/>
              </a:rPr>
              <a:t> (source title/website/book).</a:t>
            </a:r>
            <a:endParaRPr sz="22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</a:t>
            </a:r>
            <a:r>
              <a:rPr lang="en-GB" sz="2200" b="0" i="0" dirty="0">
                <a:solidFill>
                  <a:srgbClr val="000080"/>
                </a:solidFill>
                <a:latin typeface="Comic Sans MS"/>
              </a:rPr>
              <a:t>Choose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facts</a:t>
            </a:r>
            <a:r>
              <a:rPr lang="en-GB" sz="2200" b="0" i="0" dirty="0">
                <a:solidFill>
                  <a:srgbClr val="000080"/>
                </a:solidFill>
                <a:latin typeface="Comic Sans MS"/>
              </a:rPr>
              <a:t> that are useful for a report (impact/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achievement</a:t>
            </a:r>
            <a:r>
              <a:rPr lang="en-GB" sz="2200" b="0" i="0" dirty="0">
                <a:solidFill>
                  <a:srgbClr val="000080"/>
                </a:solidFill>
                <a:latin typeface="Comic Sans MS"/>
              </a:rPr>
              <a:t>), not every life detail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199" y="5514052"/>
            <a:ext cx="84220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1">
                <a:solidFill>
                  <a:srgbClr val="5AB4DC"/>
                </a:solidFill>
                <a:latin typeface="Comic Sans MS"/>
              </a:rPr>
              <a:t>Use at least two sources so you can confirm facts. Write notes as phrases, not full sentences.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9569" y="613089"/>
            <a:ext cx="48790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 dirty="0">
                <a:solidFill>
                  <a:srgbClr val="000080"/>
                </a:solidFill>
                <a:latin typeface="Comic Sans MS"/>
              </a:rPr>
              <a:t>Lesson 2: Task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2915" y="1717608"/>
            <a:ext cx="78638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 i="0" dirty="0">
                <a:solidFill>
                  <a:srgbClr val="000080"/>
                </a:solidFill>
                <a:latin typeface="Comic Sans MS"/>
              </a:rPr>
              <a:t>• Choose </a:t>
            </a:r>
            <a:r>
              <a:rPr lang="en-GB" sz="2400" b="0" i="0">
                <a:solidFill>
                  <a:srgbClr val="000080"/>
                </a:solidFill>
                <a:latin typeface="Comic Sans MS"/>
              </a:rPr>
              <a:t>your 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famous person (sport/science/arts/history).</a:t>
            </a:r>
          </a:p>
          <a:p>
            <a:r>
              <a:rPr sz="2400" b="0" i="0" dirty="0">
                <a:solidFill>
                  <a:srgbClr val="000080"/>
                </a:solidFill>
                <a:latin typeface="Comic Sans MS"/>
              </a:rPr>
              <a:t>• Use 2+ sources to find: </a:t>
            </a:r>
            <a:r>
              <a:rPr lang="en-GB" sz="2400" b="0" i="0">
                <a:solidFill>
                  <a:srgbClr val="000080"/>
                </a:solidFill>
                <a:latin typeface="Comic Sans MS"/>
              </a:rPr>
              <a:t>early life (brief), 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key achievement, why </a:t>
            </a:r>
            <a:r>
              <a:rPr lang="en-GB" sz="2400" b="0" i="0">
                <a:solidFill>
                  <a:srgbClr val="000080"/>
                </a:solidFill>
                <a:latin typeface="Comic Sans MS"/>
              </a:rPr>
              <a:t>they are famous</a:t>
            </a:r>
            <a:r>
              <a:rPr sz="2400" b="0" i="0" dirty="0">
                <a:solidFill>
                  <a:srgbClr val="000080"/>
                </a:solidFill>
                <a:latin typeface="Comic Sans MS"/>
              </a:rPr>
              <a:t>, impact/legacy.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53248" y="3398227"/>
            <a:ext cx="23995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Vocab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source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reliable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evidence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notes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fact-check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565" y="5952523"/>
            <a:ext cx="7543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1" dirty="0">
                <a:solidFill>
                  <a:srgbClr val="5AB4DC"/>
                </a:solidFill>
                <a:latin typeface="Comic Sans MS"/>
              </a:rPr>
              <a:t>Collect facts about ONE key achievement or moment. Focus on what makes it </a:t>
            </a:r>
            <a:r>
              <a:rPr lang="en-GB" sz="1600" b="0" i="1" dirty="0">
                <a:solidFill>
                  <a:srgbClr val="5AB4DC"/>
                </a:solidFill>
                <a:latin typeface="Comic Sans MS"/>
              </a:rPr>
              <a:t>news-worthy.</a:t>
            </a:r>
            <a:endParaRPr sz="1600" b="0" i="1" dirty="0">
              <a:solidFill>
                <a:srgbClr val="5AB4DC"/>
              </a:solidFill>
              <a:latin typeface="Comic Sans M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2CD397-1517-64EF-537F-191C59B46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40" y="3491903"/>
            <a:ext cx="1239727" cy="1983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BB175B-EE5C-9FC3-9E15-A3B5DA374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544" y="4464056"/>
            <a:ext cx="1695447" cy="1129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416342-2D32-C513-1A40-06BC6194E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6737" y="3451064"/>
            <a:ext cx="2414016" cy="1608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44446E-D1B2-C261-96A5-D98801970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5989" y="4065125"/>
            <a:ext cx="1338275" cy="16488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0159" y="459879"/>
            <a:ext cx="639699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 dirty="0">
                <a:solidFill>
                  <a:srgbClr val="000080"/>
                </a:solidFill>
                <a:latin typeface="Comic Sans MS"/>
              </a:rPr>
              <a:t>Lesson 2: Task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1965" y="1630740"/>
            <a:ext cx="78638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Write 10–12 notes as short phrases.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Star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the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5 facts you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think are most news-worthy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64808" y="3063240"/>
            <a:ext cx="19476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2878AA"/>
                </a:solidFill>
                <a:latin typeface="Comic Sans MS"/>
              </a:rPr>
              <a:t>Vocab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achievement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impact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legacy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contribution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influence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" y="5682615"/>
            <a:ext cx="81743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1" dirty="0">
                <a:solidFill>
                  <a:srgbClr val="5AB4DC"/>
                </a:solidFill>
                <a:latin typeface="Comic Sans MS"/>
              </a:rPr>
              <a:t>Year 6 Extension: Explain why your chosen facts are 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the most </a:t>
            </a:r>
            <a:r>
              <a:rPr lang="en-GB" sz="1600" b="0" i="1" dirty="0">
                <a:solidFill>
                  <a:srgbClr val="5AB4DC"/>
                </a:solidFill>
                <a:latin typeface="Comic Sans MS"/>
              </a:rPr>
              <a:t>news-worthy, ranking them by significance and justifying 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your </a:t>
            </a:r>
            <a:r>
              <a:rPr lang="en-GB" sz="1600" b="0" i="1" dirty="0">
                <a:solidFill>
                  <a:srgbClr val="5AB4DC"/>
                </a:solidFill>
                <a:latin typeface="Comic Sans MS"/>
              </a:rPr>
              <a:t>choices using impact, reliability, and relevance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9127EC-9952-08D2-2CDE-9342C1E86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28" y="3216413"/>
            <a:ext cx="2357200" cy="1570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9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charRg st="89" end="8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charRg st="89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charRg st="89" end="8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471" y="182880"/>
            <a:ext cx="78638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 dirty="0">
                <a:solidFill>
                  <a:srgbClr val="000080"/>
                </a:solidFill>
                <a:latin typeface="Comic Sans MS"/>
              </a:rPr>
              <a:t>Lesson 3: </a:t>
            </a:r>
            <a:r>
              <a:rPr lang="en-GB" sz="3000" b="1" i="0">
                <a:solidFill>
                  <a:srgbClr val="000080"/>
                </a:solidFill>
                <a:latin typeface="Comic Sans MS"/>
              </a:rPr>
              <a:t>The </a:t>
            </a:r>
            <a:r>
              <a:rPr sz="3000" b="1" i="0" dirty="0">
                <a:solidFill>
                  <a:srgbClr val="000080"/>
                </a:solidFill>
                <a:latin typeface="Comic Sans MS"/>
              </a:rPr>
              <a:t>5Ws lead paragraph – LO &amp; Success Criteria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1471" y="1550670"/>
            <a:ext cx="786384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Learning Objective: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To write an effective lead paragraph answering the 5Ws about a famous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person's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 achievement.</a:t>
            </a:r>
          </a:p>
          <a:p>
            <a:endParaRPr lang="en-GB" sz="2200" b="0" i="0"/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Success Criteria: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My lead answers at least 4 of the 5Ws.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My lead is 1–2 sentences.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I use past tense and third person.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I avoid opinions.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1471" y="5802630"/>
            <a:ext cx="73171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1">
                <a:solidFill>
                  <a:srgbClr val="5AB4DC"/>
                </a:solidFill>
                <a:latin typeface="Comic Sans MS"/>
              </a:rPr>
              <a:t>You </a:t>
            </a:r>
            <a:r>
              <a:rPr sz="1600" b="0" i="1">
                <a:solidFill>
                  <a:srgbClr val="5AB4DC"/>
                </a:solidFill>
                <a:latin typeface="Comic Sans MS"/>
              </a:rPr>
              <a:t>are 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learning how to write a </a:t>
            </a:r>
            <a:r>
              <a:rPr sz="1600" b="0" i="1">
                <a:solidFill>
                  <a:srgbClr val="5AB4DC"/>
                </a:solidFill>
                <a:latin typeface="Comic Sans MS"/>
              </a:rPr>
              <a:t>lead paragraph. The lead 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gives the most important information straight away. You will answer </a:t>
            </a:r>
            <a:r>
              <a:rPr sz="1600" b="0" i="1">
                <a:solidFill>
                  <a:srgbClr val="5AB4DC"/>
                </a:solidFill>
                <a:latin typeface="Comic Sans MS"/>
              </a:rPr>
              <a:t>the 5Ws </a:t>
            </a:r>
            <a:r>
              <a:rPr lang="en-GB" sz="1600" b="0" i="1">
                <a:solidFill>
                  <a:srgbClr val="5AB4DC"/>
                </a:solidFill>
                <a:latin typeface="Comic Sans MS"/>
              </a:rPr>
              <a:t>using your research: who, what, where, when, why/how</a:t>
            </a:r>
            <a:r>
              <a:rPr sz="1600" b="0" i="1">
                <a:solidFill>
                  <a:srgbClr val="5AB4DC"/>
                </a:solidFill>
                <a:latin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8991" y="482174"/>
            <a:ext cx="599846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>
                <a:solidFill>
                  <a:srgbClr val="000080"/>
                </a:solidFill>
                <a:latin typeface="Comic Sans MS"/>
              </a:rPr>
              <a:t>Lesson 3: Teach &amp; Notice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1718310"/>
            <a:ext cx="78638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>
                <a:solidFill>
                  <a:srgbClr val="000080"/>
                </a:solidFill>
                <a:latin typeface="Comic Sans MS"/>
              </a:rPr>
              <a:t>•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Lead = first </a:t>
            </a:r>
            <a:r>
              <a:rPr sz="2200" b="0" i="0">
                <a:solidFill>
                  <a:srgbClr val="000080"/>
                </a:solidFill>
                <a:latin typeface="Comic Sans MS"/>
              </a:rPr>
              <a:t>paragraph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; most important facts first</a:t>
            </a:r>
            <a:r>
              <a:rPr sz="2200" b="0" i="0">
                <a:solidFill>
                  <a:srgbClr val="000080"/>
                </a:solidFill>
                <a:latin typeface="Comic Sans MS"/>
              </a:rPr>
              <a:t>.</a:t>
            </a:r>
          </a:p>
          <a:p>
            <a:r>
              <a:rPr sz="2200" b="0" i="0">
                <a:solidFill>
                  <a:srgbClr val="000080"/>
                </a:solidFill>
                <a:latin typeface="Comic Sans MS"/>
              </a:rPr>
              <a:t>• Include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the famous person's </a:t>
            </a:r>
            <a:r>
              <a:rPr sz="2200" b="0" i="0">
                <a:solidFill>
                  <a:srgbClr val="000080"/>
                </a:solidFill>
                <a:latin typeface="Comic Sans MS"/>
              </a:rPr>
              <a:t>name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and the key </a:t>
            </a:r>
            <a:r>
              <a:rPr sz="2200" b="0" i="0">
                <a:solidFill>
                  <a:srgbClr val="000080"/>
                </a:solidFill>
                <a:latin typeface="Comic Sans MS"/>
              </a:rPr>
              <a:t>achievement.</a:t>
            </a:r>
          </a:p>
          <a:p>
            <a:r>
              <a:rPr sz="2200" b="0" i="0">
                <a:solidFill>
                  <a:srgbClr val="000080"/>
                </a:solidFill>
                <a:latin typeface="Comic Sans MS"/>
              </a:rPr>
              <a:t>• Keep it short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: 1–2 sentences</a:t>
            </a:r>
            <a:r>
              <a:rPr sz="2200" b="0" i="0">
                <a:solidFill>
                  <a:srgbClr val="000080"/>
                </a:solidFill>
                <a:latin typeface="Comic Sans MS"/>
              </a:rPr>
              <a:t>.</a:t>
            </a:r>
          </a:p>
          <a:p>
            <a:r>
              <a:rPr sz="2200" b="0" i="0">
                <a:solidFill>
                  <a:srgbClr val="000080"/>
                </a:solidFill>
                <a:latin typeface="Comic Sans MS"/>
              </a:rPr>
              <a:t>•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Avoid starting with 'This report is about…' – start </a:t>
            </a:r>
            <a:r>
              <a:rPr sz="2200" b="0" i="0">
                <a:solidFill>
                  <a:srgbClr val="000080"/>
                </a:solidFill>
                <a:latin typeface="Comic Sans MS"/>
              </a:rPr>
              <a:t>with the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event/</a:t>
            </a:r>
            <a:r>
              <a:rPr sz="2200" b="0" i="0">
                <a:solidFill>
                  <a:srgbClr val="000080"/>
                </a:solidFill>
                <a:latin typeface="Comic Sans MS"/>
              </a:rPr>
              <a:t>achievement.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199" y="5514052"/>
            <a:ext cx="84220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1">
                <a:solidFill>
                  <a:srgbClr val="5AB4DC"/>
                </a:solidFill>
                <a:latin typeface="Comic Sans MS"/>
              </a:rPr>
              <a:t>A strong lead is short and factual. It gives the reader the main news immediately.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3955" y="685866"/>
            <a:ext cx="70294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>
                <a:solidFill>
                  <a:srgbClr val="000080"/>
                </a:solidFill>
                <a:latin typeface="Comic Sans MS"/>
              </a:rPr>
              <a:t>Lesson 3: Task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565" y="2120706"/>
            <a:ext cx="78638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Open the WAGOLL booklet.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Underline the lead and label the 5Ws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in it.</a:t>
            </a:r>
            <a:endParaRPr sz="2200" b="0" i="0" dirty="0">
              <a:solidFill>
                <a:srgbClr val="000080"/>
              </a:solidFill>
              <a:latin typeface="Comic Sans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3640" y="3209634"/>
            <a:ext cx="23995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Vocab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who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what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where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when</a:t>
            </a:r>
          </a:p>
          <a:p>
            <a:r>
              <a:rPr sz="1600" b="1" i="0" dirty="0">
                <a:solidFill>
                  <a:srgbClr val="2878AA"/>
                </a:solidFill>
                <a:latin typeface="Comic Sans MS"/>
              </a:rPr>
              <a:t>why</a:t>
            </a:r>
            <a:r>
              <a:rPr lang="en-GB" sz="1600" b="1" i="0">
                <a:solidFill>
                  <a:srgbClr val="2878AA"/>
                </a:solidFill>
                <a:latin typeface="Comic Sans MS"/>
              </a:rPr>
              <a:t>/</a:t>
            </a:r>
            <a:r>
              <a:rPr sz="1600" b="1" i="0" dirty="0">
                <a:solidFill>
                  <a:srgbClr val="2878AA"/>
                </a:solidFill>
                <a:latin typeface="Comic Sans MS"/>
              </a:rPr>
              <a:t>how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565" y="5660136"/>
            <a:ext cx="75434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1">
                <a:solidFill>
                  <a:srgbClr val="5AB4DC"/>
                </a:solidFill>
                <a:latin typeface="Comic Sans MS"/>
              </a:rPr>
              <a:t>Label the 5Ws in a model so you know what information belongs in the lead.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396240"/>
            <a:ext cx="11795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i="0" dirty="0">
                <a:solidFill>
                  <a:srgbClr val="000080"/>
                </a:solidFill>
                <a:latin typeface="Comic Sans MS"/>
              </a:rPr>
              <a:t>Lesson 3: Task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1644075"/>
            <a:ext cx="786384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Write TWO different leads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about your person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using the same facts.</a:t>
            </a:r>
          </a:p>
          <a:p>
            <a:r>
              <a:rPr sz="2200" b="0" i="0" dirty="0">
                <a:solidFill>
                  <a:srgbClr val="000080"/>
                </a:solidFill>
                <a:latin typeface="Comic Sans MS"/>
              </a:rPr>
              <a:t>• Choose the stronger one and underline </a:t>
            </a:r>
            <a:r>
              <a:rPr lang="en-GB" sz="2200" b="0" i="0">
                <a:solidFill>
                  <a:srgbClr val="000080"/>
                </a:solidFill>
                <a:latin typeface="Comic Sans MS"/>
              </a:rPr>
              <a:t>the </a:t>
            </a:r>
            <a:r>
              <a:rPr sz="2200" b="0" i="0" dirty="0">
                <a:solidFill>
                  <a:srgbClr val="000080"/>
                </a:solidFill>
                <a:latin typeface="Comic Sans MS"/>
              </a:rPr>
              <a:t>best verb.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64808" y="3063240"/>
            <a:ext cx="19476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2878AA"/>
                </a:solidFill>
                <a:latin typeface="Comic Sans MS"/>
              </a:rPr>
              <a:t>Vocab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was recognised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made history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achieved</a:t>
            </a:r>
          </a:p>
          <a:p>
            <a:r>
              <a:rPr sz="1600" b="1" i="0">
                <a:solidFill>
                  <a:srgbClr val="2878AA"/>
                </a:solidFill>
                <a:latin typeface="Comic Sans MS"/>
              </a:rPr>
              <a:t>discovered</a:t>
            </a:r>
          </a:p>
          <a:p>
            <a:r>
              <a:rPr lang="en-GB" sz="1600" b="1" i="0">
                <a:solidFill>
                  <a:srgbClr val="2878AA"/>
                </a:solidFill>
                <a:latin typeface="Comic Sans MS"/>
              </a:rPr>
              <a:t>was awarded</a:t>
            </a:r>
            <a:endParaRPr sz="1600" b="1" i="0">
              <a:solidFill>
                <a:srgbClr val="2878AA"/>
              </a:solidFill>
              <a:latin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015" y="5737383"/>
            <a:ext cx="83553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1" dirty="0">
                <a:solidFill>
                  <a:srgbClr val="5AB4DC"/>
                </a:solidFill>
                <a:latin typeface="Comic Sans MS"/>
              </a:rPr>
              <a:t>Year 6 Extension: Craft a more sophisticated lead by combining precise detail with an economical sentence structure, ensuring the information remains concise, formal, 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and </a:t>
            </a:r>
            <a:r>
              <a:rPr lang="en-GB" sz="1600" b="0" i="1" dirty="0">
                <a:solidFill>
                  <a:srgbClr val="5AB4DC"/>
                </a:solidFill>
                <a:latin typeface="Comic Sans MS"/>
              </a:rPr>
              <a:t>clearly prioritised</a:t>
            </a:r>
            <a:r>
              <a:rPr sz="1600" b="0" i="1" dirty="0">
                <a:solidFill>
                  <a:srgbClr val="5AB4DC"/>
                </a:solidFill>
                <a:latin typeface="Comic Sans MS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0FA607-5286-D431-AB23-D1A50913D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28" y="3216413"/>
            <a:ext cx="2357200" cy="1570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3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charRg st="123" end="1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charRg st="123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charRg st="123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1110</Words>
  <Application>Microsoft Office PowerPoint</Application>
  <PresentationFormat>On-screen Show (4:3)</PresentationFormat>
  <Paragraphs>137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Galina Doychinova</dc:creator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2026-06-21T21:17:19Z</dcterms:modified>
  <cp:category/>
</cp:coreProperties>
</file>