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54F3A2-93ED-42DA-9FAD-535E917B7294}" v="60" dt="2026-05-22T17:57:13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delSld modSld modMainMaster">
      <pc:chgData name="Galina Doychinova" userId="0fb7927745f0c6c3" providerId="LiveId" clId="{403A5934-DEB0-4C53-872A-117AF44D2478}" dt="2026-05-24T16:39:09.251" v="213" actId="1076"/>
      <pc:docMkLst>
        <pc:docMk/>
      </pc:docMkLst>
      <pc:sldChg chg="modSp mod modAnim">
        <pc:chgData name="Galina Doychinova" userId="0fb7927745f0c6c3" providerId="LiveId" clId="{403A5934-DEB0-4C53-872A-117AF44D2478}" dt="2026-05-22T17:50:26.222" v="123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22T17:28:26.635" v="10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7:30:09.592" v="11" actId="107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0:09.592" v="11" actId="1076"/>
          <ac:spMkLst>
            <pc:docMk/>
            <pc:sldMk cId="0" sldId="25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7:30:19.757" v="12" actId="107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0:19.757" v="12" actId="107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58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1:08.903" v="130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22T17:30:46.288" v="17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0:42.342" v="15" actId="107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0:35.062" v="14" actId="14100"/>
          <ac:spMkLst>
            <pc:docMk/>
            <pc:sldMk cId="0" sldId="259"/>
            <ac:spMk id="4" creationId="{00000000-0000-0000-0000-000000000000}"/>
          </ac:spMkLst>
        </pc:spChg>
      </pc:sldChg>
      <pc:sldChg chg="addSp modSp mod modAnim">
        <pc:chgData name="Galina Doychinova" userId="0fb7927745f0c6c3" providerId="LiveId" clId="{403A5934-DEB0-4C53-872A-117AF44D2478}" dt="2026-05-24T16:34:29.971" v="197" actId="107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1:39.290" v="137" actId="107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0"/>
            <ac:spMk id="4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24T16:34:29.971" v="197" actId="1076"/>
          <ac:picMkLst>
            <pc:docMk/>
            <pc:sldMk cId="0" sldId="260"/>
            <ac:picMk id="6" creationId="{B2663B75-8C69-3088-AC37-E5577BB69D4A}"/>
          </ac:picMkLst>
        </pc:picChg>
      </pc:sldChg>
      <pc:sldChg chg="modSp mod modAnim">
        <pc:chgData name="Galina Doychinova" userId="0fb7927745f0c6c3" providerId="LiveId" clId="{403A5934-DEB0-4C53-872A-117AF44D2478}" dt="2026-05-22T17:52:09.395" v="142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1:34.441" v="21" actId="1076"/>
          <ac:spMkLst>
            <pc:docMk/>
            <pc:sldMk cId="0" sldId="26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1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2:21.484" v="144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1:43.902" v="23" actId="1076"/>
          <ac:spMkLst>
            <pc:docMk/>
            <pc:sldMk cId="0" sldId="26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1:49.737" v="25" actId="1076"/>
          <ac:spMkLst>
            <pc:docMk/>
            <pc:sldMk cId="0" sldId="262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7:31:57.382" v="27" actId="1076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1:57.382" v="27" actId="1076"/>
          <ac:spMkLst>
            <pc:docMk/>
            <pc:sldMk cId="0" sldId="26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3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2:48.161" v="148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22T17:32:08.340" v="29" actId="20577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2:33.353" v="145" actId="20577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4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3:04.331" v="151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2:51.994" v="149" actId="20577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5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3:25.465" v="155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3:14.743" v="152" actId="20577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6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3:33.338" v="157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3:28.965" v="156" actId="20577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7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7:32:51.768" v="39" actId="1076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2:51.768" v="39" actId="1076"/>
          <ac:spMkLst>
            <pc:docMk/>
            <pc:sldMk cId="0" sldId="26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8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3:49.882" v="160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3:41.127" v="158" actId="20577"/>
          <ac:spMkLst>
            <pc:docMk/>
            <pc:sldMk cId="0" sldId="26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69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3:57.489" v="162"/>
        <pc:sldMkLst>
          <pc:docMk/>
          <pc:sldMk cId="0" sldId="270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3:53.267" v="161" actId="20577"/>
          <ac:spMkLst>
            <pc:docMk/>
            <pc:sldMk cId="0" sldId="27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0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7:26:31.427" v="9" actId="26606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1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7:33:35.071" v="45" actId="1076"/>
        <pc:sldMkLst>
          <pc:docMk/>
          <pc:sldMk cId="0" sldId="272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3:35.071" v="45" actId="1076"/>
          <ac:spMkLst>
            <pc:docMk/>
            <pc:sldMk cId="0" sldId="27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2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4:24.162" v="167"/>
        <pc:sldMkLst>
          <pc:docMk/>
          <pc:sldMk cId="0" sldId="273"/>
        </pc:sldMkLst>
        <pc:spChg chg="mod">
          <ac:chgData name="Galina Doychinova" userId="0fb7927745f0c6c3" providerId="LiveId" clId="{403A5934-DEB0-4C53-872A-117AF44D2478}" dt="2026-05-22T17:21:49.120" v="8" actId="20577"/>
          <ac:spMkLst>
            <pc:docMk/>
            <pc:sldMk cId="0" sldId="27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3"/>
            <ac:spMk id="4" creationId="{00000000-0000-0000-0000-000000000000}"/>
          </ac:spMkLst>
        </pc:spChg>
      </pc:sldChg>
      <pc:sldChg chg="addSp modSp mod modAnim">
        <pc:chgData name="Galina Doychinova" userId="0fb7927745f0c6c3" providerId="LiveId" clId="{403A5934-DEB0-4C53-872A-117AF44D2478}" dt="2026-05-24T16:36:58.325" v="204" actId="1076"/>
        <pc:sldMkLst>
          <pc:docMk/>
          <pc:sldMk cId="0" sldId="274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3:46.437" v="47" actId="1076"/>
          <ac:spMkLst>
            <pc:docMk/>
            <pc:sldMk cId="0" sldId="27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4T16:36:56.754" v="203" actId="1076"/>
          <ac:spMkLst>
            <pc:docMk/>
            <pc:sldMk cId="0" sldId="274"/>
            <ac:spMk id="4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24T16:36:58.325" v="204" actId="1076"/>
          <ac:picMkLst>
            <pc:docMk/>
            <pc:sldMk cId="0" sldId="274"/>
            <ac:picMk id="6" creationId="{5179613F-94F0-5BA2-B1C6-C9909565BBDA}"/>
          </ac:picMkLst>
        </pc:picChg>
      </pc:sldChg>
      <pc:sldChg chg="modSp mod modAnim">
        <pc:chgData name="Galina Doychinova" userId="0fb7927745f0c6c3" providerId="LiveId" clId="{403A5934-DEB0-4C53-872A-117AF44D2478}" dt="2026-05-22T17:55:19.313" v="180" actId="20577"/>
        <pc:sldMkLst>
          <pc:docMk/>
          <pc:sldMk cId="0" sldId="275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5:19.313" v="180" actId="20577"/>
          <ac:spMkLst>
            <pc:docMk/>
            <pc:sldMk cId="0" sldId="27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5"/>
            <ac:spMk id="4" creationId="{00000000-0000-0000-0000-000000000000}"/>
          </ac:spMkLst>
        </pc:spChg>
      </pc:sldChg>
      <pc:sldChg chg="addSp modSp mod">
        <pc:chgData name="Galina Doychinova" userId="0fb7927745f0c6c3" providerId="LiveId" clId="{403A5934-DEB0-4C53-872A-117AF44D2478}" dt="2026-05-24T16:37:48.276" v="209" actId="14100"/>
        <pc:sldMkLst>
          <pc:docMk/>
          <pc:sldMk cId="0" sldId="276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4:21.954" v="55" actId="1076"/>
          <ac:spMkLst>
            <pc:docMk/>
            <pc:sldMk cId="0" sldId="27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4:19.150" v="54" actId="1076"/>
          <ac:spMkLst>
            <pc:docMk/>
            <pc:sldMk cId="0" sldId="276"/>
            <ac:spMk id="4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24T16:37:48.276" v="209" actId="14100"/>
          <ac:picMkLst>
            <pc:docMk/>
            <pc:sldMk cId="0" sldId="276"/>
            <ac:picMk id="6" creationId="{F2D992A4-99BF-1FD3-00BE-7FFD1C4D727F}"/>
          </ac:picMkLst>
        </pc:picChg>
      </pc:sldChg>
      <pc:sldChg chg="modSp mod">
        <pc:chgData name="Galina Doychinova" userId="0fb7927745f0c6c3" providerId="LiveId" clId="{403A5934-DEB0-4C53-872A-117AF44D2478}" dt="2026-05-22T17:34:30.699" v="57" actId="1076"/>
        <pc:sldMkLst>
          <pc:docMk/>
          <pc:sldMk cId="0" sldId="277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4:30.699" v="57" actId="1076"/>
          <ac:spMkLst>
            <pc:docMk/>
            <pc:sldMk cId="0" sldId="27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7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5:43.022" v="182"/>
        <pc:sldMkLst>
          <pc:docMk/>
          <pc:sldMk cId="0" sldId="278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4:57.183" v="59" actId="1076"/>
          <ac:spMkLst>
            <pc:docMk/>
            <pc:sldMk cId="0" sldId="27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8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5:56.695" v="185"/>
        <pc:sldMkLst>
          <pc:docMk/>
          <pc:sldMk cId="0" sldId="279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5:48.242" v="183" actId="20577"/>
          <ac:spMkLst>
            <pc:docMk/>
            <pc:sldMk cId="0" sldId="27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79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7:56:05.033" v="186" actId="20577"/>
        <pc:sldMkLst>
          <pc:docMk/>
          <pc:sldMk cId="0" sldId="280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6:05.033" v="186" actId="20577"/>
          <ac:spMkLst>
            <pc:docMk/>
            <pc:sldMk cId="0" sldId="28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0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6:17.971" v="188"/>
        <pc:sldMkLst>
          <pc:docMk/>
          <pc:sldMk cId="0" sldId="281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6:10.855" v="187" actId="20577"/>
          <ac:spMkLst>
            <pc:docMk/>
            <pc:sldMk cId="0" sldId="28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1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7:35:34.778" v="67" actId="1076"/>
        <pc:sldMkLst>
          <pc:docMk/>
          <pc:sldMk cId="0" sldId="282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35:34.778" v="67" actId="1076"/>
          <ac:spMkLst>
            <pc:docMk/>
            <pc:sldMk cId="0" sldId="28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2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7:56:48.555" v="191"/>
        <pc:sldMkLst>
          <pc:docMk/>
          <pc:sldMk cId="0" sldId="283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6:31.129" v="189" actId="20577"/>
          <ac:spMkLst>
            <pc:docMk/>
            <pc:sldMk cId="0" sldId="28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3"/>
            <ac:spMk id="4" creationId="{00000000-0000-0000-0000-000000000000}"/>
          </ac:spMkLst>
        </pc:spChg>
      </pc:sldChg>
      <pc:sldChg chg="addSp modSp mod modAnim">
        <pc:chgData name="Galina Doychinova" userId="0fb7927745f0c6c3" providerId="LiveId" clId="{403A5934-DEB0-4C53-872A-117AF44D2478}" dt="2026-05-24T16:39:09.251" v="213" actId="1076"/>
        <pc:sldMkLst>
          <pc:docMk/>
          <pc:sldMk cId="0" sldId="284"/>
        </pc:sldMkLst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57:03.532" v="192" actId="20577"/>
          <ac:spMkLst>
            <pc:docMk/>
            <pc:sldMk cId="0" sldId="28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7:26:31.427" v="9" actId="26606"/>
          <ac:spMkLst>
            <pc:docMk/>
            <pc:sldMk cId="0" sldId="284"/>
            <ac:spMk id="4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24T16:39:09.251" v="213" actId="1076"/>
          <ac:picMkLst>
            <pc:docMk/>
            <pc:sldMk cId="0" sldId="284"/>
            <ac:picMk id="6" creationId="{E23B5E03-CC80-0A0E-9943-C1610F230B15}"/>
          </ac:picMkLst>
        </pc:picChg>
      </pc:sldChg>
      <pc:sldMasterChg chg="addSp modSp">
        <pc:chgData name="Galina Doychinova" userId="0fb7927745f0c6c3" providerId="LiveId" clId="{403A5934-DEB0-4C53-872A-117AF44D2478}" dt="2026-05-22T17:21:31.431" v="0"/>
        <pc:sldMasterMkLst>
          <pc:docMk/>
          <pc:sldMasterMk cId="794840171" sldId="2147483660"/>
        </pc:sldMasterMkLst>
        <pc:picChg chg="add mod">
          <ac:chgData name="Galina Doychinova" userId="0fb7927745f0c6c3" providerId="LiveId" clId="{403A5934-DEB0-4C53-872A-117AF44D2478}" dt="2026-05-22T17:21:31.431" v="0"/>
          <ac:picMkLst>
            <pc:docMk/>
            <pc:sldMasterMk cId="794840171" sldId="2147483660"/>
            <ac:picMk id="8" creationId="{BA35267A-6411-E559-0C9C-BC3B48B09484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6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51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4560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1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81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51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4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27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62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011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BA35267A-6411-E559-0C9C-BC3B48B0948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64951"/>
            <a:ext cx="530942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4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 dirty="0">
                <a:solidFill>
                  <a:srgbClr val="000080"/>
                </a:solidFill>
                <a:latin typeface="Comic Sans MS"/>
              </a:rPr>
              <a:t>Year 5 Poetry Unit – Self‑Study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7778115" cy="397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Each poem type is taught as its own lesson sequence.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You will use the model texts (WAGOLLs), follow the steps, and complete independent tasks.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The blue box gives you instructions to follow on your own.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Work through slides in order. Read the model texts aloud. Complete the tasks in your book.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Sequence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1892809"/>
            <a:ext cx="7778115" cy="397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Lesson 1: Structure and contrast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Lesson 2: Draft and refine vocabulary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Lesson 3: Publish and reflect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Complete all three lessons in order. Keep your first draft so you can show improvements in Lesson 2 and Lesson 3.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Lesson 1: Learning Objective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2368296"/>
            <a:ext cx="7778115" cy="397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To understand the structure of a diamante poem and how contrast creates meaning.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You will learn how a diamante poem is built. You will spot the turning point and explain how the meaning shifts from one idea to its contrast.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 dirty="0">
                <a:solidFill>
                  <a:srgbClr val="000080"/>
                </a:solidFill>
                <a:latin typeface="Comic Sans MS"/>
              </a:rPr>
              <a:t>Diamante Poems – Lesson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79576"/>
            <a:ext cx="7778115" cy="397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Diamante structure (7 lines):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1) Noun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2) Two adjectives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3) Three -</a:t>
            </a:r>
            <a:r>
              <a:rPr sz="2800" b="0" i="0" dirty="0" err="1">
                <a:solidFill>
                  <a:srgbClr val="000080"/>
                </a:solidFill>
                <a:latin typeface="Comic Sans MS"/>
              </a:rPr>
              <a:t>ing</a:t>
            </a:r>
            <a:r>
              <a:rPr sz="2800" b="0" i="0" dirty="0">
                <a:solidFill>
                  <a:srgbClr val="000080"/>
                </a:solidFill>
                <a:latin typeface="Comic Sans MS"/>
              </a:rPr>
              <a:t> verbs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4) Two nouns (link/contrast)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5) Three -</a:t>
            </a:r>
            <a:r>
              <a:rPr sz="2800" b="0" i="0" dirty="0" err="1">
                <a:solidFill>
                  <a:srgbClr val="000080"/>
                </a:solidFill>
                <a:latin typeface="Comic Sans MS"/>
              </a:rPr>
              <a:t>ing</a:t>
            </a:r>
            <a:r>
              <a:rPr sz="2800" b="0" i="0" dirty="0">
                <a:solidFill>
                  <a:srgbClr val="000080"/>
                </a:solidFill>
                <a:latin typeface="Comic Sans MS"/>
              </a:rPr>
              <a:t> verbs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6) Two adjectives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7) Contrasting noun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Key idea: line 4 is the turning point.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4632" y="5568696"/>
            <a:ext cx="77781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 dirty="0">
                <a:solidFill>
                  <a:srgbClr val="5AB4DC"/>
                </a:solidFill>
                <a:latin typeface="Comic Sans MS"/>
              </a:rPr>
              <a:t>Work through each rule carefully. Pause after each point and check you understand it before moving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Lesson 1: WAGOLL (Model Text)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4085" y="1636777"/>
            <a:ext cx="7324344" cy="3209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Fire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Hot, bright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Crackling, roaring, burning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Flames, destruction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Cooling, shrinking, fading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Quiet, dark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Read the model once. Read it again and spot where it follows the rules. Underline one word choice you think is powerful.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663B75-8C69-3088-AC37-E5577BB69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44" y="2914644"/>
            <a:ext cx="2898648" cy="1931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 dirty="0">
                <a:solidFill>
                  <a:srgbClr val="000080"/>
                </a:solidFill>
                <a:latin typeface="Comic Sans MS"/>
              </a:rPr>
              <a:t>Diamante Poems – Lesson 1: 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35609"/>
            <a:ext cx="765352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Follow these steps: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1) Choose a pair (Day → Night).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2) List 6 adjectives and 6 -</a:t>
            </a:r>
            <a:r>
              <a:rPr sz="2800" b="0" i="0" dirty="0" err="1">
                <a:solidFill>
                  <a:srgbClr val="000080"/>
                </a:solidFill>
                <a:latin typeface="Comic Sans MS"/>
              </a:rPr>
              <a:t>ing</a:t>
            </a:r>
            <a:r>
              <a:rPr sz="2800" b="0" i="0" dirty="0">
                <a:solidFill>
                  <a:srgbClr val="000080"/>
                </a:solidFill>
                <a:latin typeface="Comic Sans MS"/>
              </a:rPr>
              <a:t> verbs.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3) Pick the strongest 2 adjectives and 3 verbs for each side.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4) Decide the two turning-point nouns for line 4.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Follow the steps. If you get stuck, return to the WAGOLL and copy the structure before adding your own ideas.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Lesson 1: Independent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27633"/>
            <a:ext cx="735177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Write your own diamante using one pair: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Hope → Fear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Calm → Chaos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Freedom → Control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Write 7 lines and keep the exact structure.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1" y="5660136"/>
            <a:ext cx="7616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Complete the task independently. When finished, tick off each rule to check your poem follows the form.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Lesson 2: Learning Objective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1" y="2042245"/>
            <a:ext cx="69220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To refine a diamante by upgrading vocabulary for precision and impact.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You will improve vocabulary so every word is precise. You will replace weak adjectives and verbs and make the contrast clearer.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 dirty="0">
                <a:solidFill>
                  <a:srgbClr val="000080"/>
                </a:solidFill>
                <a:latin typeface="Comic Sans MS"/>
              </a:rPr>
              <a:t>Diamante Poems – Lesson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1" y="1536193"/>
            <a:ext cx="770839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Upgrade prompts: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Replace vague adjectives (nice, good, big)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Choose vivid -</a:t>
            </a:r>
            <a:r>
              <a:rPr sz="2800" b="0" i="0" dirty="0" err="1">
                <a:solidFill>
                  <a:srgbClr val="000080"/>
                </a:solidFill>
                <a:latin typeface="Comic Sans MS"/>
              </a:rPr>
              <a:t>ing</a:t>
            </a:r>
            <a:r>
              <a:rPr sz="2800" b="0" i="0" dirty="0">
                <a:solidFill>
                  <a:srgbClr val="000080"/>
                </a:solidFill>
                <a:latin typeface="Comic Sans MS"/>
              </a:rPr>
              <a:t> verbs (crackling, drifting, collapsing)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Keep word choices matched to each side of the diamond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Work through each rule carefully. Pause after each point and check you understand it before moving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 dirty="0">
                <a:solidFill>
                  <a:srgbClr val="000080"/>
                </a:solidFill>
                <a:latin typeface="Comic Sans MS"/>
              </a:rPr>
              <a:t>Diamante Poems – Lesson 2: 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1" y="1426465"/>
            <a:ext cx="72420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 err="1">
                <a:solidFill>
                  <a:srgbClr val="000080"/>
                </a:solidFill>
                <a:latin typeface="Comic Sans MS"/>
              </a:rPr>
              <a:t>Practise</a:t>
            </a:r>
            <a:r>
              <a:rPr sz="2800" b="0" i="0" dirty="0">
                <a:solidFill>
                  <a:srgbClr val="000080"/>
                </a:solidFill>
                <a:latin typeface="Comic Sans MS"/>
              </a:rPr>
              <a:t> upgrading: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quiet → deathly quiet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burning → blistering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shrinking → crumbling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Write 3 upgrades of your own.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Follow the steps. If you get stuck, return to the WAGOLL and copy the structure before adding your own ideas.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Lesson 2: Independent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1" y="1783080"/>
            <a:ext cx="742492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Edit your diamante draft: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Replace 3 weak words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Improve 1 -</a:t>
            </a:r>
            <a:r>
              <a:rPr sz="2800" b="0" i="0" dirty="0" err="1">
                <a:solidFill>
                  <a:srgbClr val="000080"/>
                </a:solidFill>
                <a:latin typeface="Comic Sans MS"/>
              </a:rPr>
              <a:t>ing</a:t>
            </a:r>
            <a:r>
              <a:rPr sz="2800" b="0" i="0" dirty="0">
                <a:solidFill>
                  <a:srgbClr val="000080"/>
                </a:solidFill>
                <a:latin typeface="Comic Sans MS"/>
              </a:rPr>
              <a:t> verb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Check line 4 clearly links/contrasts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Complete the task independently. When finished, tick off each rule to check your poem follows the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Lesson 2: Edit / Publish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6345" y="1743850"/>
            <a:ext cx="761695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Publish checklist: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Correct 7-line structure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Strong, precise vocabulary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Diamond layout is clear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Read aloud: does the shift feel smooth?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Edit first, then publish neatly. Aim to improve at least 3 words and make your layout clear for a reader.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Lesson 3: Learning Objective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51934"/>
            <a:ext cx="74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To publish a final diamante and explain how contrast changes meaning.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You will publish your poem neatly and explain how your turning point (line 4) changes the meaning.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Lesson 3: Independent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1959502"/>
            <a:ext cx="747064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Write a short reflection: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Which 2 words are your strongest choices?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How does line 4 create the turning point?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Complete the task independently. When finished, tick off each rule to check your poem follows the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Diamante Poems – Lesson 3: Edit / Publish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98100"/>
            <a:ext cx="769010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Final presentation: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Neat diamond layout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Optional illustration matching both nouns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Share or record yourself reading it aloud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Edit first, then publish neatly. Aim to improve at least 3 words and make your layout clear for a reader.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Sequence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7778115" cy="397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Lesson 1: 5–7–5 structure + imagery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Lesson 2: Improve imagery + syllables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Lesson 3: Publish + explain effect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Work slowly and recount syllables after every edit. In haiku, accuracy and precision matter.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1: Learning Objective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783081"/>
            <a:ext cx="75163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To understand haiku structure (5–7–5) and create vivid imagery.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You will learn the 5–7–5 syllable pattern and choose concrete images and strong verbs to capture a moment.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9637" y="228600"/>
            <a:ext cx="732472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 dirty="0">
                <a:solidFill>
                  <a:srgbClr val="000080"/>
                </a:solidFill>
                <a:latin typeface="Comic Sans MS"/>
              </a:rPr>
              <a:t>Haiku Poems – Lesson </a:t>
            </a:r>
            <a:r>
              <a:rPr lang="en-GB" sz="3400" b="1" dirty="0">
                <a:solidFill>
                  <a:srgbClr val="000080"/>
                </a:solidFill>
                <a:latin typeface="Comic Sans MS"/>
              </a:rPr>
              <a:t>1</a:t>
            </a:r>
            <a:endParaRPr sz="3400" b="1" i="0" dirty="0">
              <a:solidFill>
                <a:srgbClr val="000080"/>
              </a:solidFill>
              <a:latin typeface="Comic Sans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7778115" cy="397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Haiku rules: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3 lines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5 syllables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7 syllables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5 syllables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Focus: nature or a moment in time. Use concrete images and strong verbs.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Work through each rule carefully. Pause after each point and check you understand it before moving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1: WAGOLL (Model Text)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18489"/>
            <a:ext cx="75072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Winter morning sky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Breath floats in the frozen air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Silence before bells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12064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 dirty="0">
                <a:solidFill>
                  <a:srgbClr val="5AB4DC"/>
                </a:solidFill>
                <a:latin typeface="Comic Sans MS"/>
              </a:rPr>
              <a:t>Read the model once. Read it again and spot where it follows the rules. Underline one word choice you think is powerful.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79613F-94F0-5BA2-B1C6-C9909565B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112" y="2619844"/>
            <a:ext cx="3127248" cy="2084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1: 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5777" y="1463248"/>
            <a:ext cx="768096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Follow these steps: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1) Choose a moment (e.g., morning playground)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2) List 10 images (nouns/verbs)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3) Draft line 1 (5 syllables)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4) Draft line 2 (7 syllables)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5) Draft line 3 (5 syllables)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Follow the steps. If you get stuck, return to the WAGOLL and copy the structure before adding your own ideas.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1: Independent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27633"/>
            <a:ext cx="7778115" cy="397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Write your own haiku about: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a season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weather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a quiet moment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Count syllables and underline your strongest image.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5605272"/>
            <a:ext cx="7552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 dirty="0">
                <a:solidFill>
                  <a:srgbClr val="5AB4DC"/>
                </a:solidFill>
                <a:latin typeface="Comic Sans MS"/>
              </a:rPr>
              <a:t>Complete the task independently. When finished, tick off each rule to check your poem follows the form.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D992A4-99BF-1FD3-00BE-7FFD1C4D7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704" y="1252728"/>
            <a:ext cx="2962656" cy="2221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2: Learning Objective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3" y="2007430"/>
            <a:ext cx="74980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To improve a haiku by replacing vague words with precise imagery while keeping syllables accurate.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You will upgrade vocabulary but keep the syllable count correct. You will replace general nouns and weak verbs with precise choices.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2: Teach Explicitly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743850"/>
            <a:ext cx="760780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Upgrade prompts: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bird → sparrow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went → drifted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cold → frozen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After each change: recount syllables.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Work through each rule carefully. Pause after each point and check you understand it before moving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2: 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847089"/>
            <a:ext cx="76809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Improve 2 lines: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‘Cold air’ → ‘Frozen air’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‘Birds fly’ → ‘Sparrows scatter’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Write 2 improvements of your own.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Follow the steps. If you get stuck, return to the WAGOLL and copy the structure before adding your own ideas.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2: Independent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98100"/>
            <a:ext cx="75255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Edit your haiku: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Improve 2 words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Recount syllables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Read aloud to check rhythm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Complete the task independently. When finished, tick off each rule to check your poem follows the form.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2: Edit / Publish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783080"/>
            <a:ext cx="735177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Publish checklist: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5–7–5 correct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Concrete images and strong verbs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Neat layout and title (optional)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Edit first, then publish neatly. Aim to improve at least 3 words and make your layout clear for a reader.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3: Learning Objective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9" y="1978237"/>
            <a:ext cx="72329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To publish a haiku and explain how imagery creates meaning.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You will publish your haiku and explain how one image helps the reader picture the moment.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3: Independent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199" y="1682497"/>
            <a:ext cx="759866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Write a short note: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Which image is strongest?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What does it help the reader imagine?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Complete the task independently. When finished, tick off each rule to check your poem follows the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228600"/>
            <a:ext cx="79609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i="0">
                <a:solidFill>
                  <a:srgbClr val="000080"/>
                </a:solidFill>
                <a:latin typeface="Comic Sans MS"/>
              </a:rPr>
              <a:t>Haiku Poems – Lesson 3: Edit / Publish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13118"/>
            <a:ext cx="751636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Share and improve: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Swap with a partner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Receive one praise for imagery</a:t>
            </a: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• Make one final improvement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74920"/>
            <a:ext cx="777811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>
                <a:solidFill>
                  <a:srgbClr val="5AB4DC"/>
                </a:solidFill>
                <a:latin typeface="Comic Sans MS"/>
              </a:rPr>
              <a:t>Edit first, then publish neatly. Aim to improve at least 3 words and make your layout clear for a reader.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3B5E03-CC80-0A0E-9943-C1610F230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745" y="3544729"/>
            <a:ext cx="2197615" cy="1438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1565</Words>
  <Application>Microsoft Office PowerPoint</Application>
  <PresentationFormat>On-screen Show (4:3)</PresentationFormat>
  <Paragraphs>186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Galina Doychinova</dc:creator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2026-05-24T16:39:10Z</dcterms:modified>
  <cp:category/>
</cp:coreProperties>
</file>