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5CF933-897C-4927-8D92-66BECAC9725D}" v="149" dt="2026-06-16T11:00:58.5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1180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modSld">
      <pc:chgData name="Galina Doychinova" userId="0fb7927745f0c6c3" providerId="LiveId" clId="{403A5934-DEB0-4C53-872A-117AF44D2478}" dt="2026-06-16T11:00:58.532" v="323" actId="20577"/>
      <pc:docMkLst>
        <pc:docMk/>
      </pc:docMkLst>
      <pc:sldChg chg="modSp mod modAnim">
        <pc:chgData name="Galina Doychinova" userId="0fb7927745f0c6c3" providerId="LiveId" clId="{403A5934-DEB0-4C53-872A-117AF44D2478}" dt="2026-06-16T10:55:49.791" v="132" actId="207"/>
        <pc:sldMkLst>
          <pc:docMk/>
          <pc:sldMk cId="0" sldId="261"/>
        </pc:sldMkLst>
        <pc:spChg chg="mod">
          <ac:chgData name="Galina Doychinova" userId="0fb7927745f0c6c3" providerId="LiveId" clId="{403A5934-DEB0-4C53-872A-117AF44D2478}" dt="2026-06-16T10:54:08.478" v="48" actId="1076"/>
          <ac:spMkLst>
            <pc:docMk/>
            <pc:sldMk cId="0" sldId="261"/>
            <ac:spMk id="2" creationId="{00000000-0000-0000-0000-000000000000}"/>
          </ac:spMkLst>
        </pc:spChg>
        <pc:spChg chg="mod">
          <ac:chgData name="Galina Doychinova" userId="0fb7927745f0c6c3" providerId="LiveId" clId="{403A5934-DEB0-4C53-872A-117AF44D2478}" dt="2026-06-16T10:55:49.791" v="132" actId="207"/>
          <ac:spMkLst>
            <pc:docMk/>
            <pc:sldMk cId="0" sldId="261"/>
            <ac:spMk id="3" creationId="{00000000-0000-0000-0000-000000000000}"/>
          </ac:spMkLst>
        </pc:spChg>
      </pc:sldChg>
      <pc:sldChg chg="modSp mod modAnim">
        <pc:chgData name="Galina Doychinova" userId="0fb7927745f0c6c3" providerId="LiveId" clId="{403A5934-DEB0-4C53-872A-117AF44D2478}" dt="2026-06-16T11:00:58.532" v="323" actId="20577"/>
        <pc:sldMkLst>
          <pc:docMk/>
          <pc:sldMk cId="0" sldId="262"/>
        </pc:sldMkLst>
        <pc:spChg chg="mod">
          <ac:chgData name="Galina Doychinova" userId="0fb7927745f0c6c3" providerId="LiveId" clId="{403A5934-DEB0-4C53-872A-117AF44D2478}" dt="2026-06-16T11:00:58.532" v="323" actId="20577"/>
          <ac:spMkLst>
            <pc:docMk/>
            <pc:sldMk cId="0" sldId="262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660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6404" y="4800600"/>
            <a:ext cx="7063740" cy="1691640"/>
          </a:xfrm>
        </p:spPr>
        <p:txBody>
          <a:bodyPr>
            <a:normAutofit/>
          </a:bodyPr>
          <a:lstStyle>
            <a:lvl1pPr marL="0" indent="0" algn="l">
              <a:buNone/>
              <a:defRPr sz="2000" baseline="0">
                <a:solidFill>
                  <a:schemeClr val="tx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6957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015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6404" y="758952"/>
            <a:ext cx="706374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4800600"/>
            <a:ext cx="706374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3429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00884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6404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4860" y="1828801"/>
            <a:ext cx="3360420" cy="4351337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0267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717185"/>
            <a:ext cx="336042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46404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/>
          </p:nvPr>
        </p:nvSpPr>
        <p:spPr>
          <a:xfrm>
            <a:off x="4599432" y="1717185"/>
            <a:ext cx="3364992" cy="731520"/>
          </a:xfrm>
        </p:spPr>
        <p:txBody>
          <a:bodyPr anchor="b">
            <a:normAutofit/>
          </a:bodyPr>
          <a:lstStyle>
            <a:lvl1pPr marL="0" indent="0">
              <a:buFontTx/>
              <a:buNone/>
              <a:defRPr lang="en-US" sz="1800" b="0" kern="1200" spc="10" baseline="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5000"/>
              </a:lnSpc>
              <a:spcBef>
                <a:spcPts val="0"/>
              </a:spcBef>
              <a:spcAft>
                <a:spcPts val="200"/>
              </a:spcAft>
              <a:buClr>
                <a:schemeClr val="accent1"/>
              </a:buClr>
              <a:buSzPct val="8000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94860" y="2507550"/>
            <a:ext cx="336042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715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6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717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936" y="457201"/>
            <a:ext cx="2400300" cy="1600197"/>
          </a:xfrm>
        </p:spPr>
        <p:txBody>
          <a:bodyPr anchor="b">
            <a:normAutofit/>
          </a:bodyPr>
          <a:lstStyle>
            <a:lvl1pPr>
              <a:defRPr sz="28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78200" y="685800"/>
            <a:ext cx="4559300" cy="5486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936" y="2099735"/>
            <a:ext cx="24003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516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8469630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257800"/>
            <a:ext cx="7486650" cy="914400"/>
          </a:xfrm>
        </p:spPr>
        <p:txBody>
          <a:bodyPr anchor="b">
            <a:normAutofit/>
          </a:bodyPr>
          <a:lstStyle>
            <a:lvl1pPr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8469630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6108590"/>
            <a:ext cx="748665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505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86525" y="381000"/>
            <a:ext cx="1857375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381000"/>
            <a:ext cx="5800725" cy="58975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092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418195" y="0"/>
            <a:ext cx="731520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6404" y="365760"/>
            <a:ext cx="726948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6404" y="1828801"/>
            <a:ext cx="644652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831456" y="1044178"/>
            <a:ext cx="1904999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6993255" y="4092178"/>
            <a:ext cx="3581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41055" y="6172201"/>
            <a:ext cx="685800" cy="593725"/>
          </a:xfrm>
          <a:prstGeom prst="rect">
            <a:avLst/>
          </a:prstGeom>
        </p:spPr>
        <p:txBody>
          <a:bodyPr vert="horz" lIns="27432" tIns="45720" rIns="27432" bIns="45720" rtlCol="0" anchor="ctr">
            <a:normAutofit/>
          </a:bodyPr>
          <a:lstStyle>
            <a:lvl1pPr algn="ctr">
              <a:defRPr sz="320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EdNest&#10;&#10;AI-generated content may be incorrect.">
            <a:extLst>
              <a:ext uri="{FF2B5EF4-FFF2-40B4-BE49-F238E27FC236}">
                <a16:creationId xmlns:a16="http://schemas.microsoft.com/office/drawing/2014/main" id="{7E2B5AEA-1D9F-6D4A-903A-7292EBC2322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l="14936" t="18526" r="18830" b="21084"/>
          <a:stretch>
            <a:fillRect/>
          </a:stretch>
        </p:blipFill>
        <p:spPr>
          <a:xfrm>
            <a:off x="8518484" y="123713"/>
            <a:ext cx="530942" cy="484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726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800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66190" y="2094875"/>
            <a:ext cx="761307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Year 5 – Multiplication &amp; Division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31950" y="3192155"/>
            <a:ext cx="697865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41E3C"/>
                </a:solidFill>
                <a:latin typeface="Comic Sans MS"/>
              </a:defRPr>
            </a:pPr>
            <a:r>
              <a:t>Block: Factors &amp; Multiples</a:t>
            </a:r>
          </a:p>
          <a:p>
            <a:pPr>
              <a:defRPr sz="3000">
                <a:solidFill>
                  <a:srgbClr val="141E3C"/>
                </a:solidFill>
                <a:latin typeface="Comic Sans MS"/>
              </a:defRPr>
            </a:pPr>
            <a:r>
              <a:t>Lesson 3: Common Factors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8662" y="859095"/>
            <a:ext cx="976052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Learning Objective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2230695"/>
            <a:ext cx="76962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>
                <a:solidFill>
                  <a:srgbClr val="141E3C"/>
                </a:solidFill>
                <a:latin typeface="Comic Sans MS"/>
              </a:defRPr>
            </a:pPr>
            <a:r>
              <a:rPr dirty="0"/>
              <a:t>To find common factors of two numbers and explain reasoning.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Success Criteria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604010"/>
            <a:ext cx="7498080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 can find the factors of each number.</a:t>
            </a:r>
          </a:p>
          <a:p>
            <a:pPr>
              <a:defRPr sz="26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 can identify the common factors.</a:t>
            </a:r>
          </a:p>
          <a:p>
            <a:pPr>
              <a:defRPr sz="26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 can use factor pairs or division to prove a common factor.</a:t>
            </a:r>
          </a:p>
          <a:p>
            <a:pPr>
              <a:defRPr sz="26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 can explain my reasoning using a stem sentence.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Fluency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03275" y="1490008"/>
            <a:ext cx="753745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1) Write all factors of 18.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2) Write two common factors of 12 and 20.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3) Is 9 a common factor of 36 and 45? Prove it.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4) True or false: If a number is a factor of 12, it is always a factor of 24. Explain.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Fluency – Answers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280160"/>
            <a:ext cx="722376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1) Factors of 18: 1, 2, 3, 6, 9, 18</a:t>
            </a:r>
          </a:p>
          <a:p>
            <a:pPr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2) Common factors of 12 and 20: 1, 2, 4 (any two: e.g. 2 and 4)</a:t>
            </a:r>
          </a:p>
          <a:p>
            <a:pPr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3) Yes: 36 ÷ 9 = 4 and 45 ÷ 9 = 5 (both whole numbers)</a:t>
            </a:r>
          </a:p>
          <a:p>
            <a:pPr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800" dirty="0"/>
              <a:t>4) True: 24 = 2×12, so any factor of 12 also divides 24 (because it divides 12 and therefore divides 2×12).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1772" y="9144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rPr dirty="0"/>
              <a:t>Explicit Teaching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61772" y="804672"/>
            <a:ext cx="8001000" cy="6679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A common factor is a number that divides exactly into two (or more) numbers.</a:t>
            </a: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Step 1: List the factors of </a:t>
            </a:r>
            <a:r>
              <a:rPr lang="en-GB" sz="2400" dirty="0"/>
              <a:t>48</a:t>
            </a:r>
          </a:p>
          <a:p>
            <a:pPr>
              <a:lnSpc>
                <a:spcPct val="150000"/>
              </a:lnSpc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   </a:t>
            </a:r>
            <a:r>
              <a:rPr lang="en-GB" sz="2400" dirty="0">
                <a:solidFill>
                  <a:srgbClr val="00B0F0"/>
                </a:solidFill>
              </a:rPr>
              <a:t>1, 2, 3, 4, 6</a:t>
            </a:r>
            <a:r>
              <a:rPr lang="en-GB" sz="2400" dirty="0"/>
              <a:t>, 8, </a:t>
            </a:r>
            <a:r>
              <a:rPr lang="en-GB" sz="2400" dirty="0">
                <a:solidFill>
                  <a:srgbClr val="00B0F0"/>
                </a:solidFill>
              </a:rPr>
              <a:t>12</a:t>
            </a:r>
            <a:r>
              <a:rPr lang="en-GB" sz="2400" dirty="0"/>
              <a:t>, 16, 24, 48</a:t>
            </a:r>
            <a:endParaRPr sz="24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Step 2: List the factors of </a:t>
            </a:r>
            <a:r>
              <a:rPr lang="en-GB" sz="2400" dirty="0"/>
              <a:t>12</a:t>
            </a:r>
          </a:p>
          <a:p>
            <a:pPr>
              <a:lnSpc>
                <a:spcPct val="150000"/>
              </a:lnSpc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     </a:t>
            </a:r>
            <a:r>
              <a:rPr lang="en-GB" sz="2400" dirty="0">
                <a:solidFill>
                  <a:srgbClr val="00B0F0"/>
                </a:solidFill>
              </a:rPr>
              <a:t>1, 2, 3, 4, 6, 12</a:t>
            </a:r>
            <a:endParaRPr sz="2400" dirty="0">
              <a:solidFill>
                <a:srgbClr val="00B0F0"/>
              </a:solidFill>
            </a:endParaRPr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Step 3: Compare the lists to find the factors that appear in both.</a:t>
            </a:r>
            <a:r>
              <a:rPr lang="en-GB" sz="2400" dirty="0"/>
              <a:t> </a:t>
            </a:r>
          </a:p>
          <a:p>
            <a:pPr>
              <a:lnSpc>
                <a:spcPct val="150000"/>
              </a:lnSpc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     1, 2, 3, 4, 6, 12</a:t>
            </a:r>
            <a:endParaRPr sz="2400" dirty="0"/>
          </a:p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  <a:defRPr sz="20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You can prove a common factor by dividing both numbers and checking the answers are whole numbers.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Guided Practice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449580" y="1097280"/>
            <a:ext cx="7935468" cy="5404104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Work together:</a:t>
            </a:r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1) Find the factors of 24.</a:t>
            </a:r>
            <a:r>
              <a:rPr lang="en-GB" sz="2400" dirty="0"/>
              <a:t> </a:t>
            </a:r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lang="en-GB" sz="2000" dirty="0"/>
              <a:t>          1, 2, 3, 4, 6, 8, 12, 24</a:t>
            </a:r>
            <a:endParaRPr sz="20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2) Find the factors of 36.</a:t>
            </a:r>
            <a:endParaRPr lang="en-GB"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</a:t>
            </a:r>
            <a:r>
              <a:rPr lang="en-GB" sz="2000" dirty="0"/>
              <a:t>1, 2, 3, 4, 6, 9, 12, 18, 36</a:t>
            </a:r>
            <a:endParaRPr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3) Identify the common factors and circle the greatest common factor.</a:t>
            </a:r>
            <a:endParaRPr lang="en-GB"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1,2, 3, 4, 6, </a:t>
            </a:r>
            <a:r>
              <a:rPr lang="en-GB" sz="2400" dirty="0">
                <a:solidFill>
                  <a:srgbClr val="00B0F0"/>
                </a:solidFill>
              </a:rPr>
              <a:t>12</a:t>
            </a:r>
            <a:endParaRPr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4) Prove one common factor using division.</a:t>
            </a:r>
            <a:endParaRPr lang="en-GB"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         24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÷</a:t>
            </a:r>
            <a:r>
              <a:rPr lang="en-GB" sz="2400" dirty="0"/>
              <a:t> 12 = 2        36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entury Schoolbook" panose="02040604050505020304"/>
                <a:ea typeface="+mn-ea"/>
                <a:cs typeface="+mn-cs"/>
              </a:rPr>
              <a:t>÷ </a:t>
            </a:r>
            <a:r>
              <a:rPr kumimoji="0" lang="en-GB" sz="2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</a:rPr>
              <a:t>12 = 3</a:t>
            </a:r>
            <a:endParaRPr sz="2000" dirty="0">
              <a:latin typeface="Comic Sans MS" panose="030F0702030302020204" pitchFamily="66" charset="0"/>
            </a:endParaRPr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endParaRPr sz="2400" dirty="0"/>
          </a:p>
          <a:p>
            <a:pPr>
              <a:defRPr sz="1800">
                <a:solidFill>
                  <a:srgbClr val="141E3C"/>
                </a:solidFill>
                <a:latin typeface="Comic Sans MS"/>
              </a:defRPr>
            </a:pPr>
            <a:r>
              <a:rPr lang="en-GB" sz="2400" dirty="0"/>
              <a:t>Stem:</a:t>
            </a:r>
            <a:r>
              <a:rPr sz="2400" dirty="0"/>
              <a:t> ___ is a common factor of ___ and ___ because ___ ÷ ___ = ___ and ___ ÷ ___ = ___.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9440" y="1854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Independent Tasks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14300" y="749300"/>
            <a:ext cx="2687894" cy="577215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u="sng" dirty="0"/>
              <a:t>Support Task</a:t>
            </a:r>
            <a:endParaRPr lang="en-GB" sz="2400" u="sng" dirty="0"/>
          </a:p>
          <a:p>
            <a:pPr algn="ctr">
              <a:defRPr sz="1600">
                <a:solidFill>
                  <a:srgbClr val="141E3C"/>
                </a:solidFill>
                <a:latin typeface="Comic Sans MS"/>
              </a:defRPr>
            </a:pPr>
            <a:endParaRPr sz="2400" dirty="0"/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A) List the factors of 16.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B) List the factors of 24.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C) Write the common factors of 16 and 24.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D) Prove that 8 is a common factor using division.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802194" y="749300"/>
            <a:ext cx="2908300" cy="577215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u="sng" dirty="0"/>
              <a:t>Core Task</a:t>
            </a:r>
            <a:endParaRPr lang="en-GB" sz="2400" u="sng" dirty="0"/>
          </a:p>
          <a:p>
            <a:pPr algn="ctr">
              <a:defRPr sz="1600">
                <a:solidFill>
                  <a:srgbClr val="141E3C"/>
                </a:solidFill>
                <a:latin typeface="Comic Sans MS"/>
              </a:defRPr>
            </a:pPr>
            <a:endParaRPr sz="2400" dirty="0"/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A) Find all common factors of 30 and 45.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B) What is the greatest common factor (GCF)?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C) Use factor pairs to prove your GCF.</a:t>
            </a:r>
          </a:p>
          <a:p>
            <a:pPr>
              <a:defRPr sz="16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D) Reasoning: Explain why the common factors must include 1.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710494" y="749300"/>
            <a:ext cx="3276600" cy="5772150"/>
          </a:xfrm>
          <a:prstGeom prst="roundRect">
            <a:avLst/>
          </a:prstGeom>
          <a:solidFill>
            <a:srgbClr val="FFE0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lang="en-GB" sz="2000" u="sng" dirty="0"/>
              <a:t>Challenge</a:t>
            </a:r>
            <a:r>
              <a:rPr sz="2000" u="sng" dirty="0"/>
              <a:t>Task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A) Always / Sometimes / Never (justify):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   “Two even numbers always have an even common factor.”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B) Spot the mistake and correct it: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   “Common factors of 18 and 27 are 1, 2, 3, 6, 9.”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C) Investigation: Find two numbers less than 60 that have exactly 5 common factors.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   List the common factors and explain how you know there are 5.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Independent Task – Answers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03200" y="920750"/>
            <a:ext cx="2754630" cy="5480050"/>
          </a:xfrm>
          <a:prstGeom prst="roundRect">
            <a:avLst/>
          </a:prstGeom>
          <a:solidFill>
            <a:srgbClr val="E2EF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400" u="sng" dirty="0"/>
              <a:t>Support Answers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Factors of 16: 1, 2, 4, 8, 16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Factors of 24: 1, 2, 3, 4, 6, 8, 12, 24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Common factors: 1, 2, 4, 8</a:t>
            </a:r>
          </a:p>
          <a:p>
            <a:pPr>
              <a:defRPr sz="13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Proof: 16 ÷ 8 = 2 and 24 ÷ 8 = 3 (whole numbers).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43885" y="920750"/>
            <a:ext cx="2754630" cy="5480050"/>
          </a:xfrm>
          <a:prstGeom prst="roundRect">
            <a:avLst/>
          </a:prstGeom>
          <a:solidFill>
            <a:srgbClr val="FFF2C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u="sng" dirty="0"/>
              <a:t>Core Answers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Factors of 30: 1, 2, 3, 5, 6, 10, 15, 30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Factors of 45: 1, 3, 5, 9, 15, 45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Common factors: 1, 3, 5, 15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GCF = 15.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400" dirty="0"/>
              <a:t>Proof (factor pairs): 30 = 2×15 and 45 = 3×15.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84570" y="920750"/>
            <a:ext cx="2754630" cy="5480050"/>
          </a:xfrm>
          <a:prstGeom prst="roundRect">
            <a:avLst/>
          </a:prstGeom>
          <a:solidFill>
            <a:srgbClr val="FFE0E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lang="en-GB" sz="2000" u="sng" dirty="0"/>
              <a:t>Challenge</a:t>
            </a:r>
            <a:r>
              <a:rPr sz="2000" u="sng" dirty="0"/>
              <a:t>– example answers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A) Always: two even numbers share 2 as a common factor.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B) Correction: 2 is not a factor of 27, so remove 2 and 6. Common factors are 1, 3, 9.</a:t>
            </a:r>
          </a:p>
          <a:p>
            <a:pPr>
              <a:defRPr sz="1200">
                <a:solidFill>
                  <a:srgbClr val="141E3C"/>
                </a:solidFill>
                <a:latin typeface="Comic Sans MS"/>
              </a:defRPr>
            </a:pPr>
            <a:r>
              <a:rPr sz="2000" dirty="0"/>
              <a:t>C) Example pair: 24 and 36 have common factors 1, 2, 3, 4, 6 (5 common factors).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B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74320"/>
            <a:ext cx="1097280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200">
                <a:solidFill>
                  <a:srgbClr val="141E3C"/>
                </a:solidFill>
                <a:latin typeface="Comic Sans MS"/>
              </a:defRPr>
            </a:pPr>
            <a:r>
              <a:t>Plenary – Reasoning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1463040"/>
            <a:ext cx="708660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Reasoning question: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“If two numbers have a common factor of 9, they must both be multiples of 9.”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Is this true or false?</a:t>
            </a:r>
          </a:p>
          <a:p>
            <a:pPr>
              <a:defRPr sz="2400">
                <a:solidFill>
                  <a:srgbClr val="141E3C"/>
                </a:solidFill>
                <a:latin typeface="Comic Sans MS"/>
              </a:defRPr>
            </a:pPr>
            <a:r>
              <a:rPr dirty="0"/>
              <a:t>Use an example and a short explanation to prove your answer.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TM03457515[[fn=View]]</Template>
  <TotalTime>0</TotalTime>
  <Words>869</Words>
  <Application>Microsoft Office PowerPoint</Application>
  <PresentationFormat>On-screen Show (4:3)</PresentationFormat>
  <Paragraphs>82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2026-06-16T11:01:02Z</dcterms:modified>
  <cp:category/>
</cp:coreProperties>
</file>