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69" r:id="rId4"/>
    <p:sldId id="258" r:id="rId5"/>
    <p:sldId id="259" r:id="rId6"/>
    <p:sldId id="260" r:id="rId7"/>
    <p:sldId id="261" r:id="rId8"/>
    <p:sldId id="262" r:id="rId9"/>
    <p:sldId id="273" r:id="rId10"/>
    <p:sldId id="274" r:id="rId11"/>
    <p:sldId id="270" r:id="rId12"/>
    <p:sldId id="263" r:id="rId13"/>
    <p:sldId id="271" r:id="rId14"/>
    <p:sldId id="264" r:id="rId15"/>
    <p:sldId id="272" r:id="rId16"/>
    <p:sldId id="265" r:id="rId17"/>
    <p:sldId id="266" r:id="rId18"/>
    <p:sldId id="267" r:id="rId19"/>
    <p:sldId id="268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F640DF-1CFE-4A43-B91C-2D0122310878}" v="91" dt="2026-05-05T18:05:29.6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131" autoAdjust="0"/>
  </p:normalViewPr>
  <p:slideViewPr>
    <p:cSldViewPr snapToGrid="0" snapToObjects="1">
      <p:cViewPr varScale="1">
        <p:scale>
          <a:sx n="64" d="100"/>
          <a:sy n="64" d="100"/>
        </p:scale>
        <p:origin x="1340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custSel addSld delSld modSld sldOrd modMainMaster">
      <pc:chgData name="Galina Doychinova" userId="0fb7927745f0c6c3" providerId="LiveId" clId="{403A5934-DEB0-4C53-872A-117AF44D2478}" dt="2026-05-05T18:05:29.611" v="293"/>
      <pc:docMkLst>
        <pc:docMk/>
      </pc:docMkLst>
      <pc:sldChg chg="modSp mod setBg">
        <pc:chgData name="Galina Doychinova" userId="0fb7927745f0c6c3" providerId="LiveId" clId="{403A5934-DEB0-4C53-872A-117AF44D2478}" dt="2026-05-05T16:54:17.558" v="8" actId="1076"/>
        <pc:sldMkLst>
          <pc:docMk/>
          <pc:sldMk cId="0" sldId="256"/>
        </pc:sldMkLst>
        <pc:spChg chg="mod">
          <ac:chgData name="Galina Doychinova" userId="0fb7927745f0c6c3" providerId="LiveId" clId="{403A5934-DEB0-4C53-872A-117AF44D2478}" dt="2026-05-05T16:54:17.558" v="8" actId="1076"/>
          <ac:spMkLst>
            <pc:docMk/>
            <pc:sldMk cId="0" sldId="25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5T16:54:10.325" v="7" actId="14100"/>
          <ac:spMkLst>
            <pc:docMk/>
            <pc:sldMk cId="0" sldId="256"/>
            <ac:spMk id="3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05T16:56:18.356" v="34" actId="27636"/>
        <pc:sldMkLst>
          <pc:docMk/>
          <pc:sldMk cId="0" sldId="257"/>
        </pc:sldMkLst>
        <pc:spChg chg="mod">
          <ac:chgData name="Galina Doychinova" userId="0fb7927745f0c6c3" providerId="LiveId" clId="{403A5934-DEB0-4C53-872A-117AF44D2478}" dt="2026-05-05T16:56:13.146" v="31" actId="1076"/>
          <ac:spMkLst>
            <pc:docMk/>
            <pc:sldMk cId="0" sldId="257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5T16:56:18.356" v="34" actId="27636"/>
          <ac:spMkLst>
            <pc:docMk/>
            <pc:sldMk cId="0" sldId="257"/>
            <ac:spMk id="3" creationId="{00000000-0000-0000-0000-000000000000}"/>
          </ac:spMkLst>
        </pc:spChg>
      </pc:sldChg>
      <pc:sldChg chg="modSp mod setBg modAnim">
        <pc:chgData name="Galina Doychinova" userId="0fb7927745f0c6c3" providerId="LiveId" clId="{403A5934-DEB0-4C53-872A-117AF44D2478}" dt="2026-05-05T16:57:28.864" v="45"/>
        <pc:sldMkLst>
          <pc:docMk/>
          <pc:sldMk cId="0" sldId="258"/>
        </pc:sldMkLst>
        <pc:spChg chg="mod">
          <ac:chgData name="Galina Doychinova" userId="0fb7927745f0c6c3" providerId="LiveId" clId="{403A5934-DEB0-4C53-872A-117AF44D2478}" dt="2026-05-05T16:56:50.598" v="40" actId="14100"/>
          <ac:spMkLst>
            <pc:docMk/>
            <pc:sldMk cId="0" sldId="258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5T16:56:56.965" v="42" actId="12"/>
          <ac:spMkLst>
            <pc:docMk/>
            <pc:sldMk cId="0" sldId="258"/>
            <ac:spMk id="3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05T16:57:43.999" v="48" actId="1076"/>
        <pc:sldMkLst>
          <pc:docMk/>
          <pc:sldMk cId="0" sldId="259"/>
        </pc:sldMkLst>
        <pc:spChg chg="mod">
          <ac:chgData name="Galina Doychinova" userId="0fb7927745f0c6c3" providerId="LiveId" clId="{403A5934-DEB0-4C53-872A-117AF44D2478}" dt="2026-05-05T16:55:39.021" v="9"/>
          <ac:spMkLst>
            <pc:docMk/>
            <pc:sldMk cId="0" sldId="259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5T16:57:43.999" v="48" actId="1076"/>
          <ac:spMkLst>
            <pc:docMk/>
            <pc:sldMk cId="0" sldId="259"/>
            <ac:spMk id="3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05T16:58:41.676" v="57" actId="1076"/>
        <pc:sldMkLst>
          <pc:docMk/>
          <pc:sldMk cId="0" sldId="260"/>
        </pc:sldMkLst>
        <pc:spChg chg="mod">
          <ac:chgData name="Galina Doychinova" userId="0fb7927745f0c6c3" providerId="LiveId" clId="{403A5934-DEB0-4C53-872A-117AF44D2478}" dt="2026-05-05T16:58:22.195" v="51" actId="14100"/>
          <ac:spMkLst>
            <pc:docMk/>
            <pc:sldMk cId="0" sldId="260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5T16:58:41.676" v="57" actId="1076"/>
          <ac:spMkLst>
            <pc:docMk/>
            <pc:sldMk cId="0" sldId="260"/>
            <ac:spMk id="3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05T16:58:49.410" v="58" actId="12"/>
        <pc:sldMkLst>
          <pc:docMk/>
          <pc:sldMk cId="0" sldId="261"/>
        </pc:sldMkLst>
        <pc:spChg chg="mod">
          <ac:chgData name="Galina Doychinova" userId="0fb7927745f0c6c3" providerId="LiveId" clId="{403A5934-DEB0-4C53-872A-117AF44D2478}" dt="2026-05-05T16:55:39.021" v="9"/>
          <ac:spMkLst>
            <pc:docMk/>
            <pc:sldMk cId="0" sldId="261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5T16:58:49.410" v="58" actId="12"/>
          <ac:spMkLst>
            <pc:docMk/>
            <pc:sldMk cId="0" sldId="261"/>
            <ac:spMk id="3" creationId="{00000000-0000-0000-0000-000000000000}"/>
          </ac:spMkLst>
        </pc:spChg>
      </pc:sldChg>
      <pc:sldChg chg="addSp modSp mod setBg modAnim">
        <pc:chgData name="Galina Doychinova" userId="0fb7927745f0c6c3" providerId="LiveId" clId="{403A5934-DEB0-4C53-872A-117AF44D2478}" dt="2026-05-05T17:03:57.685" v="94" actId="1076"/>
        <pc:sldMkLst>
          <pc:docMk/>
          <pc:sldMk cId="0" sldId="262"/>
        </pc:sldMkLst>
        <pc:spChg chg="mod">
          <ac:chgData name="Galina Doychinova" userId="0fb7927745f0c6c3" providerId="LiveId" clId="{403A5934-DEB0-4C53-872A-117AF44D2478}" dt="2026-05-05T16:59:26.447" v="66" actId="1076"/>
          <ac:spMkLst>
            <pc:docMk/>
            <pc:sldMk cId="0" sldId="262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5T17:02:15.370" v="83" actId="14100"/>
          <ac:spMkLst>
            <pc:docMk/>
            <pc:sldMk cId="0" sldId="262"/>
            <ac:spMk id="3" creationId="{00000000-0000-0000-0000-000000000000}"/>
          </ac:spMkLst>
        </pc:spChg>
        <pc:picChg chg="add mod">
          <ac:chgData name="Galina Doychinova" userId="0fb7927745f0c6c3" providerId="LiveId" clId="{403A5934-DEB0-4C53-872A-117AF44D2478}" dt="2026-05-05T17:03:49.100" v="92" actId="1076"/>
          <ac:picMkLst>
            <pc:docMk/>
            <pc:sldMk cId="0" sldId="262"/>
            <ac:picMk id="5" creationId="{0C149EF2-83D0-1280-2855-FDE8DAFB6455}"/>
          </ac:picMkLst>
        </pc:picChg>
        <pc:picChg chg="add mod">
          <ac:chgData name="Galina Doychinova" userId="0fb7927745f0c6c3" providerId="LiveId" clId="{403A5934-DEB0-4C53-872A-117AF44D2478}" dt="2026-05-05T17:03:57.685" v="94" actId="1076"/>
          <ac:picMkLst>
            <pc:docMk/>
            <pc:sldMk cId="0" sldId="262"/>
            <ac:picMk id="7" creationId="{728983E1-D3D9-AD24-37F7-687F385940A2}"/>
          </ac:picMkLst>
        </pc:picChg>
      </pc:sldChg>
      <pc:sldChg chg="modSp mod setBg modAnim">
        <pc:chgData name="Galina Doychinova" userId="0fb7927745f0c6c3" providerId="LiveId" clId="{403A5934-DEB0-4C53-872A-117AF44D2478}" dt="2026-05-05T17:55:39.540" v="292" actId="20577"/>
        <pc:sldMkLst>
          <pc:docMk/>
          <pc:sldMk cId="0" sldId="263"/>
        </pc:sldMkLst>
        <pc:spChg chg="mod">
          <ac:chgData name="Galina Doychinova" userId="0fb7927745f0c6c3" providerId="LiveId" clId="{403A5934-DEB0-4C53-872A-117AF44D2478}" dt="2026-05-05T17:27:41.592" v="191" actId="1076"/>
          <ac:spMkLst>
            <pc:docMk/>
            <pc:sldMk cId="0" sldId="263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5T17:55:39.540" v="292" actId="20577"/>
          <ac:spMkLst>
            <pc:docMk/>
            <pc:sldMk cId="0" sldId="263"/>
            <ac:spMk id="3" creationId="{00000000-0000-0000-0000-000000000000}"/>
          </ac:spMkLst>
        </pc:spChg>
      </pc:sldChg>
      <pc:sldChg chg="modSp mod setBg modAnim">
        <pc:chgData name="Galina Doychinova" userId="0fb7927745f0c6c3" providerId="LiveId" clId="{403A5934-DEB0-4C53-872A-117AF44D2478}" dt="2026-05-05T17:40:28.261" v="289" actId="27636"/>
        <pc:sldMkLst>
          <pc:docMk/>
          <pc:sldMk cId="0" sldId="264"/>
        </pc:sldMkLst>
        <pc:spChg chg="mod">
          <ac:chgData name="Galina Doychinova" userId="0fb7927745f0c6c3" providerId="LiveId" clId="{403A5934-DEB0-4C53-872A-117AF44D2478}" dt="2026-05-05T17:33:19.925" v="226" actId="1076"/>
          <ac:spMkLst>
            <pc:docMk/>
            <pc:sldMk cId="0" sldId="264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5T17:40:28.261" v="289" actId="27636"/>
          <ac:spMkLst>
            <pc:docMk/>
            <pc:sldMk cId="0" sldId="264"/>
            <ac:spMk id="3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05T16:55:39.021" v="9"/>
        <pc:sldMkLst>
          <pc:docMk/>
          <pc:sldMk cId="0" sldId="265"/>
        </pc:sldMkLst>
        <pc:spChg chg="mod">
          <ac:chgData name="Galina Doychinova" userId="0fb7927745f0c6c3" providerId="LiveId" clId="{403A5934-DEB0-4C53-872A-117AF44D2478}" dt="2026-05-05T16:55:39.021" v="9"/>
          <ac:spMkLst>
            <pc:docMk/>
            <pc:sldMk cId="0" sldId="265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5T16:55:39.021" v="9"/>
          <ac:spMkLst>
            <pc:docMk/>
            <pc:sldMk cId="0" sldId="265"/>
            <ac:spMk id="3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05T16:55:39.021" v="9"/>
        <pc:sldMkLst>
          <pc:docMk/>
          <pc:sldMk cId="0" sldId="266"/>
        </pc:sldMkLst>
        <pc:spChg chg="mod">
          <ac:chgData name="Galina Doychinova" userId="0fb7927745f0c6c3" providerId="LiveId" clId="{403A5934-DEB0-4C53-872A-117AF44D2478}" dt="2026-05-05T16:55:39.021" v="9"/>
          <ac:spMkLst>
            <pc:docMk/>
            <pc:sldMk cId="0" sldId="26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5T16:55:39.021" v="9"/>
          <ac:spMkLst>
            <pc:docMk/>
            <pc:sldMk cId="0" sldId="266"/>
            <ac:spMk id="3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05T16:55:39.021" v="9"/>
        <pc:sldMkLst>
          <pc:docMk/>
          <pc:sldMk cId="0" sldId="267"/>
        </pc:sldMkLst>
        <pc:spChg chg="mod">
          <ac:chgData name="Galina Doychinova" userId="0fb7927745f0c6c3" providerId="LiveId" clId="{403A5934-DEB0-4C53-872A-117AF44D2478}" dt="2026-05-05T16:55:39.021" v="9"/>
          <ac:spMkLst>
            <pc:docMk/>
            <pc:sldMk cId="0" sldId="267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5T16:55:39.021" v="9"/>
          <ac:spMkLst>
            <pc:docMk/>
            <pc:sldMk cId="0" sldId="267"/>
            <ac:spMk id="3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05T16:55:39.021" v="9"/>
        <pc:sldMkLst>
          <pc:docMk/>
          <pc:sldMk cId="0" sldId="268"/>
        </pc:sldMkLst>
        <pc:spChg chg="mod">
          <ac:chgData name="Galina Doychinova" userId="0fb7927745f0c6c3" providerId="LiveId" clId="{403A5934-DEB0-4C53-872A-117AF44D2478}" dt="2026-05-05T16:55:39.021" v="9"/>
          <ac:spMkLst>
            <pc:docMk/>
            <pc:sldMk cId="0" sldId="268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5T16:55:39.021" v="9"/>
          <ac:spMkLst>
            <pc:docMk/>
            <pc:sldMk cId="0" sldId="268"/>
            <ac:spMk id="3" creationId="{00000000-0000-0000-0000-000000000000}"/>
          </ac:spMkLst>
        </pc:spChg>
      </pc:sldChg>
      <pc:sldChg chg="modSp add mod">
        <pc:chgData name="Galina Doychinova" userId="0fb7927745f0c6c3" providerId="LiveId" clId="{403A5934-DEB0-4C53-872A-117AF44D2478}" dt="2026-05-05T16:56:40.811" v="39" actId="1076"/>
        <pc:sldMkLst>
          <pc:docMk/>
          <pc:sldMk cId="0" sldId="269"/>
        </pc:sldMkLst>
        <pc:spChg chg="mod">
          <ac:chgData name="Galina Doychinova" userId="0fb7927745f0c6c3" providerId="LiveId" clId="{403A5934-DEB0-4C53-872A-117AF44D2478}" dt="2026-05-05T16:56:40.811" v="39" actId="1076"/>
          <ac:spMkLst>
            <pc:docMk/>
            <pc:sldMk cId="0" sldId="269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5T16:56:33.221" v="36" actId="122"/>
          <ac:spMkLst>
            <pc:docMk/>
            <pc:sldMk cId="0" sldId="269"/>
            <ac:spMk id="3" creationId="{00000000-0000-0000-0000-000000000000}"/>
          </ac:spMkLst>
        </pc:spChg>
      </pc:sldChg>
      <pc:sldChg chg="modSp add mod modAnim">
        <pc:chgData name="Galina Doychinova" userId="0fb7927745f0c6c3" providerId="LiveId" clId="{403A5934-DEB0-4C53-872A-117AF44D2478}" dt="2026-05-05T17:15:59.332" v="171"/>
        <pc:sldMkLst>
          <pc:docMk/>
          <pc:sldMk cId="0" sldId="270"/>
        </pc:sldMkLst>
        <pc:spChg chg="mod">
          <ac:chgData name="Galina Doychinova" userId="0fb7927745f0c6c3" providerId="LiveId" clId="{403A5934-DEB0-4C53-872A-117AF44D2478}" dt="2026-05-05T17:11:05.132" v="132" actId="14100"/>
          <ac:spMkLst>
            <pc:docMk/>
            <pc:sldMk cId="0" sldId="270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5T17:15:49.760" v="169" actId="20577"/>
          <ac:spMkLst>
            <pc:docMk/>
            <pc:sldMk cId="0" sldId="270"/>
            <ac:spMk id="3" creationId="{00000000-0000-0000-0000-000000000000}"/>
          </ac:spMkLst>
        </pc:spChg>
      </pc:sldChg>
      <pc:sldChg chg="modSp add mod modAnim">
        <pc:chgData name="Galina Doychinova" userId="0fb7927745f0c6c3" providerId="LiveId" clId="{403A5934-DEB0-4C53-872A-117AF44D2478}" dt="2026-05-05T17:40:18.916" v="285" actId="403"/>
        <pc:sldMkLst>
          <pc:docMk/>
          <pc:sldMk cId="0" sldId="271"/>
        </pc:sldMkLst>
        <pc:spChg chg="mod">
          <ac:chgData name="Galina Doychinova" userId="0fb7927745f0c6c3" providerId="LiveId" clId="{403A5934-DEB0-4C53-872A-117AF44D2478}" dt="2026-05-05T17:32:07.006" v="209" actId="1076"/>
          <ac:spMkLst>
            <pc:docMk/>
            <pc:sldMk cId="0" sldId="271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5T17:40:18.916" v="285" actId="403"/>
          <ac:spMkLst>
            <pc:docMk/>
            <pc:sldMk cId="0" sldId="271"/>
            <ac:spMk id="3" creationId="{00000000-0000-0000-0000-000000000000}"/>
          </ac:spMkLst>
        </pc:spChg>
      </pc:sldChg>
      <pc:sldChg chg="modSp add mod modAnim">
        <pc:chgData name="Galina Doychinova" userId="0fb7927745f0c6c3" providerId="LiveId" clId="{403A5934-DEB0-4C53-872A-117AF44D2478}" dt="2026-05-05T17:37:33.738" v="282" actId="113"/>
        <pc:sldMkLst>
          <pc:docMk/>
          <pc:sldMk cId="0" sldId="272"/>
        </pc:sldMkLst>
        <pc:spChg chg="mod">
          <ac:chgData name="Galina Doychinova" userId="0fb7927745f0c6c3" providerId="LiveId" clId="{403A5934-DEB0-4C53-872A-117AF44D2478}" dt="2026-05-05T17:36:57.422" v="275" actId="1076"/>
          <ac:spMkLst>
            <pc:docMk/>
            <pc:sldMk cId="0" sldId="272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5T17:37:33.738" v="282" actId="113"/>
          <ac:spMkLst>
            <pc:docMk/>
            <pc:sldMk cId="0" sldId="272"/>
            <ac:spMk id="3" creationId="{00000000-0000-0000-0000-000000000000}"/>
          </ac:spMkLst>
        </pc:spChg>
      </pc:sldChg>
      <pc:sldChg chg="addSp modSp add mod modAnim">
        <pc:chgData name="Galina Doychinova" userId="0fb7927745f0c6c3" providerId="LiveId" clId="{403A5934-DEB0-4C53-872A-117AF44D2478}" dt="2026-05-05T17:10:56.498" v="131"/>
        <pc:sldMkLst>
          <pc:docMk/>
          <pc:sldMk cId="1667552683" sldId="273"/>
        </pc:sldMkLst>
        <pc:spChg chg="mod">
          <ac:chgData name="Galina Doychinova" userId="0fb7927745f0c6c3" providerId="LiveId" clId="{403A5934-DEB0-4C53-872A-117AF44D2478}" dt="2026-05-05T17:04:25.013" v="99" actId="20577"/>
          <ac:spMkLst>
            <pc:docMk/>
            <pc:sldMk cId="1667552683" sldId="273"/>
            <ac:spMk id="3" creationId="{DD0B9DF0-B7FF-5E66-C359-09ADC77329B1}"/>
          </ac:spMkLst>
        </pc:spChg>
        <pc:picChg chg="add mod">
          <ac:chgData name="Galina Doychinova" userId="0fb7927745f0c6c3" providerId="LiveId" clId="{403A5934-DEB0-4C53-872A-117AF44D2478}" dt="2026-05-05T17:08:44.679" v="118" actId="1076"/>
          <ac:picMkLst>
            <pc:docMk/>
            <pc:sldMk cId="1667552683" sldId="273"/>
            <ac:picMk id="5" creationId="{7CC17E4B-D83E-7A61-3121-AB00B36100DC}"/>
          </ac:picMkLst>
        </pc:picChg>
        <pc:picChg chg="add mod modCrop">
          <ac:chgData name="Galina Doychinova" userId="0fb7927745f0c6c3" providerId="LiveId" clId="{403A5934-DEB0-4C53-872A-117AF44D2478}" dt="2026-05-05T17:08:48.599" v="120" actId="14100"/>
          <ac:picMkLst>
            <pc:docMk/>
            <pc:sldMk cId="1667552683" sldId="273"/>
            <ac:picMk id="7" creationId="{4C3630E2-0777-E8F8-18BF-2FD83E58AB5E}"/>
          </ac:picMkLst>
        </pc:picChg>
        <pc:picChg chg="add mod modCrop">
          <ac:chgData name="Galina Doychinova" userId="0fb7927745f0c6c3" providerId="LiveId" clId="{403A5934-DEB0-4C53-872A-117AF44D2478}" dt="2026-05-05T17:10:51.195" v="130" actId="1440"/>
          <ac:picMkLst>
            <pc:docMk/>
            <pc:sldMk cId="1667552683" sldId="273"/>
            <ac:picMk id="9" creationId="{90635A20-422E-0B05-5360-7D89B4B90E01}"/>
          </ac:picMkLst>
        </pc:picChg>
      </pc:sldChg>
      <pc:sldChg chg="add del setBg">
        <pc:chgData name="Galina Doychinova" userId="0fb7927745f0c6c3" providerId="LiveId" clId="{403A5934-DEB0-4C53-872A-117AF44D2478}" dt="2026-05-05T17:01:47.922" v="79"/>
        <pc:sldMkLst>
          <pc:docMk/>
          <pc:sldMk cId="2071579519" sldId="274"/>
        </pc:sldMkLst>
      </pc:sldChg>
      <pc:sldChg chg="addSp modSp add mod ord modAnim">
        <pc:chgData name="Galina Doychinova" userId="0fb7927745f0c6c3" providerId="LiveId" clId="{403A5934-DEB0-4C53-872A-117AF44D2478}" dt="2026-05-05T17:21:30.289" v="175" actId="1440"/>
        <pc:sldMkLst>
          <pc:docMk/>
          <pc:sldMk cId="2465312351" sldId="274"/>
        </pc:sldMkLst>
        <pc:spChg chg="mod">
          <ac:chgData name="Galina Doychinova" userId="0fb7927745f0c6c3" providerId="LiveId" clId="{403A5934-DEB0-4C53-872A-117AF44D2478}" dt="2026-05-05T17:14:18.220" v="156" actId="20577"/>
          <ac:spMkLst>
            <pc:docMk/>
            <pc:sldMk cId="2465312351" sldId="274"/>
            <ac:spMk id="3" creationId="{9CF1297A-89BC-F404-9AB5-BC5A314B67C7}"/>
          </ac:spMkLst>
        </pc:spChg>
        <pc:picChg chg="add mod">
          <ac:chgData name="Galina Doychinova" userId="0fb7927745f0c6c3" providerId="LiveId" clId="{403A5934-DEB0-4C53-872A-117AF44D2478}" dt="2026-05-05T17:21:30.289" v="175" actId="1440"/>
          <ac:picMkLst>
            <pc:docMk/>
            <pc:sldMk cId="2465312351" sldId="274"/>
            <ac:picMk id="5" creationId="{2944C470-1D5D-5091-19F4-ACC21465E0C9}"/>
          </ac:picMkLst>
        </pc:picChg>
      </pc:sldChg>
      <pc:sldMasterChg chg="addSp modSp">
        <pc:chgData name="Galina Doychinova" userId="0fb7927745f0c6c3" providerId="LiveId" clId="{403A5934-DEB0-4C53-872A-117AF44D2478}" dt="2026-05-05T18:05:29.611" v="293"/>
        <pc:sldMasterMkLst>
          <pc:docMk/>
          <pc:sldMasterMk cId="2349286812" sldId="2147483660"/>
        </pc:sldMasterMkLst>
        <pc:picChg chg="add mod">
          <ac:chgData name="Galina Doychinova" userId="0fb7927745f0c6c3" providerId="LiveId" clId="{403A5934-DEB0-4C53-872A-117AF44D2478}" dt="2026-05-05T18:05:29.611" v="293"/>
          <ac:picMkLst>
            <pc:docMk/>
            <pc:sldMasterMk cId="2349286812" sldId="2147483660"/>
            <ac:picMk id="8" creationId="{7FBA24BB-351D-D6E6-9587-DEC21B869A9B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5420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Script:</a:t>
            </a:r>
          </a:p>
          <a:p>
            <a:r>
              <a:t>• Read the LO and Big Question aloud.</a:t>
            </a:r>
          </a:p>
          <a:p>
            <a:r>
              <a:t>• Turn-and-talk: What do you already know?</a:t>
            </a:r>
          </a:p>
          <a:p>
            <a:r>
              <a:t>• Remind pupils: we use respectful language; no personal sharing required.</a:t>
            </a:r>
          </a:p>
          <a:p>
            <a:r>
              <a:t>• Explain: we will use evidence (because/therefore).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Script:</a:t>
            </a:r>
          </a:p>
          <a:p>
            <a:r>
              <a:t>• Share NC focus and how today’s learning builds towards it.</a:t>
            </a:r>
          </a:p>
          <a:p>
            <a:r>
              <a:t>• Read WILF and highlight what ‘good’ looks like.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Script:</a:t>
            </a:r>
          </a:p>
          <a:p>
            <a:r>
              <a:t>• Quick retrieval.</a:t>
            </a:r>
          </a:p>
          <a:p>
            <a:r>
              <a:t>• Cold call: ‘What evidence do you have?’</a:t>
            </a:r>
          </a:p>
          <a:p>
            <a:r>
              <a:t>• Correct misconceptions before new learning.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Script:</a:t>
            </a:r>
          </a:p>
          <a:p>
            <a:r>
              <a:t>• Choral repeat.</a:t>
            </a:r>
          </a:p>
          <a:p>
            <a:r>
              <a:t>• Pupils use each word in a sentence.</a:t>
            </a:r>
          </a:p>
          <a:p>
            <a:r>
              <a:t>• Quick check: ‘Which word means…?’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Script:</a:t>
            </a:r>
          </a:p>
          <a:p>
            <a:r>
              <a:t>• Read each misconception.</a:t>
            </a:r>
          </a:p>
          <a:p>
            <a:r>
              <a:t>• Ask pupils to correct it using a full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Script:</a:t>
            </a:r>
          </a:p>
          <a:p>
            <a:r>
              <a:t>• Set ground rules clearly.</a:t>
            </a:r>
          </a:p>
          <a:p>
            <a:r>
              <a:t>• Explain opt-out choices where needed.</a:t>
            </a:r>
          </a:p>
          <a:p>
            <a:r>
              <a:t>• Keep learning scientific and general.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Script:</a:t>
            </a:r>
          </a:p>
          <a:p>
            <a:r>
              <a:rPr dirty="0"/>
              <a:t>• </a:t>
            </a:r>
            <a:r>
              <a:rPr dirty="0" err="1"/>
              <a:t>Emphasise</a:t>
            </a:r>
            <a:r>
              <a:rPr dirty="0"/>
              <a:t>: growth = size; development = abilities.</a:t>
            </a:r>
          </a:p>
          <a:p>
            <a:r>
              <a:rPr dirty="0"/>
              <a:t>• Use examples that are general and age-appropriate.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E80C8-A0E4-999C-10D2-17C0CEC09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88C9B1-7D3B-2C59-EA21-6C58309B6ED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BEF2AF-E44B-CD7C-95E0-4C57BFF260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Script:</a:t>
            </a:r>
          </a:p>
          <a:p>
            <a:r>
              <a:t>• Emphasise: growth = size; development = abilities.</a:t>
            </a:r>
          </a:p>
          <a:p>
            <a:r>
              <a:t>• Use examples that are general and age-appropriate.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11ABF2-D4EC-BA85-70EB-A40C380C5A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217956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Script:</a:t>
            </a:r>
          </a:p>
          <a:p>
            <a:r>
              <a:t>• Model one explanation: ‘In adulthood, responsibilities increase because…’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Script:</a:t>
            </a:r>
          </a:p>
          <a:p>
            <a:r>
              <a:t>• Model a comparison using because/therefore.</a:t>
            </a:r>
          </a:p>
          <a:p>
            <a:r>
              <a:t>• Remind: not everyone is the same—use ‘often’ and ‘can’.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Script:</a:t>
            </a:r>
          </a:p>
          <a:p>
            <a:r>
              <a:t>• We do: order the first two stages together.</a:t>
            </a:r>
          </a:p>
          <a:p>
            <a:r>
              <a:t>• You do: groups complete timeline and add changes.</a:t>
            </a:r>
          </a:p>
          <a:p>
            <a:r>
              <a:t>• Circulate: check vocabulary accuracy.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Script:</a:t>
            </a:r>
          </a:p>
          <a:p>
            <a:r>
              <a:t>• Show an example sticky note for each category.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Script:</a:t>
            </a:r>
          </a:p>
          <a:p>
            <a:r>
              <a:t>• Push for careful, respectful language (avoid stereotypes).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Script:</a:t>
            </a:r>
          </a:p>
          <a:p>
            <a:r>
              <a:t>• Use exits to identify pupils needing support with stage order/vocab.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6543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42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31937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583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99432" y="1717185"/>
            <a:ext cx="3364992" cy="731520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lang="en-US" sz="1800" b="0" kern="1200" spc="1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80000"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976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417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644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482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622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101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458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EdNest&#10;&#10;AI-generated content may be incorrect.">
            <a:extLst>
              <a:ext uri="{FF2B5EF4-FFF2-40B4-BE49-F238E27FC236}">
                <a16:creationId xmlns:a16="http://schemas.microsoft.com/office/drawing/2014/main" id="{7FBA24BB-351D-D6E6-9587-DEC21B869A9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14936" t="18526" r="18830" b="21084"/>
          <a:stretch>
            <a:fillRect/>
          </a:stretch>
        </p:blipFill>
        <p:spPr>
          <a:xfrm>
            <a:off x="8518484" y="123713"/>
            <a:ext cx="530942" cy="48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286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525" y="2057401"/>
            <a:ext cx="8229600" cy="1143000"/>
          </a:xfrm>
        </p:spPr>
        <p:txBody>
          <a:bodyPr wrap="square"/>
          <a:lstStyle/>
          <a:p>
            <a:r>
              <a:rPr lang="en-GB" sz="3600" dirty="0">
                <a:solidFill>
                  <a:srgbClr val="0A1E3C"/>
                </a:solidFill>
                <a:latin typeface="Comic Sans MS"/>
              </a:rPr>
              <a:t>Year 5 – Animals Including Humans</a:t>
            </a:r>
          </a:p>
          <a:p>
            <a:r>
              <a:rPr lang="en-GB" sz="3200" dirty="0">
                <a:solidFill>
                  <a:srgbClr val="0A1E3C"/>
                </a:solidFill>
                <a:latin typeface="Comic Sans MS"/>
              </a:rPr>
              <a:t>Lesson 1: Human Life Stages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343400"/>
            <a:ext cx="8229600" cy="1782763"/>
          </a:xfrm>
        </p:spPr>
        <p:txBody>
          <a:bodyPr wrap="square"/>
          <a:lstStyle/>
          <a:p>
            <a:pPr marL="0" indent="0">
              <a:buNone/>
            </a:pPr>
            <a:r>
              <a:rPr sz="2800" dirty="0">
                <a:solidFill>
                  <a:srgbClr val="0A1E3C"/>
                </a:solidFill>
                <a:latin typeface="Comic Sans MS"/>
              </a:rPr>
              <a:t>We will use scientific vocabulary, evidence and respectful discussion.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472" y="108153"/>
            <a:ext cx="8455741" cy="904741"/>
          </a:xfrm>
        </p:spPr>
        <p:txBody>
          <a:bodyPr wrap="square">
            <a:normAutofit/>
          </a:bodyPr>
          <a:lstStyle/>
          <a:p>
            <a:r>
              <a:rPr lang="en-GB" sz="3200" dirty="0">
                <a:solidFill>
                  <a:srgbClr val="0A1E3C"/>
                </a:solidFill>
                <a:latin typeface="Comic Sans MS"/>
              </a:rPr>
              <a:t>Learning Objective and</a:t>
            </a:r>
            <a:r>
              <a:rPr sz="3200" dirty="0">
                <a:solidFill>
                  <a:srgbClr val="0A1E3C"/>
                </a:solidFill>
                <a:latin typeface="Comic Sans MS"/>
              </a:rPr>
              <a:t> Success Criteria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964" y="1219201"/>
            <a:ext cx="8089442" cy="5299586"/>
          </a:xfrm>
        </p:spPr>
        <p:txBody>
          <a:bodyPr wrap="square">
            <a:normAutofit fontScale="92500" lnSpcReduction="20000"/>
          </a:bodyPr>
          <a:lstStyle/>
          <a:p>
            <a:pPr marL="0" indent="0">
              <a:buNone/>
            </a:pPr>
            <a:r>
              <a:rPr lang="en-GB" sz="2400" b="1" dirty="0">
                <a:solidFill>
                  <a:srgbClr val="0A1E3C"/>
                </a:solidFill>
                <a:latin typeface="Comic Sans MS"/>
              </a:rPr>
              <a:t>Learning Objective: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A1E3C"/>
                </a:solidFill>
                <a:latin typeface="Comic Sans MS"/>
              </a:rPr>
              <a:t>Identify and describe stages of human development from birth to old age and place them in order.</a:t>
            </a:r>
          </a:p>
          <a:p>
            <a:pPr marL="0" indent="0">
              <a:buNone/>
            </a:pPr>
            <a:endParaRPr lang="en-GB" sz="2400" dirty="0">
              <a:solidFill>
                <a:srgbClr val="0A1E3C"/>
              </a:solidFill>
              <a:latin typeface="Comic Sans MS"/>
            </a:endParaRPr>
          </a:p>
          <a:p>
            <a:pPr marL="0" indent="0">
              <a:buNone/>
            </a:pPr>
            <a:r>
              <a:rPr lang="en-GB" sz="2400" b="1" dirty="0">
                <a:solidFill>
                  <a:srgbClr val="0A1E3C"/>
                </a:solidFill>
                <a:latin typeface="Comic Sans MS"/>
              </a:rPr>
              <a:t>NC focus: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A1E3C"/>
                </a:solidFill>
                <a:latin typeface="Comic Sans MS"/>
              </a:rPr>
              <a:t>Describe the changes as humans develop to old age.</a:t>
            </a:r>
          </a:p>
          <a:p>
            <a:pPr marL="0" indent="0">
              <a:buNone/>
            </a:pPr>
            <a:endParaRPr lang="en-GB" sz="2400" dirty="0">
              <a:solidFill>
                <a:srgbClr val="0A1E3C"/>
              </a:solidFill>
              <a:latin typeface="Comic Sans MS"/>
            </a:endParaRPr>
          </a:p>
          <a:p>
            <a:pPr marL="0" indent="0">
              <a:buNone/>
            </a:pPr>
            <a:r>
              <a:rPr lang="en-GB" sz="2400" b="1" dirty="0">
                <a:solidFill>
                  <a:srgbClr val="0A1E3C"/>
                </a:solidFill>
                <a:latin typeface="Comic Sans MS"/>
              </a:rPr>
              <a:t>Success Criteria (WILF):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A1E3C"/>
                </a:solidFill>
                <a:latin typeface="Comic Sans MS"/>
              </a:rPr>
              <a:t>I can name the main life stages in the correct order.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A1E3C"/>
                </a:solidFill>
                <a:latin typeface="Comic Sans MS"/>
              </a:rPr>
              <a:t>I can describe changes across stages using growth and development correctly.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0A1E3C"/>
                </a:solidFill>
                <a:latin typeface="Comic Sans MS"/>
              </a:rPr>
              <a:t>I can compare two stages using because/therefore.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3423" y="894735"/>
            <a:ext cx="3822241" cy="678599"/>
          </a:xfrm>
        </p:spPr>
        <p:txBody>
          <a:bodyPr wrap="square">
            <a:normAutofit fontScale="90000"/>
          </a:bodyPr>
          <a:lstStyle/>
          <a:p>
            <a:r>
              <a:rPr sz="4400" dirty="0">
                <a:solidFill>
                  <a:srgbClr val="0A1E3C"/>
                </a:solidFill>
                <a:latin typeface="Comic Sans MS"/>
              </a:rPr>
              <a:t>Big Question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 marL="0" indent="0" algn="ctr">
              <a:buNone/>
            </a:pPr>
            <a:r>
              <a:rPr sz="3600" dirty="0">
                <a:solidFill>
                  <a:srgbClr val="0A1E3C"/>
                </a:solidFill>
                <a:latin typeface="Comic Sans MS"/>
              </a:rPr>
              <a:t>How do humans change as they grow?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853440"/>
          </a:xfrm>
        </p:spPr>
        <p:txBody>
          <a:bodyPr wrap="square"/>
          <a:lstStyle/>
          <a:p>
            <a:r>
              <a:rPr sz="4400" dirty="0">
                <a:solidFill>
                  <a:srgbClr val="0A1E3C"/>
                </a:solidFill>
                <a:latin typeface="Comic Sans MS"/>
              </a:rPr>
              <a:t>Retrieval Starter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787" y="1465007"/>
            <a:ext cx="6970137" cy="4715132"/>
          </a:xfrm>
        </p:spPr>
        <p:txBody>
          <a:bodyPr wrap="square"/>
          <a:lstStyle/>
          <a:p>
            <a:pPr marL="0" indent="0">
              <a:buNone/>
            </a:pPr>
            <a:r>
              <a:rPr sz="2800" dirty="0">
                <a:solidFill>
                  <a:srgbClr val="0A1E3C"/>
                </a:solidFill>
                <a:latin typeface="Comic Sans MS"/>
              </a:rPr>
              <a:t>1) What do living things need to stay alive?</a:t>
            </a:r>
          </a:p>
          <a:p>
            <a:pPr marL="0" indent="0">
              <a:buNone/>
            </a:pPr>
            <a:r>
              <a:rPr sz="2800" dirty="0">
                <a:solidFill>
                  <a:srgbClr val="0A1E3C"/>
                </a:solidFill>
                <a:latin typeface="Comic Sans MS"/>
              </a:rPr>
              <a:t>2) Name one way bodies change as we grow.</a:t>
            </a:r>
          </a:p>
          <a:p>
            <a:pPr marL="0" indent="0">
              <a:buNone/>
            </a:pPr>
            <a:r>
              <a:rPr sz="2800" dirty="0">
                <a:solidFill>
                  <a:srgbClr val="0A1E3C"/>
                </a:solidFill>
                <a:latin typeface="Comic Sans MS"/>
              </a:rPr>
              <a:t>3) True/False: Humans stop changing once they are adults.</a:t>
            </a:r>
          </a:p>
          <a:p>
            <a:pPr marL="0" indent="0">
              <a:buNone/>
            </a:pPr>
            <a:r>
              <a:rPr sz="2800" dirty="0">
                <a:solidFill>
                  <a:srgbClr val="0A1E3C"/>
                </a:solidFill>
                <a:latin typeface="Comic Sans MS"/>
              </a:rPr>
              <a:t>Answer on mini-whiteboards and justify using because.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sz="4400">
                <a:solidFill>
                  <a:srgbClr val="0A1E3C"/>
                </a:solidFill>
                <a:latin typeface="Comic Sans MS"/>
              </a:rPr>
              <a:t>Key Vocabulary (say it • define it • use it)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822" y="1986117"/>
            <a:ext cx="8295919" cy="4351337"/>
          </a:xfrm>
        </p:spPr>
        <p:txBody>
          <a:bodyPr wrap="square">
            <a:normAutofit/>
          </a:bodyPr>
          <a:lstStyle/>
          <a:p>
            <a:r>
              <a:rPr lang="en-GB" sz="2800" b="1" dirty="0">
                <a:solidFill>
                  <a:srgbClr val="0A1E3C"/>
                </a:solidFill>
                <a:latin typeface="Comic Sans MS"/>
              </a:rPr>
              <a:t>development</a:t>
            </a:r>
            <a:r>
              <a:rPr sz="2800" dirty="0">
                <a:solidFill>
                  <a:srgbClr val="0A1E3C"/>
                </a:solidFill>
                <a:latin typeface="Comic Sans MS"/>
              </a:rPr>
              <a:t> – changes in the body and abilities over time</a:t>
            </a:r>
          </a:p>
          <a:p>
            <a:r>
              <a:rPr lang="en-GB" sz="2800" b="1" dirty="0">
                <a:solidFill>
                  <a:srgbClr val="0A1E3C"/>
                </a:solidFill>
                <a:latin typeface="Comic Sans MS"/>
              </a:rPr>
              <a:t>growth</a:t>
            </a:r>
            <a:r>
              <a:rPr sz="2800" dirty="0">
                <a:solidFill>
                  <a:srgbClr val="0A1E3C"/>
                </a:solidFill>
                <a:latin typeface="Comic Sans MS"/>
              </a:rPr>
              <a:t> – increase in size (height and mass)</a:t>
            </a:r>
          </a:p>
          <a:p>
            <a:r>
              <a:rPr lang="en-GB" sz="2800" b="1" dirty="0">
                <a:solidFill>
                  <a:srgbClr val="0A1E3C"/>
                </a:solidFill>
                <a:latin typeface="Comic Sans MS"/>
              </a:rPr>
              <a:t>infant</a:t>
            </a:r>
            <a:r>
              <a:rPr sz="2800" dirty="0">
                <a:solidFill>
                  <a:srgbClr val="0A1E3C"/>
                </a:solidFill>
                <a:latin typeface="Comic Sans MS"/>
              </a:rPr>
              <a:t> – a very young baby</a:t>
            </a:r>
          </a:p>
          <a:p>
            <a:r>
              <a:rPr lang="en-GB" sz="2800" b="1" dirty="0">
                <a:solidFill>
                  <a:srgbClr val="0A1E3C"/>
                </a:solidFill>
                <a:latin typeface="Comic Sans MS"/>
              </a:rPr>
              <a:t>teenager</a:t>
            </a:r>
            <a:r>
              <a:rPr sz="2800" dirty="0">
                <a:solidFill>
                  <a:srgbClr val="0A1E3C"/>
                </a:solidFill>
                <a:latin typeface="Comic Sans MS"/>
              </a:rPr>
              <a:t> – a young person in the teen years</a:t>
            </a:r>
          </a:p>
          <a:p>
            <a:r>
              <a:rPr lang="en-GB" sz="2800" b="1" dirty="0">
                <a:solidFill>
                  <a:srgbClr val="0A1E3C"/>
                </a:solidFill>
                <a:latin typeface="Comic Sans MS"/>
              </a:rPr>
              <a:t>adult</a:t>
            </a:r>
            <a:r>
              <a:rPr sz="2800" dirty="0">
                <a:solidFill>
                  <a:srgbClr val="0A1E3C"/>
                </a:solidFill>
                <a:latin typeface="Comic Sans MS"/>
              </a:rPr>
              <a:t> – a fully grown person</a:t>
            </a:r>
          </a:p>
          <a:p>
            <a:r>
              <a:rPr lang="en-GB" sz="2800" b="1" dirty="0">
                <a:solidFill>
                  <a:srgbClr val="0A1E3C"/>
                </a:solidFill>
                <a:latin typeface="Comic Sans MS"/>
              </a:rPr>
              <a:t>older adult</a:t>
            </a:r>
            <a:r>
              <a:rPr sz="2800" dirty="0">
                <a:solidFill>
                  <a:srgbClr val="0A1E3C"/>
                </a:solidFill>
                <a:latin typeface="Comic Sans MS"/>
              </a:rPr>
              <a:t> – a person in later life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774782"/>
          </a:xfrm>
        </p:spPr>
        <p:txBody>
          <a:bodyPr wrap="square">
            <a:normAutofit/>
          </a:bodyPr>
          <a:lstStyle/>
          <a:p>
            <a:r>
              <a:rPr dirty="0">
                <a:solidFill>
                  <a:srgbClr val="0A1E3C"/>
                </a:solidFill>
                <a:latin typeface="Comic Sans MS"/>
              </a:rPr>
              <a:t>Misconceptions to Watch For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114" y="1602660"/>
            <a:ext cx="7430680" cy="4351337"/>
          </a:xfrm>
        </p:spPr>
        <p:txBody>
          <a:bodyPr wrap="square"/>
          <a:lstStyle/>
          <a:p>
            <a:r>
              <a:rPr sz="2800" dirty="0">
                <a:solidFill>
                  <a:srgbClr val="0A1E3C"/>
                </a:solidFill>
                <a:latin typeface="Comic Sans MS"/>
              </a:rPr>
              <a:t>Humans stop changing after childhood (they continue to change</a:t>
            </a:r>
            <a:r>
              <a:rPr lang="en-GB" sz="2800" dirty="0">
                <a:solidFill>
                  <a:srgbClr val="0A1E3C"/>
                </a:solidFill>
                <a:latin typeface="Comic Sans MS"/>
              </a:rPr>
              <a:t> !</a:t>
            </a:r>
            <a:r>
              <a:rPr sz="2800" dirty="0">
                <a:solidFill>
                  <a:srgbClr val="0A1E3C"/>
                </a:solidFill>
                <a:latin typeface="Comic Sans MS"/>
              </a:rPr>
              <a:t>)</a:t>
            </a:r>
          </a:p>
          <a:p>
            <a:r>
              <a:rPr sz="2800" dirty="0">
                <a:solidFill>
                  <a:srgbClr val="0A1E3C"/>
                </a:solidFill>
                <a:latin typeface="Comic Sans MS"/>
              </a:rPr>
              <a:t>Everyone develops at the same speed (there is natural variation)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sz="4400">
                <a:solidFill>
                  <a:srgbClr val="0A1E3C"/>
                </a:solidFill>
                <a:latin typeface="Comic Sans MS"/>
              </a:rPr>
              <a:t>Safety / Ground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 marL="0" indent="0">
              <a:buNone/>
            </a:pPr>
            <a:r>
              <a:rPr sz="2800" dirty="0">
                <a:solidFill>
                  <a:srgbClr val="0A1E3C"/>
                </a:solidFill>
                <a:latin typeface="Comic Sans MS"/>
              </a:rPr>
              <a:t>• Respectful language; no personal sharing required.</a:t>
            </a:r>
          </a:p>
          <a:p>
            <a:pPr marL="0" indent="0">
              <a:buNone/>
            </a:pPr>
            <a:r>
              <a:rPr sz="2800" dirty="0">
                <a:solidFill>
                  <a:srgbClr val="0A1E3C"/>
                </a:solidFill>
                <a:latin typeface="Comic Sans MS"/>
              </a:rPr>
              <a:t>• Use fictional/example data; do not ask pupils to share personal ages or family details.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439" y="215376"/>
            <a:ext cx="8030449" cy="924969"/>
          </a:xfrm>
        </p:spPr>
        <p:txBody>
          <a:bodyPr wrap="square">
            <a:normAutofit/>
          </a:bodyPr>
          <a:lstStyle/>
          <a:p>
            <a:r>
              <a:rPr sz="3600" dirty="0">
                <a:solidFill>
                  <a:srgbClr val="0A1E3C"/>
                </a:solidFill>
                <a:latin typeface="Comic Sans MS"/>
              </a:rPr>
              <a:t>Key Knowledge</a:t>
            </a:r>
            <a:r>
              <a:rPr lang="en-GB" sz="3600" dirty="0">
                <a:solidFill>
                  <a:srgbClr val="0A1E3C"/>
                </a:solidFill>
                <a:latin typeface="Comic Sans MS"/>
              </a:rPr>
              <a:t>: Life Stages Overview</a:t>
            </a:r>
            <a:endParaRPr sz="3600" dirty="0">
              <a:solidFill>
                <a:srgbClr val="0A1E3C"/>
              </a:solidFill>
              <a:latin typeface="Comic Sans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639" y="1347019"/>
            <a:ext cx="6121473" cy="5295605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GB" sz="2000" b="1" dirty="0">
                <a:solidFill>
                  <a:srgbClr val="0A1E3C"/>
                </a:solidFill>
                <a:latin typeface="Comic Sans MS"/>
              </a:rPr>
              <a:t>What are life stages?</a:t>
            </a:r>
          </a:p>
          <a:p>
            <a:pPr marL="0" indent="0">
              <a:buNone/>
            </a:pPr>
            <a:r>
              <a:rPr lang="en-GB" sz="1800" dirty="0">
                <a:solidFill>
                  <a:srgbClr val="0A1E3C"/>
                </a:solidFill>
                <a:latin typeface="Comic Sans MS"/>
              </a:rPr>
              <a:t>All humans pass through a series of life stages as they grow and change. These stages follow a general pattern, but the exact timing varies from person to person.</a:t>
            </a:r>
          </a:p>
          <a:p>
            <a:pPr marL="0" indent="0">
              <a:buNone/>
            </a:pPr>
            <a:endParaRPr lang="en-GB" sz="1800" dirty="0">
              <a:solidFill>
                <a:srgbClr val="0A1E3C"/>
              </a:solidFill>
              <a:latin typeface="Comic Sans MS"/>
            </a:endParaRPr>
          </a:p>
          <a:p>
            <a:pPr marL="0" indent="0">
              <a:buNone/>
            </a:pPr>
            <a:r>
              <a:rPr lang="en-GB" sz="2000" b="1" dirty="0">
                <a:solidFill>
                  <a:srgbClr val="0A1E3C"/>
                </a:solidFill>
                <a:latin typeface="Comic Sans MS"/>
              </a:rPr>
              <a:t>The five main stages:</a:t>
            </a:r>
          </a:p>
          <a:p>
            <a:pPr marL="0" indent="0">
              <a:buNone/>
            </a:pPr>
            <a:r>
              <a:rPr lang="en-GB" sz="1800" dirty="0">
                <a:solidFill>
                  <a:srgbClr val="0A1E3C"/>
                </a:solidFill>
                <a:latin typeface="Comic Sans MS"/>
              </a:rPr>
              <a:t>Infant (0-2 years) - rapid growth, learning to walk, talk and feed.</a:t>
            </a:r>
          </a:p>
          <a:p>
            <a:pPr marL="0" indent="0">
              <a:buNone/>
            </a:pPr>
            <a:endParaRPr lang="en-GB" sz="1800" dirty="0">
              <a:solidFill>
                <a:srgbClr val="0A1E3C"/>
              </a:solidFill>
              <a:latin typeface="Comic Sans MS"/>
            </a:endParaRPr>
          </a:p>
          <a:p>
            <a:pPr marL="0" indent="0">
              <a:buNone/>
            </a:pPr>
            <a:r>
              <a:rPr lang="en-GB" sz="1800" dirty="0">
                <a:solidFill>
                  <a:srgbClr val="0A1E3C"/>
                </a:solidFill>
                <a:latin typeface="Comic Sans MS"/>
              </a:rPr>
              <a:t>Child (2-11 years) - steady growth, developing social and academic skills.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149EF2-83D0-1280-2855-FDE8DAFB6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3678" y="1948272"/>
            <a:ext cx="1410036" cy="21158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8983E1-D3D9-AD24-37F7-687F385940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5349" y="4434348"/>
            <a:ext cx="1458365" cy="21188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26D37C-B1F4-99DA-FC62-12A188F7C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D2F7A-37EE-FC47-C869-5F4AAA614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439" y="215376"/>
            <a:ext cx="8030449" cy="924969"/>
          </a:xfrm>
        </p:spPr>
        <p:txBody>
          <a:bodyPr wrap="square">
            <a:normAutofit/>
          </a:bodyPr>
          <a:lstStyle/>
          <a:p>
            <a:r>
              <a:rPr sz="3600" dirty="0">
                <a:solidFill>
                  <a:srgbClr val="0A1E3C"/>
                </a:solidFill>
                <a:latin typeface="Comic Sans MS"/>
              </a:rPr>
              <a:t>Key Knowledge</a:t>
            </a:r>
            <a:r>
              <a:rPr lang="en-GB" sz="3600" dirty="0">
                <a:solidFill>
                  <a:srgbClr val="0A1E3C"/>
                </a:solidFill>
                <a:latin typeface="Comic Sans MS"/>
              </a:rPr>
              <a:t>: Life Stages Overview</a:t>
            </a:r>
            <a:endParaRPr sz="3600" dirty="0">
              <a:solidFill>
                <a:srgbClr val="0A1E3C"/>
              </a:solidFill>
              <a:latin typeface="Comic Sans M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0B9DF0-B7FF-5E66-C359-09ADC77329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639" y="1347019"/>
            <a:ext cx="5624051" cy="5295605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GB" sz="2000" b="1" dirty="0">
                <a:solidFill>
                  <a:srgbClr val="0A1E3C"/>
                </a:solidFill>
                <a:latin typeface="Comic Sans MS"/>
              </a:rPr>
              <a:t>What are life stages?</a:t>
            </a:r>
          </a:p>
          <a:p>
            <a:pPr marL="0" indent="0">
              <a:buNone/>
            </a:pPr>
            <a:r>
              <a:rPr lang="en-GB" sz="1800" dirty="0">
                <a:solidFill>
                  <a:srgbClr val="0A1E3C"/>
                </a:solidFill>
                <a:latin typeface="Comic Sans MS"/>
              </a:rPr>
              <a:t>All humans pass through a series of life stages as they grow and change. These stages follow a general pattern, but the exact timing varies from person to person.</a:t>
            </a:r>
          </a:p>
          <a:p>
            <a:pPr marL="0" indent="0">
              <a:buNone/>
            </a:pPr>
            <a:r>
              <a:rPr lang="en-GB" sz="2000" b="1" dirty="0">
                <a:solidFill>
                  <a:srgbClr val="0A1E3C"/>
                </a:solidFill>
                <a:latin typeface="Comic Sans MS"/>
              </a:rPr>
              <a:t>The five main stages:</a:t>
            </a:r>
          </a:p>
          <a:p>
            <a:pPr marL="0" indent="0">
              <a:buNone/>
            </a:pPr>
            <a:r>
              <a:rPr lang="en-GB" sz="1800" dirty="0">
                <a:solidFill>
                  <a:srgbClr val="0A1E3C"/>
                </a:solidFill>
                <a:latin typeface="Comic Sans MS"/>
              </a:rPr>
              <a:t>Teenager (11-18 years) - puberty begins, growth spurts, increasing independence.</a:t>
            </a:r>
          </a:p>
          <a:p>
            <a:pPr marL="0" indent="0">
              <a:buNone/>
            </a:pPr>
            <a:r>
              <a:rPr lang="en-GB" sz="1800" dirty="0">
                <a:solidFill>
                  <a:srgbClr val="0A1E3C"/>
                </a:solidFill>
                <a:latin typeface="Comic Sans MS"/>
              </a:rPr>
              <a:t>Adult (18-65 years) - fully grown, taking on responsibilities such as work and family.</a:t>
            </a:r>
          </a:p>
          <a:p>
            <a:pPr marL="0" indent="0">
              <a:buNone/>
            </a:pPr>
            <a:r>
              <a:rPr lang="en-GB" sz="1800" dirty="0">
                <a:solidFill>
                  <a:srgbClr val="0A1E3C"/>
                </a:solidFill>
                <a:latin typeface="Comic Sans MS"/>
              </a:rPr>
              <a:t>Older adult (65+ years) - gradual changes in strength, mobility and health.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C17E4B-D83E-7A61-3121-AB00B36100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3252" y="1521779"/>
            <a:ext cx="1825262" cy="12677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3630E2-0777-E8F8-18BF-2FD83E58AB5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4301" t="6881" r="29785" b="30179"/>
          <a:stretch>
            <a:fillRect/>
          </a:stretch>
        </p:blipFill>
        <p:spPr>
          <a:xfrm>
            <a:off x="7168666" y="3170914"/>
            <a:ext cx="1499848" cy="19713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0635A20-422E-0B05-5360-7D89B4B90E0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5441" r="26419" b="14663"/>
          <a:stretch>
            <a:fillRect/>
          </a:stretch>
        </p:blipFill>
        <p:spPr>
          <a:xfrm>
            <a:off x="5567609" y="4444349"/>
            <a:ext cx="1825262" cy="21587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67552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0B5053-6D2F-481E-55FA-5CE3E7E46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3D5C7-71B8-9048-69C1-80D890DA0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705956"/>
          </a:xfrm>
        </p:spPr>
        <p:txBody>
          <a:bodyPr wrap="square"/>
          <a:lstStyle/>
          <a:p>
            <a:r>
              <a:rPr sz="3600" dirty="0">
                <a:solidFill>
                  <a:srgbClr val="0A1E3C"/>
                </a:solidFill>
                <a:latin typeface="Comic Sans MS"/>
              </a:rPr>
              <a:t>Key Knowledge: Types of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1297A-89BC-F404-9AB5-BC5A314B6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9" y="1317523"/>
            <a:ext cx="8180439" cy="5427406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sz="2800" b="1" dirty="0">
                <a:solidFill>
                  <a:srgbClr val="0A1E3C"/>
                </a:solidFill>
                <a:latin typeface="Comic Sans MS"/>
              </a:rPr>
              <a:t>Physical changes:</a:t>
            </a:r>
          </a:p>
          <a:p>
            <a:pPr marL="0" indent="0">
              <a:buNone/>
            </a:pPr>
            <a:r>
              <a:rPr sz="2400" dirty="0">
                <a:solidFill>
                  <a:srgbClr val="0A1E3C"/>
                </a:solidFill>
                <a:latin typeface="Comic Sans MS"/>
              </a:rPr>
              <a:t>Height, weight and body shape change at every stage. </a:t>
            </a:r>
            <a:endParaRPr lang="en-GB" sz="2400" dirty="0">
              <a:solidFill>
                <a:srgbClr val="0A1E3C"/>
              </a:solidFill>
              <a:latin typeface="Comic Sans MS"/>
            </a:endParaRPr>
          </a:p>
          <a:p>
            <a:pPr marL="0" indent="0">
              <a:buNone/>
            </a:pPr>
            <a:r>
              <a:rPr sz="2400" dirty="0">
                <a:solidFill>
                  <a:srgbClr val="0A1E3C"/>
                </a:solidFill>
                <a:latin typeface="Comic Sans MS"/>
              </a:rPr>
              <a:t>Growth is fastest during infancy and the teenage years.</a:t>
            </a:r>
            <a:endParaRPr lang="en-GB" sz="2400" dirty="0">
              <a:solidFill>
                <a:srgbClr val="0A1E3C"/>
              </a:solidFill>
              <a:latin typeface="Comic Sans MS"/>
            </a:endParaRPr>
          </a:p>
          <a:p>
            <a:pPr marL="0" indent="0">
              <a:buNone/>
            </a:pPr>
            <a:endParaRPr sz="2400" dirty="0">
              <a:solidFill>
                <a:srgbClr val="0A1E3C"/>
              </a:solidFill>
              <a:latin typeface="Comic Sans MS"/>
            </a:endParaRPr>
          </a:p>
          <a:p>
            <a:pPr marL="0" indent="0">
              <a:buNone/>
            </a:pPr>
            <a:r>
              <a:rPr sz="2800" b="1" dirty="0">
                <a:solidFill>
                  <a:srgbClr val="0A1E3C"/>
                </a:solidFill>
                <a:latin typeface="Comic Sans MS"/>
              </a:rPr>
              <a:t>Skill development:</a:t>
            </a:r>
          </a:p>
          <a:p>
            <a:pPr marL="0" indent="0">
              <a:buNone/>
            </a:pPr>
            <a:r>
              <a:rPr sz="2400" dirty="0">
                <a:solidFill>
                  <a:srgbClr val="0A1E3C"/>
                </a:solidFill>
                <a:latin typeface="Comic Sans MS"/>
              </a:rPr>
              <a:t>As we grow, we learn new skills such as reading, problem-solving, driving and looking after others.</a:t>
            </a:r>
            <a:endParaRPr lang="en-GB" sz="2400" dirty="0">
              <a:solidFill>
                <a:srgbClr val="0A1E3C"/>
              </a:solidFill>
              <a:latin typeface="Comic Sans MS"/>
            </a:endParaRPr>
          </a:p>
          <a:p>
            <a:pPr marL="0" indent="0">
              <a:buNone/>
            </a:pPr>
            <a:r>
              <a:rPr sz="2400" dirty="0">
                <a:solidFill>
                  <a:srgbClr val="0A1E3C"/>
                </a:solidFill>
                <a:latin typeface="Comic Sans MS"/>
              </a:rPr>
              <a:t> These develop most during childhood and adolescence.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44C470-1D5D-5091-19F4-ACC21465E0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6271" y="3293806"/>
            <a:ext cx="1317523" cy="9881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65312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705956"/>
          </a:xfrm>
        </p:spPr>
        <p:txBody>
          <a:bodyPr wrap="square"/>
          <a:lstStyle/>
          <a:p>
            <a:r>
              <a:rPr sz="3600" dirty="0">
                <a:solidFill>
                  <a:srgbClr val="0A1E3C"/>
                </a:solidFill>
                <a:latin typeface="Comic Sans MS"/>
              </a:rPr>
              <a:t>Key Knowledge: Types of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799" y="1317523"/>
            <a:ext cx="8180439" cy="5427406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sz="2800" b="1" dirty="0">
                <a:solidFill>
                  <a:srgbClr val="0A1E3C"/>
                </a:solidFill>
                <a:latin typeface="Comic Sans MS"/>
              </a:rPr>
              <a:t>Independence:</a:t>
            </a:r>
          </a:p>
          <a:p>
            <a:pPr marL="0" indent="0">
              <a:buNone/>
            </a:pPr>
            <a:r>
              <a:rPr sz="2400" dirty="0">
                <a:solidFill>
                  <a:srgbClr val="0A1E3C"/>
                </a:solidFill>
                <a:latin typeface="Comic Sans MS"/>
              </a:rPr>
              <a:t>Babies depend on adults for everything. </a:t>
            </a:r>
            <a:endParaRPr lang="en-GB" sz="2400" dirty="0">
              <a:solidFill>
                <a:srgbClr val="0A1E3C"/>
              </a:solidFill>
              <a:latin typeface="Comic Sans MS"/>
            </a:endParaRPr>
          </a:p>
          <a:p>
            <a:pPr marL="0" indent="0">
              <a:buNone/>
            </a:pPr>
            <a:r>
              <a:rPr sz="2400" dirty="0">
                <a:solidFill>
                  <a:srgbClr val="0A1E3C"/>
                </a:solidFill>
                <a:latin typeface="Comic Sans MS"/>
              </a:rPr>
              <a:t>As children grow, they become more independent.</a:t>
            </a:r>
            <a:endParaRPr lang="en-GB" sz="2400" dirty="0">
              <a:solidFill>
                <a:srgbClr val="0A1E3C"/>
              </a:solidFill>
              <a:latin typeface="Comic Sans MS"/>
            </a:endParaRPr>
          </a:p>
          <a:p>
            <a:pPr marL="0" indent="0">
              <a:buNone/>
            </a:pPr>
            <a:r>
              <a:rPr sz="2400" dirty="0">
                <a:solidFill>
                  <a:srgbClr val="0A1E3C"/>
                </a:solidFill>
                <a:latin typeface="Comic Sans MS"/>
              </a:rPr>
              <a:t> Adults make their own choices and often care for others.</a:t>
            </a:r>
          </a:p>
          <a:p>
            <a:pPr marL="0" indent="0">
              <a:buNone/>
            </a:pPr>
            <a:r>
              <a:rPr sz="2800" b="1" dirty="0">
                <a:solidFill>
                  <a:srgbClr val="0A1E3C"/>
                </a:solidFill>
                <a:latin typeface="Comic Sans MS"/>
              </a:rPr>
              <a:t>Key point:</a:t>
            </a:r>
          </a:p>
          <a:p>
            <a:pPr marL="0" indent="0">
              <a:buNone/>
            </a:pPr>
            <a:r>
              <a:rPr sz="2400" dirty="0">
                <a:solidFill>
                  <a:srgbClr val="0A1E3C"/>
                </a:solidFill>
                <a:latin typeface="Comic Sans MS"/>
              </a:rPr>
              <a:t>Growth means getting bigger in size. </a:t>
            </a:r>
            <a:endParaRPr lang="en-GB" sz="2400" dirty="0">
              <a:solidFill>
                <a:srgbClr val="0A1E3C"/>
              </a:solidFill>
              <a:latin typeface="Comic Sans MS"/>
            </a:endParaRPr>
          </a:p>
          <a:p>
            <a:pPr marL="0" indent="0">
              <a:buNone/>
            </a:pPr>
            <a:r>
              <a:rPr sz="2400" dirty="0">
                <a:solidFill>
                  <a:srgbClr val="0A1E3C"/>
                </a:solidFill>
                <a:latin typeface="Comic Sans MS"/>
              </a:rPr>
              <a:t>Development means gaining new abilities and skills. </a:t>
            </a:r>
            <a:endParaRPr lang="en-GB" sz="2400" dirty="0">
              <a:solidFill>
                <a:srgbClr val="0A1E3C"/>
              </a:solidFill>
              <a:latin typeface="Comic Sans MS"/>
            </a:endParaRPr>
          </a:p>
          <a:p>
            <a:pPr marL="0" indent="0">
              <a:buNone/>
            </a:pPr>
            <a:r>
              <a:rPr sz="2400" dirty="0">
                <a:solidFill>
                  <a:srgbClr val="0A1E3C"/>
                </a:solidFill>
                <a:latin typeface="Comic Sans MS"/>
              </a:rPr>
              <a:t>Both happen throughout life but at different rates.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133" y="157316"/>
            <a:ext cx="7226709" cy="776922"/>
          </a:xfrm>
        </p:spPr>
        <p:txBody>
          <a:bodyPr wrap="square">
            <a:normAutofit/>
          </a:bodyPr>
          <a:lstStyle/>
          <a:p>
            <a:r>
              <a:rPr sz="2800" dirty="0">
                <a:solidFill>
                  <a:srgbClr val="0A1E3C"/>
                </a:solidFill>
                <a:latin typeface="Comic Sans MS"/>
              </a:rPr>
              <a:t>Working Scientifically: classify and explain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215" y="1366684"/>
            <a:ext cx="8112546" cy="5127521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GB" sz="2000" b="1" dirty="0">
                <a:solidFill>
                  <a:srgbClr val="0A1E3C"/>
                </a:solidFill>
                <a:latin typeface="Comic Sans MS"/>
              </a:rPr>
              <a:t>What does classify mean?</a:t>
            </a:r>
          </a:p>
          <a:p>
            <a:pPr marL="0" indent="0">
              <a:buNone/>
            </a:pPr>
            <a:r>
              <a:rPr lang="en-GB" sz="1800" dirty="0">
                <a:solidFill>
                  <a:srgbClr val="0A1E3C"/>
                </a:solidFill>
                <a:latin typeface="Comic Sans MS"/>
              </a:rPr>
              <a:t>To classify means to sort things into groups based on their features. Scientists classify to organise information and spot patterns.</a:t>
            </a:r>
          </a:p>
          <a:p>
            <a:pPr marL="0" indent="0">
              <a:buNone/>
            </a:pPr>
            <a:r>
              <a:rPr lang="en-GB" sz="2000" b="1" dirty="0">
                <a:solidFill>
                  <a:srgbClr val="0A1E3C"/>
                </a:solidFill>
                <a:latin typeface="Comic Sans MS"/>
              </a:rPr>
              <a:t>How do we classify changes?</a:t>
            </a:r>
          </a:p>
          <a:p>
            <a:pPr marL="0" indent="0">
              <a:buNone/>
            </a:pPr>
            <a:r>
              <a:rPr lang="en-GB" sz="1800" dirty="0">
                <a:solidFill>
                  <a:srgbClr val="0A1E3C"/>
                </a:solidFill>
                <a:latin typeface="Comic Sans MS"/>
              </a:rPr>
              <a:t>We can sort changes into categories: physical changes, skill development, and independence. Each life stage has changes in all three categories.</a:t>
            </a:r>
          </a:p>
          <a:p>
            <a:pPr marL="0" indent="0">
              <a:buNone/>
            </a:pPr>
            <a:r>
              <a:rPr lang="en-GB" sz="2000" b="1" dirty="0">
                <a:solidFill>
                  <a:srgbClr val="0A1E3C"/>
                </a:solidFill>
                <a:latin typeface="Comic Sans MS"/>
              </a:rPr>
              <a:t>Using evidence language:</a:t>
            </a:r>
          </a:p>
          <a:p>
            <a:pPr marL="0" indent="0">
              <a:buNone/>
            </a:pPr>
            <a:r>
              <a:rPr lang="en-GB" sz="1800" dirty="0">
                <a:solidFill>
                  <a:srgbClr val="0A1E3C"/>
                </a:solidFill>
                <a:latin typeface="Comic Sans MS"/>
              </a:rPr>
              <a:t>Scientists explain their thinking using connecting words. Use because to give a reason and therefore to show a result.</a:t>
            </a:r>
          </a:p>
          <a:p>
            <a:pPr marL="0" indent="0">
              <a:buNone/>
            </a:pPr>
            <a:r>
              <a:rPr lang="en-GB" sz="1800" b="1" i="1" dirty="0">
                <a:solidFill>
                  <a:srgbClr val="0070C0"/>
                </a:solidFill>
                <a:latin typeface="Comic Sans MS"/>
              </a:rPr>
              <a:t>Example: Teenagers grow taller because their bodies go through puberty. Therefore, they need more energy from food.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484" y="196471"/>
            <a:ext cx="8451858" cy="747425"/>
          </a:xfrm>
        </p:spPr>
        <p:txBody>
          <a:bodyPr wrap="square">
            <a:normAutofit/>
          </a:bodyPr>
          <a:lstStyle/>
          <a:p>
            <a:r>
              <a:rPr sz="3200" dirty="0">
                <a:solidFill>
                  <a:srgbClr val="0A1E3C"/>
                </a:solidFill>
                <a:latin typeface="Comic Sans MS"/>
              </a:rPr>
              <a:t>Working Scientifically: Communicate Clearly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805" y="1130711"/>
            <a:ext cx="7718323" cy="5530818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sz="2400" b="1" dirty="0">
                <a:solidFill>
                  <a:srgbClr val="0A1E3C"/>
                </a:solidFill>
                <a:latin typeface="Comic Sans MS"/>
              </a:rPr>
              <a:t>Using vocabulary accurately:</a:t>
            </a:r>
          </a:p>
          <a:p>
            <a:pPr marL="0" indent="0">
              <a:buNone/>
            </a:pPr>
            <a:r>
              <a:rPr sz="2000" dirty="0">
                <a:solidFill>
                  <a:srgbClr val="0A1E3C"/>
                </a:solidFill>
                <a:latin typeface="Comic Sans MS"/>
              </a:rPr>
              <a:t>When we describe changes, we must use scientific vocabulary. Say growth when we mean getting bigger, and development when we mean gaining new abilities.</a:t>
            </a:r>
          </a:p>
          <a:p>
            <a:pPr marL="0" indent="0">
              <a:buNone/>
            </a:pPr>
            <a:r>
              <a:rPr sz="2400" b="1" dirty="0">
                <a:solidFill>
                  <a:srgbClr val="0A1E3C"/>
                </a:solidFill>
                <a:latin typeface="Comic Sans MS"/>
              </a:rPr>
              <a:t>Sentence stems to help you:</a:t>
            </a:r>
          </a:p>
          <a:p>
            <a:pPr marL="0" indent="0">
              <a:buNone/>
            </a:pPr>
            <a:r>
              <a:rPr sz="2000" dirty="0">
                <a:solidFill>
                  <a:srgbClr val="0A1E3C"/>
                </a:solidFill>
                <a:latin typeface="Comic Sans MS"/>
              </a:rPr>
              <a:t>During [stage], humans often...</a:t>
            </a:r>
          </a:p>
          <a:p>
            <a:pPr marL="0" indent="0">
              <a:buNone/>
            </a:pPr>
            <a:r>
              <a:rPr sz="2000" dirty="0">
                <a:solidFill>
                  <a:srgbClr val="0A1E3C"/>
                </a:solidFill>
                <a:latin typeface="Comic Sans MS"/>
              </a:rPr>
              <a:t>One change that happens is... because...</a:t>
            </a:r>
          </a:p>
          <a:p>
            <a:pPr marL="0" indent="0">
              <a:buNone/>
            </a:pPr>
            <a:r>
              <a:rPr sz="2000" dirty="0">
                <a:solidFill>
                  <a:srgbClr val="0A1E3C"/>
                </a:solidFill>
                <a:latin typeface="Comic Sans MS"/>
              </a:rPr>
              <a:t>This is different from [other stage] therefore...</a:t>
            </a:r>
          </a:p>
          <a:p>
            <a:pPr marL="0" indent="0">
              <a:buNone/>
            </a:pPr>
            <a:r>
              <a:rPr sz="2400" b="1" dirty="0">
                <a:solidFill>
                  <a:srgbClr val="0A1E3C"/>
                </a:solidFill>
                <a:latin typeface="Comic Sans MS"/>
              </a:rPr>
              <a:t>Top tip:</a:t>
            </a:r>
          </a:p>
          <a:p>
            <a:pPr marL="0" indent="0">
              <a:buNone/>
            </a:pPr>
            <a:r>
              <a:rPr sz="2000" dirty="0">
                <a:solidFill>
                  <a:srgbClr val="0A1E3C"/>
                </a:solidFill>
                <a:latin typeface="Comic Sans MS"/>
              </a:rPr>
              <a:t>Use words like often, usually and can</a:t>
            </a:r>
            <a:r>
              <a:rPr lang="en-GB" sz="2000" dirty="0">
                <a:solidFill>
                  <a:srgbClr val="0A1E3C"/>
                </a:solidFill>
                <a:latin typeface="Comic Sans MS"/>
              </a:rPr>
              <a:t>, </a:t>
            </a:r>
            <a:r>
              <a:rPr sz="2000" dirty="0">
                <a:solidFill>
                  <a:srgbClr val="0A1E3C"/>
                </a:solidFill>
                <a:latin typeface="Comic Sans MS"/>
              </a:rPr>
              <a:t>to show that not everyone develops at the same rate. Avoid saying all or always.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288" y="235799"/>
            <a:ext cx="8443402" cy="727761"/>
          </a:xfrm>
        </p:spPr>
        <p:txBody>
          <a:bodyPr wrap="square">
            <a:normAutofit/>
          </a:bodyPr>
          <a:lstStyle/>
          <a:p>
            <a:r>
              <a:rPr sz="3600" dirty="0">
                <a:solidFill>
                  <a:srgbClr val="0A1E3C"/>
                </a:solidFill>
                <a:latin typeface="Comic Sans MS"/>
              </a:rPr>
              <a:t>Model: </a:t>
            </a:r>
            <a:r>
              <a:rPr lang="en-GB" sz="3600" dirty="0">
                <a:solidFill>
                  <a:srgbClr val="0A1E3C"/>
                </a:solidFill>
                <a:latin typeface="Comic Sans MS"/>
              </a:rPr>
              <a:t>Comparing Life Stages</a:t>
            </a:r>
            <a:endParaRPr sz="3600" dirty="0">
              <a:solidFill>
                <a:srgbClr val="0A1E3C"/>
              </a:solidFill>
              <a:latin typeface="Comic Sans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477" y="1111045"/>
            <a:ext cx="8141110" cy="5289755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GB" sz="2400" b="1" dirty="0">
                <a:solidFill>
                  <a:srgbClr val="0A1E3C"/>
                </a:solidFill>
                <a:latin typeface="Comic Sans MS"/>
              </a:rPr>
              <a:t>Why do we compare stages?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0A1E3C"/>
                </a:solidFill>
                <a:latin typeface="Comic Sans MS"/>
              </a:rPr>
              <a:t>Comparing two life stages helps us see how humans change over time. It shows what is similar and what is different.</a:t>
            </a:r>
          </a:p>
          <a:p>
            <a:pPr marL="0" indent="0">
              <a:buNone/>
            </a:pPr>
            <a:r>
              <a:rPr lang="en-GB" sz="2400" b="1" dirty="0">
                <a:solidFill>
                  <a:srgbClr val="0A1E3C"/>
                </a:solidFill>
                <a:latin typeface="Comic Sans MS"/>
              </a:rPr>
              <a:t>Example comparison - Childhood vs Adulthood: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0A1E3C"/>
                </a:solidFill>
                <a:latin typeface="Comic Sans MS"/>
              </a:rPr>
              <a:t>Childhood: rapid growth in height and weight; learning basic skills like reading and writing; adults provide care and make decisions.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0A1E3C"/>
                </a:solidFill>
                <a:latin typeface="Comic Sans MS"/>
              </a:rPr>
              <a:t>Adulthood: growth has stopped; skills are fully developed; adults care for themselves and often for children or older relatives.</a:t>
            </a:r>
          </a:p>
          <a:p>
            <a:pPr marL="0" indent="0">
              <a:buNone/>
            </a:pPr>
            <a:r>
              <a:rPr lang="en-GB" sz="2400" b="1" dirty="0">
                <a:solidFill>
                  <a:srgbClr val="0A1E3C"/>
                </a:solidFill>
                <a:latin typeface="Comic Sans MS"/>
              </a:rPr>
              <a:t>Evidence sentence: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0A1E3C"/>
                </a:solidFill>
                <a:latin typeface="Comic Sans MS"/>
              </a:rPr>
              <a:t>Adults are fully grown, therefore their growth rate is much slower than during childhood. Children grow quickly because their bodies are still developing.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186812"/>
            <a:ext cx="7194706" cy="648929"/>
          </a:xfrm>
        </p:spPr>
        <p:txBody>
          <a:bodyPr wrap="square">
            <a:normAutofit/>
          </a:bodyPr>
          <a:lstStyle/>
          <a:p>
            <a:r>
              <a:rPr sz="3200" dirty="0">
                <a:solidFill>
                  <a:srgbClr val="0A1E3C"/>
                </a:solidFill>
                <a:latin typeface="Comic Sans MS"/>
              </a:rPr>
              <a:t>Model:</a:t>
            </a:r>
            <a:r>
              <a:rPr sz="3600" dirty="0">
                <a:solidFill>
                  <a:srgbClr val="0A1E3C"/>
                </a:solidFill>
                <a:latin typeface="Comic Sans MS"/>
              </a:rPr>
              <a:t> Another Comparison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2762" y="835741"/>
            <a:ext cx="8581989" cy="5412658"/>
          </a:xfrm>
        </p:spPr>
        <p:txBody>
          <a:bodyPr wrap="square">
            <a:noAutofit/>
          </a:bodyPr>
          <a:lstStyle/>
          <a:p>
            <a:pPr marL="0" indent="0">
              <a:buNone/>
            </a:pPr>
            <a:r>
              <a:rPr sz="2000" b="1" dirty="0">
                <a:solidFill>
                  <a:srgbClr val="0A1E3C"/>
                </a:solidFill>
                <a:latin typeface="Comic Sans MS"/>
              </a:rPr>
              <a:t>Example comparison - Infancy vs Older Adulthood:</a:t>
            </a:r>
          </a:p>
          <a:p>
            <a:pPr marL="0" indent="0">
              <a:buNone/>
            </a:pPr>
            <a:r>
              <a:rPr dirty="0">
                <a:solidFill>
                  <a:srgbClr val="0A1E3C"/>
                </a:solidFill>
                <a:latin typeface="Comic Sans MS"/>
              </a:rPr>
              <a:t>Infancy: very rapid growth; learning to walk, talk and feed; completely dependent on adults for survival.</a:t>
            </a:r>
          </a:p>
          <a:p>
            <a:pPr marL="0" indent="0">
              <a:buNone/>
            </a:pPr>
            <a:r>
              <a:rPr dirty="0">
                <a:solidFill>
                  <a:srgbClr val="0A1E3C"/>
                </a:solidFill>
                <a:latin typeface="Comic Sans MS"/>
              </a:rPr>
              <a:t>Older adulthood: body gradually becomes less strong; some skills may decline; may need more support but has a lifetime of experience and knowledge.</a:t>
            </a:r>
          </a:p>
          <a:p>
            <a:pPr marL="0" indent="0">
              <a:buNone/>
            </a:pPr>
            <a:r>
              <a:rPr sz="2000" b="1" dirty="0">
                <a:solidFill>
                  <a:srgbClr val="0A1E3C"/>
                </a:solidFill>
                <a:latin typeface="Comic Sans MS"/>
              </a:rPr>
              <a:t>Similarities:</a:t>
            </a:r>
          </a:p>
          <a:p>
            <a:pPr marL="0" indent="0">
              <a:buNone/>
            </a:pPr>
            <a:r>
              <a:rPr dirty="0">
                <a:solidFill>
                  <a:srgbClr val="0A1E3C"/>
                </a:solidFill>
                <a:latin typeface="Comic Sans MS"/>
              </a:rPr>
              <a:t>Both infants and older adults may need help from others. Both experience significant physical changes. Both stages involve adapting to new circumstances.</a:t>
            </a:r>
          </a:p>
          <a:p>
            <a:pPr marL="0" indent="0">
              <a:buNone/>
            </a:pPr>
            <a:r>
              <a:rPr sz="2000" b="1" dirty="0">
                <a:solidFill>
                  <a:srgbClr val="0A1E3C"/>
                </a:solidFill>
                <a:latin typeface="Comic Sans MS"/>
              </a:rPr>
              <a:t>Evidence sentence:</a:t>
            </a:r>
          </a:p>
          <a:p>
            <a:pPr marL="0" indent="0">
              <a:buNone/>
            </a:pPr>
            <a:r>
              <a:rPr dirty="0">
                <a:solidFill>
                  <a:srgbClr val="0A1E3C"/>
                </a:solidFill>
                <a:latin typeface="Comic Sans MS"/>
              </a:rPr>
              <a:t>Infants depend on adults because they cannot care for themselves. Some older adults also need support, therefore both stages can involve relying on others.</a:t>
            </a:r>
          </a:p>
          <a:p>
            <a:pPr marL="0" indent="0">
              <a:buNone/>
            </a:pPr>
            <a:r>
              <a:rPr lang="en-GB" sz="2000" b="1" i="1" dirty="0">
                <a:solidFill>
                  <a:srgbClr val="0070C0"/>
                </a:solidFill>
                <a:latin typeface="Comic Sans MS"/>
              </a:rPr>
              <a:t>Y</a:t>
            </a:r>
            <a:r>
              <a:rPr sz="2000" b="1" i="1" dirty="0">
                <a:solidFill>
                  <a:srgbClr val="0070C0"/>
                </a:solidFill>
                <a:latin typeface="Comic Sans MS"/>
              </a:rPr>
              <a:t>our turn:</a:t>
            </a:r>
            <a:r>
              <a:rPr lang="en-GB" sz="2000" b="1" i="1" dirty="0">
                <a:solidFill>
                  <a:srgbClr val="0070C0"/>
                </a:solidFill>
                <a:latin typeface="Comic Sans MS"/>
              </a:rPr>
              <a:t> </a:t>
            </a:r>
            <a:r>
              <a:rPr b="1" i="1" dirty="0">
                <a:solidFill>
                  <a:srgbClr val="0070C0"/>
                </a:solidFill>
                <a:latin typeface="Comic Sans MS"/>
              </a:rPr>
              <a:t>Choose two stages and write your own comparison using because and therefore.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sz="4400">
                <a:solidFill>
                  <a:srgbClr val="0A1E3C"/>
                </a:solidFill>
                <a:latin typeface="Comic Sans MS"/>
              </a:rPr>
              <a:t>Activity (We do → You do)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r>
              <a:rPr sz="2800">
                <a:solidFill>
                  <a:srgbClr val="0A1E3C"/>
                </a:solidFill>
                <a:latin typeface="Comic Sans MS"/>
              </a:rPr>
              <a:t>Groups build a class timeline using stage cards.</a:t>
            </a:r>
          </a:p>
          <a:p>
            <a:r>
              <a:rPr sz="2800">
                <a:solidFill>
                  <a:srgbClr val="0A1E3C"/>
                </a:solidFill>
                <a:latin typeface="Comic Sans MS"/>
              </a:rPr>
              <a:t>Add 2+ changes for each stage on sticky notes.</a:t>
            </a:r>
          </a:p>
          <a:p>
            <a:r>
              <a:rPr sz="2800">
                <a:solidFill>
                  <a:srgbClr val="0A1E3C"/>
                </a:solidFill>
                <a:latin typeface="Comic Sans MS"/>
              </a:rPr>
              <a:t>Write 3 comparison sentences (two stages) using because/therefore.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sz="4400">
                <a:solidFill>
                  <a:srgbClr val="0A1E3C"/>
                </a:solidFill>
                <a:latin typeface="Comic Sans MS"/>
              </a:rPr>
              <a:t>How to Record Evidence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r>
              <a:rPr sz="2800">
                <a:solidFill>
                  <a:srgbClr val="0A1E3C"/>
                </a:solidFill>
                <a:latin typeface="Comic Sans MS"/>
              </a:rPr>
              <a:t>Record changes under each stage heading.</a:t>
            </a:r>
          </a:p>
          <a:p>
            <a:r>
              <a:rPr sz="2800">
                <a:solidFill>
                  <a:srgbClr val="0A1E3C"/>
                </a:solidFill>
                <a:latin typeface="Comic Sans MS"/>
              </a:rPr>
              <a:t>Use categories: physical / skills / independence.</a:t>
            </a:r>
          </a:p>
          <a:p>
            <a:r>
              <a:rPr sz="2800">
                <a:solidFill>
                  <a:srgbClr val="0A1E3C"/>
                </a:solidFill>
                <a:latin typeface="Comic Sans MS"/>
              </a:rPr>
              <a:t>Use evidence stems: ‘This changes because…’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sz="4400">
                <a:solidFill>
                  <a:srgbClr val="0A1E3C"/>
                </a:solidFill>
                <a:latin typeface="Comic Sans MS"/>
              </a:rPr>
              <a:t>Challenge / Greater Depth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r>
              <a:rPr sz="2800">
                <a:solidFill>
                  <a:srgbClr val="0A1E3C"/>
                </a:solidFill>
                <a:latin typeface="Comic Sans MS"/>
              </a:rPr>
              <a:t>Create a Venn diagram: childhood vs older adulthood.</a:t>
            </a:r>
          </a:p>
          <a:p>
            <a:r>
              <a:rPr sz="2800">
                <a:solidFill>
                  <a:srgbClr val="0A1E3C"/>
                </a:solidFill>
                <a:latin typeface="Comic Sans MS"/>
              </a:rPr>
              <a:t>Write a ‘myth buster’ statement correcting one misconception.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sz="4400">
                <a:solidFill>
                  <a:srgbClr val="0A1E3C"/>
                </a:solidFill>
                <a:latin typeface="Comic Sans MS"/>
              </a:rPr>
              <a:t>Plenary / Exit Ticket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r>
              <a:rPr sz="2800">
                <a:solidFill>
                  <a:srgbClr val="0A1E3C"/>
                </a:solidFill>
                <a:latin typeface="Comic Sans MS"/>
              </a:rPr>
              <a:t>Exit 1: Put stages in order.</a:t>
            </a:r>
          </a:p>
          <a:p>
            <a:r>
              <a:rPr sz="2800">
                <a:solidFill>
                  <a:srgbClr val="0A1E3C"/>
                </a:solidFill>
                <a:latin typeface="Comic Sans MS"/>
              </a:rPr>
              <a:t>Exit 2: One change that can happen in later life is…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0</TotalTime>
  <Words>1479</Words>
  <Application>Microsoft Office PowerPoint</Application>
  <PresentationFormat>On-screen Show (4:3)</PresentationFormat>
  <Paragraphs>158</Paragraphs>
  <Slides>19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Century Schoolbook</vt:lpstr>
      <vt:lpstr>Comic Sans MS</vt:lpstr>
      <vt:lpstr>Wingdings 2</vt:lpstr>
      <vt:lpstr>View</vt:lpstr>
      <vt:lpstr>Year 5 – Animals Including Humans Lesson 1: Human Life Stages</vt:lpstr>
      <vt:lpstr>Learning Objective and Success Criteria</vt:lpstr>
      <vt:lpstr>Big Question</vt:lpstr>
      <vt:lpstr>Retrieval Starter</vt:lpstr>
      <vt:lpstr>Key Vocabulary (say it • define it • use it)</vt:lpstr>
      <vt:lpstr>Misconceptions to Watch For</vt:lpstr>
      <vt:lpstr>Safety / Ground Rules</vt:lpstr>
      <vt:lpstr>Key Knowledge: Life Stages Overview</vt:lpstr>
      <vt:lpstr>Key Knowledge: Life Stages Overview</vt:lpstr>
      <vt:lpstr>Key Knowledge: Types of Changes</vt:lpstr>
      <vt:lpstr>Key Knowledge: Types of Changes</vt:lpstr>
      <vt:lpstr>Working Scientifically: classify and explain</vt:lpstr>
      <vt:lpstr>Working Scientifically: Communicate Clearly</vt:lpstr>
      <vt:lpstr>Model: Comparing Life Stages</vt:lpstr>
      <vt:lpstr>Model: Another Comparison</vt:lpstr>
      <vt:lpstr>Activity (We do → You do)</vt:lpstr>
      <vt:lpstr>How to Record Evidence</vt:lpstr>
      <vt:lpstr>Challenge / Greater Depth</vt:lpstr>
      <vt:lpstr>Plenary / Exit Ticket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Galina Doychinova</cp:lastModifiedBy>
  <cp:revision>1</cp:revision>
  <dcterms:created xsi:type="dcterms:W3CDTF">2013-01-27T09:14:16Z</dcterms:created>
  <dcterms:modified xsi:type="dcterms:W3CDTF">2026-05-05T18:05:38Z</dcterms:modified>
  <cp:category/>
</cp:coreProperties>
</file>