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11" r:id="rId10"/>
    <p:sldId id="306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48" autoAdjust="0"/>
  </p:normalViewPr>
  <p:slideViewPr>
    <p:cSldViewPr snapToGrid="0" snapToObjects="1">
      <p:cViewPr varScale="1">
        <p:scale>
          <a:sx n="65" d="100"/>
          <a:sy n="65" d="100"/>
        </p:scale>
        <p:origin x="132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delSld modSld modMainMaster">
      <pc:chgData name="Galina Doychinova" userId="0fb7927745f0c6c3" providerId="LiveId" clId="{403A5934-DEB0-4C53-872A-117AF44D2478}" dt="2026-06-21T19:38:57.890" v="211" actId="47"/>
      <pc:docMkLst>
        <pc:docMk/>
      </pc:docMkLst>
      <pc:sldChg chg="modSp mod">
        <pc:chgData name="Galina Doychinova" userId="0fb7927745f0c6c3" providerId="LiveId" clId="{403A5934-DEB0-4C53-872A-117AF44D2478}" dt="2026-06-07T16:23:48.957" v="6" actId="20577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6-07T16:23:48.957" v="6" actId="20577"/>
          <ac:spMkLst>
            <pc:docMk/>
            <pc:sldMk cId="0" sldId="257"/>
            <ac:spMk id="3" creationId="{00000000-0000-0000-0000-000000000000}"/>
          </ac:spMkLst>
        </pc:spChg>
      </pc:sldChg>
      <pc:sldChg chg="modAnim">
        <pc:chgData name="Galina Doychinova" userId="0fb7927745f0c6c3" providerId="LiveId" clId="{403A5934-DEB0-4C53-872A-117AF44D2478}" dt="2026-06-07T16:24:10.668" v="9"/>
        <pc:sldMkLst>
          <pc:docMk/>
          <pc:sldMk cId="0" sldId="258"/>
        </pc:sldMkLst>
      </pc:sldChg>
      <pc:sldChg chg="addSp modSp mod modAnim">
        <pc:chgData name="Galina Doychinova" userId="0fb7927745f0c6c3" providerId="LiveId" clId="{403A5934-DEB0-4C53-872A-117AF44D2478}" dt="2026-06-07T16:25:59.114" v="22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6-07T16:24:59.657" v="10" actId="14100"/>
          <ac:spMkLst>
            <pc:docMk/>
            <pc:sldMk cId="0" sldId="261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6-07T16:25:14.534" v="16" actId="1440"/>
          <ac:picMkLst>
            <pc:docMk/>
            <pc:sldMk cId="0" sldId="261"/>
            <ac:picMk id="5" creationId="{DBC2002F-13C3-6538-CAD9-E93254F4ED8C}"/>
          </ac:picMkLst>
        </pc:picChg>
      </pc:sldChg>
      <pc:sldChg chg="modSp mod">
        <pc:chgData name="Galina Doychinova" userId="0fb7927745f0c6c3" providerId="LiveId" clId="{403A5934-DEB0-4C53-872A-117AF44D2478}" dt="2026-06-07T16:26:15.511" v="25" actId="107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6-07T16:26:15.511" v="25" actId="1076"/>
          <ac:spMkLst>
            <pc:docMk/>
            <pc:sldMk cId="0" sldId="262"/>
            <ac:spMk id="3" creationId="{00000000-0000-0000-0000-000000000000}"/>
          </ac:spMkLst>
        </pc:spChg>
      </pc:sldChg>
      <pc:sldChg chg="addSp modSp mod">
        <pc:chgData name="Galina Doychinova" userId="0fb7927745f0c6c3" providerId="LiveId" clId="{403A5934-DEB0-4C53-872A-117AF44D2478}" dt="2026-06-07T16:44:34.969" v="58" actId="1076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6-07T16:27:17.875" v="31" actId="1076"/>
          <ac:spMkLst>
            <pc:docMk/>
            <pc:sldMk cId="0" sldId="263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6-07T16:44:33.177" v="57" actId="1076"/>
          <ac:picMkLst>
            <pc:docMk/>
            <pc:sldMk cId="0" sldId="263"/>
            <ac:picMk id="6" creationId="{B37C92A8-922D-C2C3-6645-645A0A3412A3}"/>
          </ac:picMkLst>
        </pc:picChg>
        <pc:picChg chg="add mod">
          <ac:chgData name="Galina Doychinova" userId="0fb7927745f0c6c3" providerId="LiveId" clId="{403A5934-DEB0-4C53-872A-117AF44D2478}" dt="2026-06-07T16:44:34.969" v="58" actId="1076"/>
          <ac:picMkLst>
            <pc:docMk/>
            <pc:sldMk cId="0" sldId="263"/>
            <ac:picMk id="8" creationId="{74FCFDEB-0077-4C9D-5E87-F343090AFE1B}"/>
          </ac:picMkLst>
        </pc:picChg>
        <pc:picChg chg="add mod">
          <ac:chgData name="Galina Doychinova" userId="0fb7927745f0c6c3" providerId="LiveId" clId="{403A5934-DEB0-4C53-872A-117AF44D2478}" dt="2026-06-07T16:29:04.875" v="44" actId="1076"/>
          <ac:picMkLst>
            <pc:docMk/>
            <pc:sldMk cId="0" sldId="263"/>
            <ac:picMk id="10" creationId="{E5FCA2E2-84DF-3421-9A56-3B429018CE6B}"/>
          </ac:picMkLst>
        </pc:picChg>
        <pc:picChg chg="add mod">
          <ac:chgData name="Galina Doychinova" userId="0fb7927745f0c6c3" providerId="LiveId" clId="{403A5934-DEB0-4C53-872A-117AF44D2478}" dt="2026-06-07T16:29:39.942" v="48" actId="1440"/>
          <ac:picMkLst>
            <pc:docMk/>
            <pc:sldMk cId="0" sldId="263"/>
            <ac:picMk id="12" creationId="{01BF2920-B117-4160-DAA4-240BCEC72D10}"/>
          </ac:picMkLst>
        </pc:picChg>
        <pc:picChg chg="add mod">
          <ac:chgData name="Galina Doychinova" userId="0fb7927745f0c6c3" providerId="LiveId" clId="{403A5934-DEB0-4C53-872A-117AF44D2478}" dt="2026-06-07T16:31:07.973" v="52" actId="1076"/>
          <ac:picMkLst>
            <pc:docMk/>
            <pc:sldMk cId="0" sldId="263"/>
            <ac:picMk id="14" creationId="{554E0AAC-91B1-CEC0-EBA9-28067D29AB21}"/>
          </ac:picMkLst>
        </pc:picChg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67"/>
        </pc:sldMkLst>
      </pc:sldChg>
      <pc:sldChg chg="addSp modSp del mod modAnim">
        <pc:chgData name="Galina Doychinova" userId="0fb7927745f0c6c3" providerId="LiveId" clId="{403A5934-DEB0-4C53-872A-117AF44D2478}" dt="2026-06-21T19:38:57.890" v="211" actId="47"/>
        <pc:sldMkLst>
          <pc:docMk/>
          <pc:sldMk cId="0" sldId="268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69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70"/>
        </pc:sldMkLst>
      </pc:sldChg>
      <pc:sldChg chg="addSp delSp 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272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273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274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75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76"/>
        </pc:sldMkLst>
      </pc:sldChg>
      <pc:sldChg chg="modSp del mod modAnim">
        <pc:chgData name="Galina Doychinova" userId="0fb7927745f0c6c3" providerId="LiveId" clId="{403A5934-DEB0-4C53-872A-117AF44D2478}" dt="2026-06-21T19:38:57.890" v="211" actId="47"/>
        <pc:sldMkLst>
          <pc:docMk/>
          <pc:sldMk cId="0" sldId="277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78"/>
        </pc:sldMkLst>
      </pc:sldChg>
      <pc:sldChg chg="addSp modSp del mod modAnim">
        <pc:chgData name="Galina Doychinova" userId="0fb7927745f0c6c3" providerId="LiveId" clId="{403A5934-DEB0-4C53-872A-117AF44D2478}" dt="2026-06-21T19:38:57.890" v="211" actId="47"/>
        <pc:sldMkLst>
          <pc:docMk/>
          <pc:sldMk cId="0" sldId="279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280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281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82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83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84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85"/>
        </pc:sldMkLst>
      </pc:sldChg>
      <pc:sldChg chg="modSp del mod modAnim">
        <pc:chgData name="Galina Doychinova" userId="0fb7927745f0c6c3" providerId="LiveId" clId="{403A5934-DEB0-4C53-872A-117AF44D2478}" dt="2026-06-21T19:38:57.890" v="211" actId="47"/>
        <pc:sldMkLst>
          <pc:docMk/>
          <pc:sldMk cId="0" sldId="286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87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88"/>
        </pc:sldMkLst>
      </pc:sldChg>
      <pc:sldChg chg="addSp 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289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290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91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92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293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294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95"/>
        </pc:sldMkLst>
      </pc:sldChg>
      <pc:sldChg chg="modSp del mod modAnim">
        <pc:chgData name="Galina Doychinova" userId="0fb7927745f0c6c3" providerId="LiveId" clId="{403A5934-DEB0-4C53-872A-117AF44D2478}" dt="2026-06-21T19:38:57.890" v="211" actId="47"/>
        <pc:sldMkLst>
          <pc:docMk/>
          <pc:sldMk cId="0" sldId="296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297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298"/>
        </pc:sldMkLst>
      </pc:sldChg>
      <pc:sldChg chg="modSp del mod modAnim">
        <pc:chgData name="Galina Doychinova" userId="0fb7927745f0c6c3" providerId="LiveId" clId="{403A5934-DEB0-4C53-872A-117AF44D2478}" dt="2026-06-21T19:38:57.890" v="211" actId="47"/>
        <pc:sldMkLst>
          <pc:docMk/>
          <pc:sldMk cId="0" sldId="299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300"/>
        </pc:sldMkLst>
      </pc:sldChg>
      <pc:sldChg chg="modSp del mod modAnim">
        <pc:chgData name="Galina Doychinova" userId="0fb7927745f0c6c3" providerId="LiveId" clId="{403A5934-DEB0-4C53-872A-117AF44D2478}" dt="2026-06-21T19:38:57.890" v="211" actId="47"/>
        <pc:sldMkLst>
          <pc:docMk/>
          <pc:sldMk cId="0" sldId="301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302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0" sldId="303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0" sldId="304"/>
        </pc:sldMkLst>
      </pc:sldChg>
      <pc:sldChg chg="addSp delSp modSp mod">
        <pc:chgData name="Galina Doychinova" userId="0fb7927745f0c6c3" providerId="LiveId" clId="{403A5934-DEB0-4C53-872A-117AF44D2478}" dt="2026-06-07T16:45:52.263" v="80" actId="1076"/>
        <pc:sldMkLst>
          <pc:docMk/>
          <pc:sldMk cId="1343918393" sldId="306"/>
        </pc:sldMkLst>
        <pc:graphicFrameChg chg="mod">
          <ac:chgData name="Galina Doychinova" userId="0fb7927745f0c6c3" providerId="LiveId" clId="{403A5934-DEB0-4C53-872A-117AF44D2478}" dt="2026-06-07T16:45:37.622" v="73" actId="1076"/>
          <ac:graphicFrameMkLst>
            <pc:docMk/>
            <pc:sldMk cId="1343918393" sldId="306"/>
            <ac:graphicFrameMk id="12" creationId="{3A83234C-B5E3-B649-E390-391F05518737}"/>
          </ac:graphicFrameMkLst>
        </pc:graphicFrameChg>
        <pc:picChg chg="add mod">
          <ac:chgData name="Galina Doychinova" userId="0fb7927745f0c6c3" providerId="LiveId" clId="{403A5934-DEB0-4C53-872A-117AF44D2478}" dt="2026-06-07T16:45:39.367" v="74" actId="1076"/>
          <ac:picMkLst>
            <pc:docMk/>
            <pc:sldMk cId="1343918393" sldId="306"/>
            <ac:picMk id="4" creationId="{84E8B104-1ED8-1BE0-81D4-8FF48B4BA04B}"/>
          </ac:picMkLst>
        </pc:picChg>
        <pc:picChg chg="add mod">
          <ac:chgData name="Galina Doychinova" userId="0fb7927745f0c6c3" providerId="LiveId" clId="{403A5934-DEB0-4C53-872A-117AF44D2478}" dt="2026-06-07T16:45:41.388" v="75" actId="1076"/>
          <ac:picMkLst>
            <pc:docMk/>
            <pc:sldMk cId="1343918393" sldId="306"/>
            <ac:picMk id="6" creationId="{20F79525-A4FC-5E05-7FFE-6EA4A4943F1E}"/>
          </ac:picMkLst>
        </pc:picChg>
        <pc:picChg chg="add mod">
          <ac:chgData name="Galina Doychinova" userId="0fb7927745f0c6c3" providerId="LiveId" clId="{403A5934-DEB0-4C53-872A-117AF44D2478}" dt="2026-06-07T16:45:52.263" v="80" actId="1076"/>
          <ac:picMkLst>
            <pc:docMk/>
            <pc:sldMk cId="1343918393" sldId="306"/>
            <ac:picMk id="7" creationId="{28C12A9C-C559-D90D-E9EF-706314EED74B}"/>
          </ac:picMkLst>
        </pc:picChg>
        <pc:picChg chg="add mod">
          <ac:chgData name="Galina Doychinova" userId="0fb7927745f0c6c3" providerId="LiveId" clId="{403A5934-DEB0-4C53-872A-117AF44D2478}" dt="2026-06-07T16:45:47.916" v="78" actId="1076"/>
          <ac:picMkLst>
            <pc:docMk/>
            <pc:sldMk cId="1343918393" sldId="306"/>
            <ac:picMk id="9" creationId="{70F93FCA-B56B-95D8-EF90-EB5D93391C5C}"/>
          </ac:picMkLst>
        </pc:picChg>
        <pc:picChg chg="add mod">
          <ac:chgData name="Galina Doychinova" userId="0fb7927745f0c6c3" providerId="LiveId" clId="{403A5934-DEB0-4C53-872A-117AF44D2478}" dt="2026-06-07T16:45:50.802" v="79" actId="1076"/>
          <ac:picMkLst>
            <pc:docMk/>
            <pc:sldMk cId="1343918393" sldId="306"/>
            <ac:picMk id="11" creationId="{A59C1F0D-181A-542E-F843-0A02988756D0}"/>
          </ac:picMkLst>
        </pc:picChg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599149796" sldId="307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2292131923" sldId="308"/>
        </pc:sldMkLst>
      </pc:sldChg>
      <pc:sldChg chg="del">
        <pc:chgData name="Galina Doychinova" userId="0fb7927745f0c6c3" providerId="LiveId" clId="{403A5934-DEB0-4C53-872A-117AF44D2478}" dt="2026-06-21T19:38:57.890" v="211" actId="47"/>
        <pc:sldMkLst>
          <pc:docMk/>
          <pc:sldMk cId="4178897595" sldId="309"/>
        </pc:sldMkLst>
      </pc:sldChg>
      <pc:sldChg chg="modSp del mod">
        <pc:chgData name="Galina Doychinova" userId="0fb7927745f0c6c3" providerId="LiveId" clId="{403A5934-DEB0-4C53-872A-117AF44D2478}" dt="2026-06-21T19:38:57.890" v="211" actId="47"/>
        <pc:sldMkLst>
          <pc:docMk/>
          <pc:sldMk cId="126410789" sldId="310"/>
        </pc:sldMkLst>
      </pc:sldChg>
      <pc:sldChg chg="modSp add mod">
        <pc:chgData name="Galina Doychinova" userId="0fb7927745f0c6c3" providerId="LiveId" clId="{403A5934-DEB0-4C53-872A-117AF44D2478}" dt="2026-06-07T16:31:22.500" v="56" actId="20577"/>
        <pc:sldMkLst>
          <pc:docMk/>
          <pc:sldMk cId="3601945124" sldId="311"/>
        </pc:sldMkLst>
        <pc:spChg chg="mod">
          <ac:chgData name="Galina Doychinova" userId="0fb7927745f0c6c3" providerId="LiveId" clId="{403A5934-DEB0-4C53-872A-117AF44D2478}" dt="2026-06-07T16:31:22.500" v="56" actId="20577"/>
          <ac:spMkLst>
            <pc:docMk/>
            <pc:sldMk cId="3601945124" sldId="311"/>
            <ac:spMk id="3" creationId="{8320192A-6545-343C-F69C-74DA9769822F}"/>
          </ac:spMkLst>
        </pc:spChg>
      </pc:sldChg>
      <pc:sldMasterChg chg="addSp modSp mod">
        <pc:chgData name="Galina Doychinova" userId="0fb7927745f0c6c3" providerId="LiveId" clId="{403A5934-DEB0-4C53-872A-117AF44D2478}" dt="2026-06-07T16:22:15.578" v="1" actId="1076"/>
        <pc:sldMasterMkLst>
          <pc:docMk/>
          <pc:sldMasterMk cId="1336176469" sldId="2147483660"/>
        </pc:sldMasterMkLst>
        <pc:picChg chg="add mod">
          <ac:chgData name="Galina Doychinova" userId="0fb7927745f0c6c3" providerId="LiveId" clId="{403A5934-DEB0-4C53-872A-117AF44D2478}" dt="2026-06-07T16:22:15.578" v="1" actId="1076"/>
          <ac:picMkLst>
            <pc:docMk/>
            <pc:sldMasterMk cId="1336176469" sldId="2147483660"/>
            <ac:picMk id="8" creationId="{EA2F9A6C-65AD-BEF8-1D62-E1897F51C687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085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Unit overview slide. Remind pupils: we will use scientific vocabulary and evidence in our explanations.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a quick hook: body as a machine needing fuel. State LO and model one example sentence using ‘nutrition’ and ‘nutrient’.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Keep it simple and concrete. Rehearse ‘animals cannot make their own food’ and connect to plants from last unit (plants can).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 words with say/clap/segment. Ask pupils for their own example sentence. Reinforce that fat is a nutrient (small amounts).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 words with say/clap/segment. Ask pupils for their own example sentence. Reinforce that fat is a nutrient (small amounts).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Read lines with choral repetition. Point to a food card for each nutrient type. Emphasise full-sentence speaking.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quick talk-partner bursts (30 seconds). Cold-call for full sentence answers. Check misconceptions gently.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Model one completed row of the table first. Circulate for evidence-based justifications.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1474F-F01A-65B3-7FEE-3670DB878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862497-DE21-D00D-A57F-C28539C50B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35BA8A-FCC2-4D0A-C3DC-FB08FB0543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Model one completed row of the table first. Circulate for evidence-based justifications.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8CD95-4814-9D75-8D62-A16237C19F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58020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C1872-1FE9-CE99-53F4-A17F3DFA7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6952BA-FB56-9FD5-AF57-833C58D85B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9AE33C-9D0D-F92F-2533-C274C0A9A4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Model one completed row of the table first. Circulate for evidence-based justifications.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8AC1-238B-D253-CE00-E22E780C5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138936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Pre-select a simplified set of cards and provide icons. Provide adult support for reading labels.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Push reasoning with ‘because’ and ‘evidence’. Invite pupils to notice multi-group foods.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Collect exit tickets to see who can define nutrition/nutrient accurately.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884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28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7300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5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45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5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3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65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09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2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2F9A6C-65AD-BEF8-1D62-E1897F51C6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6" t="20870" r="22319" b="32458"/>
          <a:stretch>
            <a:fillRect/>
          </a:stretch>
        </p:blipFill>
        <p:spPr bwMode="auto">
          <a:xfrm>
            <a:off x="8579167" y="136526"/>
            <a:ext cx="409575" cy="357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3617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818218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 dirty="0">
                <a:solidFill>
                  <a:srgbClr val="002060"/>
                </a:solidFill>
                <a:latin typeface="Comic Sans MS"/>
              </a:rPr>
              <a:t>Year 3 Science: Animals Including Humans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3173" y="1818640"/>
            <a:ext cx="831765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Unit focus: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Nutrition: right types and amounts; animals cannot make their own food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Skeletons and muscles: support, protection and movement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How we work like scientists: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Classifying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Using evidence from research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Explaining with ‘because/so/therefore’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710522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 dirty="0">
                <a:solidFill>
                  <a:srgbClr val="002060"/>
                </a:solidFill>
                <a:latin typeface="Comic Sans MS"/>
              </a:rPr>
              <a:t>Lesson 1: What is nutrition? Food groups and nutrients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889760"/>
            <a:ext cx="767418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Today we are learning (LO):</a:t>
            </a:r>
          </a:p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To e</a:t>
            </a:r>
            <a:r>
              <a:rPr dirty="0" err="1"/>
              <a:t>xplain</a:t>
            </a:r>
            <a:r>
              <a:rPr dirty="0"/>
              <a:t> that animals (including humans) get nutrition from food and identify main food groups and key nutrients.</a:t>
            </a:r>
          </a:p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Success criteria (WILF):</a:t>
            </a:r>
          </a:p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I can explain what nutrition means.</a:t>
            </a:r>
          </a:p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I can explain that animals cannot make their own food.</a:t>
            </a:r>
          </a:p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I can name some nutrients (carbohydrate, protein, fat, vitamins, minerals).</a:t>
            </a:r>
          </a:p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I can sort foods into groups and justify my choices using evidence.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705442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dirty="0">
                <a:solidFill>
                  <a:srgbClr val="002060"/>
                </a:solidFill>
                <a:latin typeface="Comic Sans MS"/>
              </a:rPr>
              <a:t>Sticky Knowledge </a:t>
            </a:r>
            <a:endParaRPr lang="en-GB" sz="3400" b="1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sz="3400" b="1" dirty="0">
                <a:solidFill>
                  <a:srgbClr val="002060"/>
                </a:solidFill>
                <a:latin typeface="Comic Sans MS"/>
              </a:rPr>
              <a:t>(what we must remember)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20840"/>
            <a:ext cx="7863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Nutrition means getting the substances our bodies need from food.</a:t>
            </a:r>
          </a:p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Animals (including humans) cannot make their own food; we get nutrition from what we eat.</a:t>
            </a:r>
          </a:p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Different foods give different nutrients (e.g., carbohydrates for energy, protein for growth/repair).</a:t>
            </a:r>
          </a:p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Food can be grouped in different ways (food groups) to help us plan variety.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943600"/>
            <a:ext cx="74709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t>Talk prompt: "Which idea is NEW for you today?"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0792" y="27021"/>
            <a:ext cx="2472152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400" b="1" dirty="0">
                <a:solidFill>
                  <a:srgbClr val="002060"/>
                </a:solidFill>
                <a:latin typeface="Comic Sans MS"/>
              </a:rPr>
              <a:t>Vocabulary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2574"/>
            <a:ext cx="79552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Vocabulary (word • meaning • science meaning • example)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515830"/>
              </p:ext>
            </p:extLst>
          </p:nvPr>
        </p:nvGraphicFramePr>
        <p:xfrm>
          <a:off x="237067" y="1258127"/>
          <a:ext cx="8527626" cy="5275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4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0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6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62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0153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2060"/>
                          </a:solidFill>
                          <a:latin typeface="Comic Sans MS"/>
                        </a:rPr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2060"/>
                          </a:solidFill>
                          <a:latin typeface="Comic Sans MS"/>
                        </a:rPr>
                        <a:t>Child-friendly 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2060"/>
                          </a:solidFill>
                          <a:latin typeface="Comic Sans MS"/>
                        </a:rPr>
                        <a:t>Science 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2060"/>
                          </a:solidFill>
                          <a:latin typeface="Comic Sans MS"/>
                        </a:rPr>
                        <a:t>Example sentence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031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nutrition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the goodness we get from 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the process of taking in nutrients from food to stay alive and healthy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Nutrition helps my body stay healthy.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502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nutrient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002060"/>
                          </a:solidFill>
                          <a:latin typeface="Comic Sans MS"/>
                        </a:rPr>
                        <a:t>a helpful substance in 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a substance in food that the body needs (e.g., protein, vitamins)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A nutrient in milk is protein.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502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carbohydrate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a food that gives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a nutrient used by the body for energy (e.g., bread, rice)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Bread gives me carbohydrates for energy.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031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protein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helps our body grow and repair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a nutrient used to build and repair body tissues (e.g., beans, eggs)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Protein helps my muscles repair.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7399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fat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a nutrient that stores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a nutrient that stores energy and supports the body; needed in small amounts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Some fats help my body, but I don’t need lots.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502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vitamin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002060"/>
                          </a:solidFill>
                          <a:latin typeface="Comic Sans MS"/>
                        </a:rPr>
                        <a:t>tiny helpers for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small substances needed for body functions (e.g., vitamin 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002060"/>
                          </a:solidFill>
                          <a:latin typeface="Comic Sans MS"/>
                        </a:rPr>
                        <a:t>Fruit has vitamins.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2472152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400" b="1" dirty="0">
                <a:solidFill>
                  <a:srgbClr val="002060"/>
                </a:solidFill>
                <a:latin typeface="Comic Sans MS"/>
              </a:rPr>
              <a:t>Vocabulary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0584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t>Vocabulary (word • meaning • science meaning • example)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421746"/>
              </p:ext>
            </p:extLst>
          </p:nvPr>
        </p:nvGraphicFramePr>
        <p:xfrm>
          <a:off x="640080" y="1554480"/>
          <a:ext cx="7267788" cy="3358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6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5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4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6187">
                <a:tc>
                  <a:txBody>
                    <a:bodyPr/>
                    <a:lstStyle/>
                    <a:p>
                      <a:r>
                        <a:rPr sz="1600" b="1" dirty="0">
                          <a:solidFill>
                            <a:srgbClr val="002060"/>
                          </a:solidFill>
                          <a:latin typeface="Comic Sans MS"/>
                        </a:rPr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2060"/>
                          </a:solidFill>
                          <a:latin typeface="Comic Sans MS"/>
                        </a:rPr>
                        <a:t>Child-friendly 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2060"/>
                          </a:solidFill>
                          <a:latin typeface="Comic Sans MS"/>
                        </a:rPr>
                        <a:t>Science 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2060"/>
                          </a:solidFill>
                          <a:latin typeface="Comic Sans MS"/>
                        </a:rPr>
                        <a:t>Example sentence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1129"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002060"/>
                          </a:solidFill>
                          <a:latin typeface="Comic Sans MS"/>
                        </a:rPr>
                        <a:t>mineral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tiny helpers like calcium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substances like calcium/iron needed for bones, blood and 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Calcium is a mineral for strong bones.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1129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food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a category of similar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2060"/>
                          </a:solidFill>
                          <a:latin typeface="Comic Sans MS"/>
                        </a:rPr>
                        <a:t>a way to organise foods by the nutrients they often provide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002060"/>
                          </a:solidFill>
                          <a:latin typeface="Comic Sans MS"/>
                        </a:rPr>
                        <a:t>Fruit is a food group.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3567002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3400" b="1" dirty="0">
                <a:solidFill>
                  <a:srgbClr val="002060"/>
                </a:solidFill>
                <a:latin typeface="Comic Sans MS"/>
              </a:rPr>
              <a:t>Did you know..?</a:t>
            </a:r>
            <a:endParaRPr sz="3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906" y="1361441"/>
            <a:ext cx="7068629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NUTRITION is the goodness we get from food.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A NUTRIENT is a helpful substance in food.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Animals (including humans) cannot make their own food.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We get nutrition from what we eat.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dirty="0"/>
              <a:t>Key nutrients: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Carbohydrates give energy.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Protein helps growth and repair.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Fat stores energy (we need some).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Vitamins and minerals help us stay healthy.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lang="en-GB" sz="2400" b="1" dirty="0">
                <a:solidFill>
                  <a:srgbClr val="0070C0"/>
                </a:solidFill>
              </a:rPr>
              <a:t>Key fact:</a:t>
            </a:r>
            <a:endParaRPr sz="2400" b="1" dirty="0">
              <a:solidFill>
                <a:srgbClr val="0070C0"/>
              </a:solidFill>
            </a:endParaRP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endParaRPr lang="en-GB" sz="2400" b="1" dirty="0">
              <a:solidFill>
                <a:srgbClr val="0070C0"/>
              </a:solidFill>
            </a:endParaRP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400" b="1" dirty="0">
                <a:solidFill>
                  <a:srgbClr val="0070C0"/>
                </a:solidFill>
              </a:rPr>
              <a:t>We get nutrition from food because it contains nutrients.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C2002F-13C3-6538-CAD9-E93254F4E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652" y="3854245"/>
            <a:ext cx="2605549" cy="1465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754549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dirty="0">
                <a:solidFill>
                  <a:srgbClr val="002060"/>
                </a:solidFill>
                <a:latin typeface="Comic Sans MS"/>
              </a:rPr>
              <a:t>Guided Practice: </a:t>
            </a:r>
            <a:endParaRPr lang="en-GB" sz="3400" b="1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sz="3400" b="1" dirty="0">
                <a:solidFill>
                  <a:srgbClr val="002060"/>
                </a:solidFill>
                <a:latin typeface="Comic Sans MS"/>
              </a:rPr>
              <a:t>Questions + Talk Partner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4777" y="1548982"/>
            <a:ext cx="745405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Talk Partner Stems: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I classified ___ as ___ because ___.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This food might give ___ because ___.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The label/picture is evidence that ___.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endParaRPr sz="2800" dirty="0"/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Check Questions: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What does nutrition mean?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Can humans make their own food? Explain.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Which nutrient gives energy?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Name one food and one nutrient it might give.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6653" y="274320"/>
            <a:ext cx="343069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dirty="0">
                <a:solidFill>
                  <a:srgbClr val="002060"/>
                </a:solidFill>
                <a:latin typeface="Comic Sans MS"/>
              </a:rPr>
              <a:t>Main Activity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6973" y="1226136"/>
            <a:ext cx="816525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Group task: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1) Sort food cards into food groups (</a:t>
            </a:r>
            <a:r>
              <a:rPr lang="en-GB" sz="2800" dirty="0"/>
              <a:t>carbohydrates, fats, proteins, fruits and vegetables, dairy</a:t>
            </a:r>
            <a:r>
              <a:rPr sz="2800" dirty="0"/>
              <a:t>).</a:t>
            </a:r>
          </a:p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2) Complete a table: Food → Group → One nutrient it gives → Evidence (picture/label clue)</a:t>
            </a:r>
          </a:p>
        </p:txBody>
      </p:sp>
      <p:sp>
        <p:nvSpPr>
          <p:cNvPr id="4" name="AutoShape 2" descr="Image result for carbohydrates ">
            <a:extLst>
              <a:ext uri="{FF2B5EF4-FFF2-40B4-BE49-F238E27FC236}">
                <a16:creationId xmlns:a16="http://schemas.microsoft.com/office/drawing/2014/main" id="{4477D168-D1A2-EA9A-575D-EB1A33C633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7C92A8-922D-C2C3-6645-645A0A341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39" y="4522838"/>
            <a:ext cx="2380898" cy="1188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FCFDEB-0077-4C9D-5E87-F343090AF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1084" y="5420006"/>
            <a:ext cx="1917290" cy="1279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FCA2E2-84DF-3421-9A56-3B429018CE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610" y="4318552"/>
            <a:ext cx="1783580" cy="1188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BF2920-B117-4160-DAA4-240BCEC72D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2442" y="5170369"/>
            <a:ext cx="2163384" cy="1441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4E0AAC-91B1-CEC0-EBA9-28067D29A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7716" y="4156282"/>
            <a:ext cx="1801145" cy="13508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51D7E6-BC05-17A0-1072-BEC4FE63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D9C08E-B915-81EB-85FF-AC452B0E01EB}"/>
              </a:ext>
            </a:extLst>
          </p:cNvPr>
          <p:cNvSpPr txBox="1"/>
          <p:nvPr/>
        </p:nvSpPr>
        <p:spPr>
          <a:xfrm>
            <a:off x="2856653" y="274320"/>
            <a:ext cx="343069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Main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20192A-6545-343C-F69C-74DA9769822F}"/>
              </a:ext>
            </a:extLst>
          </p:cNvPr>
          <p:cNvSpPr txBox="1"/>
          <p:nvPr/>
        </p:nvSpPr>
        <p:spPr>
          <a:xfrm>
            <a:off x="336973" y="1845568"/>
            <a:ext cx="816525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3) Write 3 sentences: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2060"/>
                </a:solidFill>
                <a:latin typeface="Comic Sans MS"/>
              </a:defRPr>
            </a:pP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“I classified ___ as ___ because ___.”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2060"/>
                </a:solidFill>
                <a:latin typeface="Comic Sans MS"/>
              </a:defRPr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Finish: Underline your scientific words (nutrition, nutrient, carbohydrate, protein, evidence).</a:t>
            </a:r>
          </a:p>
        </p:txBody>
      </p:sp>
      <p:sp>
        <p:nvSpPr>
          <p:cNvPr id="4" name="AutoShape 2" descr="Image result for carbohydrates ">
            <a:extLst>
              <a:ext uri="{FF2B5EF4-FFF2-40B4-BE49-F238E27FC236}">
                <a16:creationId xmlns:a16="http://schemas.microsoft.com/office/drawing/2014/main" id="{1633D086-6C96-9B3F-AD7C-81E91ADC7D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94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72015D-DF1F-E11F-22A1-6CF7DD837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EF9319-3B2C-F8BF-D27B-D726B5C663A0}"/>
              </a:ext>
            </a:extLst>
          </p:cNvPr>
          <p:cNvSpPr txBox="1"/>
          <p:nvPr/>
        </p:nvSpPr>
        <p:spPr>
          <a:xfrm>
            <a:off x="2856653" y="274320"/>
            <a:ext cx="343069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Main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1C8BA8-3FE1-EAF7-661A-2C5E538ED298}"/>
              </a:ext>
            </a:extLst>
          </p:cNvPr>
          <p:cNvSpPr txBox="1"/>
          <p:nvPr/>
        </p:nvSpPr>
        <p:spPr>
          <a:xfrm>
            <a:off x="120269" y="6019414"/>
            <a:ext cx="8903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2060"/>
                </a:solidFill>
                <a:latin typeface="Comic Sans MS"/>
              </a:defRPr>
            </a:pPr>
            <a:r>
              <a:rPr lang="en-GB" sz="2400" dirty="0">
                <a:solidFill>
                  <a:srgbClr val="002060"/>
                </a:solidFill>
                <a:latin typeface="Comic Sans MS"/>
              </a:rPr>
              <a:t>T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ask:</a:t>
            </a:r>
            <a:r>
              <a:rPr lang="en-GB" sz="2400" dirty="0">
                <a:solidFill>
                  <a:srgbClr val="002060"/>
                </a:solidFill>
                <a:latin typeface="Comic Sans MS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Use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scientific words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-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nutrition, nutrient, carbohydrate, protein, evidence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A83234C-B5E3-B649-E390-391F05518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965104"/>
              </p:ext>
            </p:extLst>
          </p:nvPr>
        </p:nvGraphicFramePr>
        <p:xfrm>
          <a:off x="555806" y="2496300"/>
          <a:ext cx="7820733" cy="34342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6911">
                  <a:extLst>
                    <a:ext uri="{9D8B030D-6E8A-4147-A177-3AD203B41FA5}">
                      <a16:colId xmlns:a16="http://schemas.microsoft.com/office/drawing/2014/main" val="848994696"/>
                    </a:ext>
                  </a:extLst>
                </a:gridCol>
                <a:gridCol w="2606911">
                  <a:extLst>
                    <a:ext uri="{9D8B030D-6E8A-4147-A177-3AD203B41FA5}">
                      <a16:colId xmlns:a16="http://schemas.microsoft.com/office/drawing/2014/main" val="4081648233"/>
                    </a:ext>
                  </a:extLst>
                </a:gridCol>
                <a:gridCol w="2606911">
                  <a:extLst>
                    <a:ext uri="{9D8B030D-6E8A-4147-A177-3AD203B41FA5}">
                      <a16:colId xmlns:a16="http://schemas.microsoft.com/office/drawing/2014/main" val="2897480446"/>
                    </a:ext>
                  </a:extLst>
                </a:gridCol>
              </a:tblGrid>
              <a:tr h="753183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Type of nutrient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Foods rich on that nutrient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Picture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584368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79782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341091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560594"/>
                  </a:ext>
                </a:extLst>
              </a:tr>
              <a:tr h="670271"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92848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4E8B104-1ED8-1BE0-81D4-8FF48B4BA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54" y="480851"/>
            <a:ext cx="1789121" cy="893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F79525-A4FC-5E05-7FFE-6EA4A4943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133" y="1212463"/>
            <a:ext cx="1440744" cy="961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C12A9C-C559-D90D-E9EF-706314EED7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369" y="1225074"/>
            <a:ext cx="1340268" cy="893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93FCA-B56B-95D8-EF90-EB5D93391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9175" y="1100197"/>
            <a:ext cx="1625671" cy="1083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9C1F0D-181A-542E-F843-0A02988756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9573" y="304185"/>
            <a:ext cx="1353467" cy="1015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3918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708829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002060"/>
                </a:solidFill>
                <a:latin typeface="Comic Sans MS"/>
              </a:rPr>
              <a:t>Support / Scaffolds (help me succeed)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974427"/>
            <a:ext cx="774192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Use fewer cards and only 3 groups at first (fruit/veg, protein, carbohydrates).</a:t>
            </a:r>
          </a:p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Picture word bank + pre-filled table headings.</a:t>
            </a:r>
          </a:p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Adult prompts: “What do you notice?” “Which group does it fit?” “Use the word nutrient.”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712216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02060"/>
                </a:solidFill>
                <a:latin typeface="Comic Sans MS"/>
              </a:rPr>
              <a:t>Challenge / Greater Depth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758952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Choose one challenge:</a:t>
            </a:r>
          </a:p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Add “why” reasoning: link a nutrient to its role (energy/growth/health).</a:t>
            </a:r>
          </a:p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Spot foods that fit more than one group and explain why.</a:t>
            </a:r>
          </a:p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Create a mini-glossary with precise definitions for 5 words.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642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400" b="1">
                <a:solidFill>
                  <a:srgbClr val="002060"/>
                </a:solidFill>
                <a:latin typeface="Comic Sans MS"/>
              </a:rPr>
              <a:t>Plenary (show what you learned)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786384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Turn-and-talk: “One thing I learned about nutrition is…”</a:t>
            </a:r>
          </a:p>
          <a:p>
            <a:pPr>
              <a:defRPr sz="22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Then complete the exit sentence: “Nutrition is… A nutrient is… One example is…”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9436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002060"/>
                </a:solidFill>
                <a:latin typeface="Comic Sans MS"/>
              </a:defRPr>
            </a:pPr>
            <a:r>
              <a:t>Exit ticket: Write ONE sentence using a key word from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1161</Words>
  <Application>Microsoft Office PowerPoint</Application>
  <PresentationFormat>On-screen Show (4:3)</PresentationFormat>
  <Paragraphs>137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Galina Doychinova</dc:creator>
  <cp:keywords/>
  <dc:description>generated using python-pptx</dc:description>
  <cp:lastModifiedBy>Galina Doychinova</cp:lastModifiedBy>
  <cp:revision>11</cp:revision>
  <dcterms:created xsi:type="dcterms:W3CDTF">2013-01-27T09:14:16Z</dcterms:created>
  <dcterms:modified xsi:type="dcterms:W3CDTF">2026-06-21T19:39:05Z</dcterms:modified>
  <cp:category/>
</cp:coreProperties>
</file>