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56" r:id="rId3"/>
    <p:sldId id="262" r:id="rId4"/>
    <p:sldId id="257" r:id="rId5"/>
    <p:sldId id="258" r:id="rId6"/>
    <p:sldId id="259" r:id="rId7"/>
    <p:sldId id="264" r:id="rId8"/>
    <p:sldId id="260" r:id="rId9"/>
    <p:sldId id="261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6-20T16:03:14.031" v="97" actId="1076"/>
      <pc:docMkLst>
        <pc:docMk/>
      </pc:docMkLst>
      <pc:sldChg chg="addSp modSp mod">
        <pc:chgData name="Galina Doychinova" userId="0fb7927745f0c6c3" providerId="LiveId" clId="{403A5934-DEB0-4C53-872A-117AF44D2478}" dt="2026-06-20T16:03:01.424" v="95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6-20T16:02:54.267" v="91" actId="14100"/>
          <ac:spMkLst>
            <pc:docMk/>
            <pc:sldMk cId="0" sldId="258"/>
            <ac:spMk id="3" creationId="{00000000-0000-0000-0000-000000000000}"/>
          </ac:spMkLst>
        </pc:spChg>
        <pc:spChg chg="add">
          <ac:chgData name="Galina Doychinova" userId="0fb7927745f0c6c3" providerId="LiveId" clId="{403A5934-DEB0-4C53-872A-117AF44D2478}" dt="2026-06-20T16:02:44.295" v="89" actId="22"/>
          <ac:spMkLst>
            <pc:docMk/>
            <pc:sldMk cId="0" sldId="258"/>
            <ac:spMk id="6" creationId="{131F2121-A3CD-0833-DDB9-621C44B51E4B}"/>
          </ac:spMkLst>
        </pc:spChg>
        <pc:picChg chg="add mod">
          <ac:chgData name="Galina Doychinova" userId="0fb7927745f0c6c3" providerId="LiveId" clId="{403A5934-DEB0-4C53-872A-117AF44D2478}" dt="2026-06-20T16:03:01.424" v="95" actId="1076"/>
          <ac:picMkLst>
            <pc:docMk/>
            <pc:sldMk cId="0" sldId="258"/>
            <ac:picMk id="8" creationId="{4FFE2EDC-4666-429D-1411-318DB832B53C}"/>
          </ac:picMkLst>
        </pc:picChg>
        <pc:picChg chg="add mod">
          <ac:chgData name="Galina Doychinova" userId="0fb7927745f0c6c3" providerId="LiveId" clId="{403A5934-DEB0-4C53-872A-117AF44D2478}" dt="2026-06-20T16:02:56.808" v="92" actId="1076"/>
          <ac:picMkLst>
            <pc:docMk/>
            <pc:sldMk cId="0" sldId="258"/>
            <ac:picMk id="10" creationId="{AEA54A36-33C1-B3B2-CBBD-20444C2A6578}"/>
          </ac:picMkLst>
        </pc:picChg>
        <pc:picChg chg="add mod">
          <ac:chgData name="Galina Doychinova" userId="0fb7927745f0c6c3" providerId="LiveId" clId="{403A5934-DEB0-4C53-872A-117AF44D2478}" dt="2026-06-20T16:02:59.158" v="94" actId="1076"/>
          <ac:picMkLst>
            <pc:docMk/>
            <pc:sldMk cId="0" sldId="258"/>
            <ac:picMk id="12" creationId="{CD992336-FB15-AAFD-F8A2-6BB0AB80F266}"/>
          </ac:picMkLst>
        </pc:picChg>
      </pc:sldChg>
      <pc:sldChg chg="modSp mod">
        <pc:chgData name="Galina Doychinova" userId="0fb7927745f0c6c3" providerId="LiveId" clId="{403A5934-DEB0-4C53-872A-117AF44D2478}" dt="2026-06-20T16:03:14.031" v="97" actId="107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6-20T16:03:11.630" v="96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20T16:03:14.031" v="97" actId="1076"/>
          <ac:spMkLst>
            <pc:docMk/>
            <pc:sldMk cId="0" sldId="259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85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01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3597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7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34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4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76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8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9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0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3BAF86AE-5E2A-5509-C8A3-F2624F7DF22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64951"/>
            <a:ext cx="530942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1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437C7-E904-6CFB-9B5A-F6E7BD94C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51B4B-6F57-D42B-7DAF-7EC7E053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38767"/>
            <a:ext cx="8229600" cy="1143000"/>
          </a:xfrm>
        </p:spPr>
        <p:txBody>
          <a:bodyPr/>
          <a:lstStyle/>
          <a:p>
            <a:pPr algn="ctr"/>
            <a:r>
              <a:rPr sz="2400" b="1" dirty="0">
                <a:solidFill>
                  <a:srgbClr val="002060"/>
                </a:solidFill>
                <a:latin typeface="Comic Sans MS"/>
              </a:rPr>
              <a:t>Year 2 </a:t>
            </a:r>
            <a:br>
              <a:rPr lang="en-GB" sz="2400" b="1" dirty="0">
                <a:solidFill>
                  <a:srgbClr val="002060"/>
                </a:solidFill>
                <a:latin typeface="Comic Sans MS"/>
              </a:rPr>
            </a:br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Narrative Unit of writing 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AC5E6-0047-FB8A-62B3-EE67DF37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73400"/>
            <a:ext cx="8229600" cy="2074333"/>
          </a:xfrm>
        </p:spPr>
        <p:txBody>
          <a:bodyPr/>
          <a:lstStyle/>
          <a:p>
            <a:pPr marL="0" indent="0" algn="ctr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Adaptable unit of lessons to suit any of the recommended reading texts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098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44" y="457200"/>
            <a:ext cx="7269480" cy="1325562"/>
          </a:xfrm>
        </p:spPr>
        <p:txBody>
          <a:bodyPr/>
          <a:lstStyle/>
          <a:p>
            <a:pPr algn="ctr"/>
            <a:r>
              <a:rPr sz="2400" b="1" dirty="0">
                <a:solidFill>
                  <a:srgbClr val="002060"/>
                </a:solidFill>
                <a:latin typeface="Comic Sans MS"/>
              </a:rPr>
              <a:t>Year 2 — Lesson 1: Hook &amp; Immersion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2246387"/>
            <a:ext cx="5961888" cy="2365226"/>
          </a:xfrm>
        </p:spPr>
        <p:txBody>
          <a:bodyPr/>
          <a:lstStyle/>
          <a:p>
            <a:pPr marL="0" indent="0" algn="ctr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Focus: Entering the story world and exploring atmosphere.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>
                <a:solidFill>
                  <a:srgbClr val="002060"/>
                </a:solidFill>
                <a:latin typeface="Comic Sans MS"/>
              </a:rPr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describe what I notice.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use my senses.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choose words that match the mood.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Our focus 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Before writers begin a story, they explore the world it takes place in.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Today we are stepping into a new setting.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We are not writing yet — we are noticing, imagining, and feeling.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40080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1 — Story World Experience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1015587"/>
            <a:ext cx="6547104" cy="4351337"/>
          </a:xfrm>
        </p:spPr>
        <p:txBody>
          <a:bodyPr>
            <a:normAutofit/>
          </a:bodyPr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000" dirty="0"/>
              <a:t>Choose one: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000" dirty="0"/>
              <a:t>• Read the opening of </a:t>
            </a:r>
            <a:r>
              <a:rPr lang="en-GB" sz="2000" dirty="0"/>
              <a:t>your chosen story</a:t>
            </a:r>
            <a:endParaRPr sz="2000" dirty="0"/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000" dirty="0"/>
              <a:t>• Look at an image of a forest, night sky, or mysterious place.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000" dirty="0"/>
              <a:t>Talk about: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000" dirty="0"/>
              <a:t>‘What does this place feel like? Safe? Strange? Exciting?’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dark, quiet, soft, glowing, rustling, tiny, huge</a:t>
            </a:r>
          </a:p>
        </p:txBody>
      </p:sp>
      <p:sp>
        <p:nvSpPr>
          <p:cNvPr id="6" name="AutoShape 2" descr="Image result for Simple Cartoon Eyes">
            <a:extLst>
              <a:ext uri="{FF2B5EF4-FFF2-40B4-BE49-F238E27FC236}">
                <a16:creationId xmlns:a16="http://schemas.microsoft.com/office/drawing/2014/main" id="{131F2121-A3CD-0833-DDB9-621C44B51E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94168" y="3480098"/>
            <a:ext cx="260584" cy="26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FE2EDC-4666-429D-1411-318DB832B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450" y="3867460"/>
            <a:ext cx="2800094" cy="1575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A54A36-33C1-B3B2-CBBD-20444C2A6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767" y="653278"/>
            <a:ext cx="1309878" cy="1575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992336-FB15-AAFD-F8A2-6BB0AB80F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7734" y="3905693"/>
            <a:ext cx="2416726" cy="1612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576072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2 — Noticing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660" y="1129887"/>
            <a:ext cx="6446520" cy="4351337"/>
          </a:xfrm>
        </p:spPr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Complete the grid: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see…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hear…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smell…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This place feels…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dark, quiet, soft, glowing, rustling, tiny, huge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02172-58A5-D803-3AB9-AE51B7416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2EFE-4CF9-8280-1822-044995445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917"/>
            <a:ext cx="8229600" cy="640080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2 — Noticing Grid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47E056-CBD1-17BE-0F87-3864082322A7}"/>
              </a:ext>
            </a:extLst>
          </p:cNvPr>
          <p:cNvSpPr/>
          <p:nvPr/>
        </p:nvSpPr>
        <p:spPr>
          <a:xfrm>
            <a:off x="321735" y="5989320"/>
            <a:ext cx="8373531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Vocabulary: dark, quiet, soft, glowing, rustling, tiny, huge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7B89E91-7EC4-664E-A76C-E68304878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942816"/>
              </p:ext>
            </p:extLst>
          </p:nvPr>
        </p:nvGraphicFramePr>
        <p:xfrm>
          <a:off x="321735" y="931333"/>
          <a:ext cx="8026737" cy="31118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1177">
                  <a:extLst>
                    <a:ext uri="{9D8B030D-6E8A-4147-A177-3AD203B41FA5}">
                      <a16:colId xmlns:a16="http://schemas.microsoft.com/office/drawing/2014/main" val="1184286474"/>
                    </a:ext>
                  </a:extLst>
                </a:gridCol>
                <a:gridCol w="2791177">
                  <a:extLst>
                    <a:ext uri="{9D8B030D-6E8A-4147-A177-3AD203B41FA5}">
                      <a16:colId xmlns:a16="http://schemas.microsoft.com/office/drawing/2014/main" val="3602602578"/>
                    </a:ext>
                  </a:extLst>
                </a:gridCol>
                <a:gridCol w="2444383">
                  <a:extLst>
                    <a:ext uri="{9D8B030D-6E8A-4147-A177-3AD203B41FA5}">
                      <a16:colId xmlns:a16="http://schemas.microsoft.com/office/drawing/2014/main" val="1686761713"/>
                    </a:ext>
                  </a:extLst>
                </a:gridCol>
              </a:tblGrid>
              <a:tr h="65414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Sense involved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Describe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Why do you feel…</a:t>
                      </a:r>
                    </a:p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Any other detail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112030"/>
                  </a:ext>
                </a:extLst>
              </a:tr>
              <a:tr h="60269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I can 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157345"/>
                  </a:ext>
                </a:extLst>
              </a:tr>
              <a:tr h="60269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I can hear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03075"/>
                  </a:ext>
                </a:extLst>
              </a:tr>
              <a:tr h="60269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I can smell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317259"/>
                  </a:ext>
                </a:extLst>
              </a:tr>
              <a:tr h="602697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rgbClr val="002060"/>
                          </a:solidFill>
                          <a:latin typeface="Comic Sans MS" panose="030F0702030302020204" pitchFamily="66" charset="0"/>
                        </a:rPr>
                        <a:t>It feels like 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rgbClr val="00206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7764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30E3FA3-1222-34E0-1CE6-0EF304309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9" y="4242497"/>
            <a:ext cx="2800094" cy="1575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3A6283-24D7-DC61-CA0C-9A6BF5A3B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890" y="4214931"/>
            <a:ext cx="1309878" cy="1575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7320A2-97A0-5015-F063-B558028711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4003" y="4205141"/>
            <a:ext cx="2416726" cy="1612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1524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>
                <a:solidFill>
                  <a:srgbClr val="002060"/>
                </a:solidFill>
                <a:latin typeface="Comic Sans MS"/>
              </a:rPr>
              <a:t>Task 3 — Vocabulary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t>Collect interesting words that match the mood.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t>Use pictures, talk, and teacher help.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dark, quiet, soft, glowing, rustling, tiny, huge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9717F1-1634-2797-E9EC-D837BF384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57" y="3550927"/>
            <a:ext cx="3198069" cy="179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D8F400-344E-EB9F-29D2-CBF11E57A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661" y="3523361"/>
            <a:ext cx="1496050" cy="179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C0D58E-9B41-9DBE-F1EF-0BDD657F2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459" y="3508261"/>
            <a:ext cx="2760213" cy="1841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>
                <a:solidFill>
                  <a:srgbClr val="002060"/>
                </a:solidFill>
                <a:latin typeface="Comic Sans MS"/>
              </a:rPr>
              <a:t>Task 4 — Quick Write (2–3 sentences)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Write 2–3 sentences to describe the setting.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Use your senses to help you.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dirty="0">
                <a:solidFill>
                  <a:srgbClr val="002060"/>
                </a:solidFill>
                <a:latin typeface="Comic Sans MS"/>
              </a:rPr>
              <a:t>Vocabulary: dark, quiet, soft, glowing, rustling, tiny, huge</a:t>
            </a:r>
          </a:p>
        </p:txBody>
      </p:sp>
      <p:sp>
        <p:nvSpPr>
          <p:cNvPr id="5" name="AutoShape 2" descr="Image result for Simple Cartoon Eyes">
            <a:extLst>
              <a:ext uri="{FF2B5EF4-FFF2-40B4-BE49-F238E27FC236}">
                <a16:creationId xmlns:a16="http://schemas.microsoft.com/office/drawing/2014/main" id="{3461A384-ACE6-BA59-F168-A8E1AEAEA7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63816" y="3320816"/>
            <a:ext cx="260584" cy="26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0F0B7E-DAA8-F0C0-A325-44D413588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816" y="3565570"/>
            <a:ext cx="1315029" cy="1571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FAEBF9-C943-23D9-4609-E258BFE0FE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770"/>
          <a:stretch>
            <a:fillRect/>
          </a:stretch>
        </p:blipFill>
        <p:spPr>
          <a:xfrm>
            <a:off x="6323127" y="3422118"/>
            <a:ext cx="1456649" cy="1858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FC5EFD-A9F8-085A-BD93-3AE6BF643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463" y="3834204"/>
            <a:ext cx="1682613" cy="1121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F36475-1305-4251-4632-F49B935145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32" r="13115"/>
          <a:stretch>
            <a:fillRect/>
          </a:stretch>
        </p:blipFill>
        <p:spPr>
          <a:xfrm>
            <a:off x="184648" y="3718072"/>
            <a:ext cx="1821960" cy="13255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7BDDA-CDF6-C639-3B94-9F5130ED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BDB6-79FD-5170-9E87-7A5A50CA2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Plenary 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99452-DBBF-6ACC-2AEC-2625EF110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382000" cy="2616200"/>
          </a:xfrm>
        </p:spPr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Why is the story set there ? 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Why do you think the author choose exactly that place? 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C00CCA-91C4-AF60-D666-568C04CBF917}"/>
              </a:ext>
            </a:extLst>
          </p:cNvPr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Vocabulary: quiet, loud, slow, fast, waiting, listening, worried</a:t>
            </a:r>
          </a:p>
        </p:txBody>
      </p:sp>
    </p:spTree>
    <p:extLst>
      <p:ext uri="{BB962C8B-B14F-4D97-AF65-F5344CB8AC3E}">
        <p14:creationId xmlns:p14="http://schemas.microsoft.com/office/powerpoint/2010/main" val="415170582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369</Words>
  <Application>Microsoft Office PowerPoint</Application>
  <PresentationFormat>On-screen Show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Schoolbook</vt:lpstr>
      <vt:lpstr>Comic Sans MS</vt:lpstr>
      <vt:lpstr>Wingdings 2</vt:lpstr>
      <vt:lpstr>View</vt:lpstr>
      <vt:lpstr>Year 2  Narrative Unit of writing </vt:lpstr>
      <vt:lpstr>Year 2 — Lesson 1: Hook &amp; Immersion</vt:lpstr>
      <vt:lpstr>Success Criteria</vt:lpstr>
      <vt:lpstr>Our focus </vt:lpstr>
      <vt:lpstr>Task 1 — Story World Experience</vt:lpstr>
      <vt:lpstr>Task 2 — Noticing Grid</vt:lpstr>
      <vt:lpstr>Task 2 — Noticing Grid</vt:lpstr>
      <vt:lpstr>Task 3 — Vocabulary Collection</vt:lpstr>
      <vt:lpstr>Task 4 — Quick Write (2–3 sentences)</vt:lpstr>
      <vt:lpstr>Plenary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Galina Doychinova</dc:creator>
  <cp:keywords/>
  <dc:description>generated using python-pptx</dc:description>
  <cp:lastModifiedBy>Galina Doychinova</cp:lastModifiedBy>
  <cp:revision>5</cp:revision>
  <dcterms:created xsi:type="dcterms:W3CDTF">2013-01-27T09:14:16Z</dcterms:created>
  <dcterms:modified xsi:type="dcterms:W3CDTF">2026-06-20T16:03:18Z</dcterms:modified>
  <cp:category/>
</cp:coreProperties>
</file>