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70" r:id="rId11"/>
    <p:sldId id="271" r:id="rId12"/>
    <p:sldId id="272" r:id="rId13"/>
    <p:sldId id="264" r:id="rId14"/>
    <p:sldId id="273" r:id="rId15"/>
    <p:sldId id="274" r:id="rId16"/>
    <p:sldId id="275" r:id="rId17"/>
    <p:sldId id="265" r:id="rId18"/>
    <p:sldId id="267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32934E-2032-407A-B252-1E4906CB9007}" v="13" dt="2026-06-16T20:46:40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21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delSld modSld">
      <pc:chgData name="Galina Doychinova" userId="0fb7927745f0c6c3" providerId="LiveId" clId="{403A5934-DEB0-4C53-872A-117AF44D2478}" dt="2026-06-16T20:48:18.219" v="33" actId="2696"/>
      <pc:docMkLst>
        <pc:docMk/>
      </pc:docMkLst>
      <pc:sldChg chg="modSp mod setBg modAnim">
        <pc:chgData name="Galina Doychinova" userId="0fb7927745f0c6c3" providerId="LiveId" clId="{403A5934-DEB0-4C53-872A-117AF44D2478}" dt="2026-06-16T20:45:46.274" v="13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6-16T19:52:09.932" v="1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16T20:44:57.369" v="7" actId="207"/>
          <ac:spMkLst>
            <pc:docMk/>
            <pc:sldMk cId="0" sldId="261"/>
            <ac:spMk id="3" creationId="{00000000-0000-0000-0000-000000000000}"/>
          </ac:spMkLst>
        </pc:spChg>
      </pc:sldChg>
      <pc:sldChg chg="modSp add del mod setBg modAnim">
        <pc:chgData name="Galina Doychinova" userId="0fb7927745f0c6c3" providerId="LiveId" clId="{403A5934-DEB0-4C53-872A-117AF44D2478}" dt="2026-06-16T20:46:40.693" v="22"/>
        <pc:sldMkLst>
          <pc:docMk/>
          <pc:sldMk cId="0" sldId="262"/>
        </pc:sldMkLst>
      </pc:sldChg>
      <pc:sldChg chg="modSp mod setBg">
        <pc:chgData name="Galina Doychinova" userId="0fb7927745f0c6c3" providerId="LiveId" clId="{403A5934-DEB0-4C53-872A-117AF44D2478}" dt="2026-06-16T20:47:26.455" v="30" actId="403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6-16T19:52:09.966" v="2" actId="2763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16T20:47:26.455" v="30" actId="403"/>
          <ac:spMkLst>
            <pc:docMk/>
            <pc:sldMk cId="0" sldId="263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6-16T20:47:34.364" v="31" actId="20577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6-16T19:52:09.932" v="1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16T20:47:34.364" v="31" actId="20577"/>
          <ac:spMkLst>
            <pc:docMk/>
            <pc:sldMk cId="0" sldId="264"/>
            <ac:spMk id="3" creationId="{00000000-0000-0000-0000-000000000000}"/>
          </ac:spMkLst>
        </pc:spChg>
      </pc:sldChg>
      <pc:sldChg chg="del">
        <pc:chgData name="Galina Doychinova" userId="0fb7927745f0c6c3" providerId="LiveId" clId="{403A5934-DEB0-4C53-872A-117AF44D2478}" dt="2026-06-16T20:48:18.219" v="33" actId="2696"/>
        <pc:sldMkLst>
          <pc:docMk/>
          <pc:sldMk cId="0" sldId="266"/>
        </pc:sldMkLst>
      </pc:sldChg>
      <pc:sldChg chg="modSp add mod modAnim">
        <pc:chgData name="Galina Doychinova" userId="0fb7927745f0c6c3" providerId="LiveId" clId="{403A5934-DEB0-4C53-872A-117AF44D2478}" dt="2026-06-16T20:46:04.326" v="17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6-16T20:45:56.196" v="15" actId="20577"/>
          <ac:spMkLst>
            <pc:docMk/>
            <pc:sldMk cId="0" sldId="269"/>
            <ac:spMk id="3" creationId="{00000000-0000-0000-0000-000000000000}"/>
          </ac:spMkLst>
        </pc:spChg>
      </pc:sldChg>
      <pc:sldChg chg="add">
        <pc:chgData name="Galina Doychinova" userId="0fb7927745f0c6c3" providerId="LiveId" clId="{403A5934-DEB0-4C53-872A-117AF44D2478}" dt="2026-06-16T19:52:09.932" v="1" actId="26606"/>
        <pc:sldMkLst>
          <pc:docMk/>
          <pc:sldMk cId="0" sldId="270"/>
        </pc:sldMkLst>
      </pc:sldChg>
      <pc:sldChg chg="modSp add mod">
        <pc:chgData name="Galina Doychinova" userId="0fb7927745f0c6c3" providerId="LiveId" clId="{403A5934-DEB0-4C53-872A-117AF44D2478}" dt="2026-06-16T20:47:15.141" v="28" actId="403"/>
        <pc:sldMkLst>
          <pc:docMk/>
          <pc:sldMk cId="0" sldId="271"/>
        </pc:sldMkLst>
        <pc:spChg chg="mod">
          <ac:chgData name="Galina Doychinova" userId="0fb7927745f0c6c3" providerId="LiveId" clId="{403A5934-DEB0-4C53-872A-117AF44D2478}" dt="2026-06-16T19:52:09.974" v="3" actId="27636"/>
          <ac:spMkLst>
            <pc:docMk/>
            <pc:sldMk cId="0" sldId="27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16T20:47:15.141" v="28" actId="403"/>
          <ac:spMkLst>
            <pc:docMk/>
            <pc:sldMk cId="0" sldId="271"/>
            <ac:spMk id="3" creationId="{00000000-0000-0000-0000-000000000000}"/>
          </ac:spMkLst>
        </pc:spChg>
      </pc:sldChg>
      <pc:sldChg chg="add">
        <pc:chgData name="Galina Doychinova" userId="0fb7927745f0c6c3" providerId="LiveId" clId="{403A5934-DEB0-4C53-872A-117AF44D2478}" dt="2026-06-16T19:52:09.932" v="1" actId="26606"/>
        <pc:sldMkLst>
          <pc:docMk/>
          <pc:sldMk cId="0" sldId="272"/>
        </pc:sldMkLst>
      </pc:sldChg>
      <pc:sldChg chg="add">
        <pc:chgData name="Galina Doychinova" userId="0fb7927745f0c6c3" providerId="LiveId" clId="{403A5934-DEB0-4C53-872A-117AF44D2478}" dt="2026-06-16T19:52:09.932" v="1" actId="26606"/>
        <pc:sldMkLst>
          <pc:docMk/>
          <pc:sldMk cId="0" sldId="273"/>
        </pc:sldMkLst>
      </pc:sldChg>
      <pc:sldChg chg="modSp add mod">
        <pc:chgData name="Galina Doychinova" userId="0fb7927745f0c6c3" providerId="LiveId" clId="{403A5934-DEB0-4C53-872A-117AF44D2478}" dt="2026-06-16T20:47:55.042" v="32" actId="20577"/>
        <pc:sldMkLst>
          <pc:docMk/>
          <pc:sldMk cId="0" sldId="274"/>
        </pc:sldMkLst>
        <pc:spChg chg="mod">
          <ac:chgData name="Galina Doychinova" userId="0fb7927745f0c6c3" providerId="LiveId" clId="{403A5934-DEB0-4C53-872A-117AF44D2478}" dt="2026-06-16T20:47:55.042" v="32" actId="20577"/>
          <ac:spMkLst>
            <pc:docMk/>
            <pc:sldMk cId="0" sldId="274"/>
            <ac:spMk id="3" creationId="{00000000-0000-0000-0000-000000000000}"/>
          </ac:spMkLst>
        </pc:spChg>
      </pc:sldChg>
      <pc:sldChg chg="add">
        <pc:chgData name="Galina Doychinova" userId="0fb7927745f0c6c3" providerId="LiveId" clId="{403A5934-DEB0-4C53-872A-117AF44D2478}" dt="2026-06-16T19:52:09.932" v="1" actId="26606"/>
        <pc:sldMkLst>
          <pc:docMk/>
          <pc:sldMk cId="0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32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74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2147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6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9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8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54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6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88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6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5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EdNest&#10;&#10;AI-generated content may be incorrect.">
            <a:extLst>
              <a:ext uri="{FF2B5EF4-FFF2-40B4-BE49-F238E27FC236}">
                <a16:creationId xmlns:a16="http://schemas.microsoft.com/office/drawing/2014/main" id="{75AD2C95-EDE7-6183-539C-C5C7C75BABA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22192" t="21324" r="21378" b="31579"/>
          <a:stretch>
            <a:fillRect/>
          </a:stretch>
        </p:blipFill>
        <p:spPr>
          <a:xfrm>
            <a:off x="8506835" y="92074"/>
            <a:ext cx="554240" cy="46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93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9817" y="1828800"/>
            <a:ext cx="7284365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1B2A4A"/>
                </a:solidFill>
                <a:latin typeface="Comic Sans MS"/>
              </a:defRPr>
            </a:pPr>
            <a:r>
              <a:t>Year 6 SPaG</a:t>
            </a:r>
            <a:endParaRPr lang="en-GB"/>
          </a:p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t>Autumn Term – Lesson 2</a:t>
            </a:r>
            <a:br/>
            <a:r>
              <a:t>Present Perfect &amp; Tense Consistency</a:t>
            </a:r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1367" y="182880"/>
            <a:ext cx="392126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Learning Objective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914400" y="1731035"/>
            <a:ext cx="7130020" cy="3581112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t>Use the present perfect tense accurately and maintain tense consistency.</a:t>
            </a:r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215" y="182880"/>
            <a:ext cx="344357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Success Criteria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 can identify the present perfect tense.</a:t>
            </a:r>
            <a:endParaRPr lang="en-GB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 can form the present perfect correctly.</a:t>
            </a:r>
            <a:endParaRPr lang="en-GB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 can avoid unnecessary tense switching.</a:t>
            </a:r>
            <a:endParaRPr lang="en-GB"/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 can proofread and correct tense errors.</a:t>
            </a:r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0020" y="182880"/>
            <a:ext cx="322395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Key Vocabulary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Present perfect – links past actions to now (have/has + past participle).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Past tense – actions completed in the past.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Auxiliary verb – helping verb (have / has).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Tense consistency – keeping the same tense where appropriate.</a:t>
            </a:r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6483" y="182880"/>
            <a:ext cx="401103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Do Now – Retrieval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1) Which tense: 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 walked to school.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2) Spot the error: 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 have went home.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3) True/False: 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The present perfect uses have or has.</a:t>
            </a:r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"/>
            <a:ext cx="8010000" cy="95410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Teacher Modelling </a:t>
            </a:r>
            <a:endParaRPr lang="en-GB" sz="2800"/>
          </a:p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sz="2800" dirty="0"/>
              <a:t>(Think Aloud)</a:t>
            </a:r>
            <a:r>
              <a:rPr lang="en-GB" sz="2800"/>
              <a:t> – Part 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33555" y="1188720"/>
            <a:ext cx="8078925" cy="5321348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Step 1: Identify the time frame (past or linking to now).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Step 2: Choose have or has.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sz="2400" i="1" dirty="0">
                <a:solidFill>
                  <a:srgbClr val="0070C0"/>
                </a:solidFill>
              </a:rPr>
              <a:t>I , you, they , we – have </a:t>
            </a:r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sz="2400" i="1" dirty="0">
                <a:solidFill>
                  <a:srgbClr val="00B050"/>
                </a:solidFill>
              </a:rPr>
              <a:t>She, he, it – has</a:t>
            </a:r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sz="2400" i="1" dirty="0">
                <a:solidFill>
                  <a:srgbClr val="1B2A4A"/>
                </a:solidFill>
              </a:rPr>
              <a:t> </a:t>
            </a:r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Tip: match the subject to the right helping verb before you go on.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"/>
            <a:ext cx="8010000" cy="95410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sz="2800"/>
              <a:t>Teacher Modelling </a:t>
            </a:r>
            <a:endParaRPr lang="en-GB" sz="2800"/>
          </a:p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sz="2800"/>
              <a:t>(Think Aloud) – Part 2</a:t>
            </a:r>
            <a:endParaRPr lang="en-GB" sz="2800"/>
          </a:p>
        </p:txBody>
      </p:sp>
      <p:sp>
        <p:nvSpPr>
          <p:cNvPr id="3" name="Rounded Rectangle 2"/>
          <p:cNvSpPr/>
          <p:nvPr/>
        </p:nvSpPr>
        <p:spPr>
          <a:xfrm>
            <a:off x="333555" y="1188720"/>
            <a:ext cx="8078925" cy="5321348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Step 3: Select the correct past participle.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She has </a:t>
            </a:r>
            <a:r>
              <a:rPr lang="en-GB" i="1" u="sng" dirty="0">
                <a:solidFill>
                  <a:srgbClr val="1B2A4A"/>
                </a:solidFill>
              </a:rPr>
              <a:t>managed</a:t>
            </a:r>
            <a:r>
              <a:rPr lang="en-GB" i="1" dirty="0">
                <a:solidFill>
                  <a:srgbClr val="1B2A4A"/>
                </a:solidFill>
              </a:rPr>
              <a:t> to filter out all the distractions in the room and </a:t>
            </a:r>
            <a:r>
              <a:rPr lang="en-GB" i="1" u="sng" dirty="0">
                <a:solidFill>
                  <a:srgbClr val="1B2A4A"/>
                </a:solidFill>
              </a:rPr>
              <a:t>focused</a:t>
            </a:r>
            <a:r>
              <a:rPr lang="en-GB" i="1" dirty="0">
                <a:solidFill>
                  <a:srgbClr val="1B2A4A"/>
                </a:solidFill>
              </a:rPr>
              <a:t> on the task. </a:t>
            </a:r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 i="1" dirty="0">
              <a:solidFill>
                <a:srgbClr val="1B2A4A"/>
              </a:solidFill>
            </a:endParaRPr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Step 4: Read the sentence – does the tense stay consistent?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Explain: “This tense works because…”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4359" y="182880"/>
            <a:ext cx="45288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Guided Practice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230039" y="793630"/>
            <a:ext cx="7677508" cy="588149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Change past tense sentences to present perfect.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I ate all my breakfast yesterday. </a:t>
            </a:r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I have eaten all my breakfast this morning too. </a:t>
            </a:r>
            <a:r>
              <a:rPr lang="en-GB" dirty="0"/>
              <a:t> </a:t>
            </a:r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dirty="0"/>
              <a:t>Your turn</a:t>
            </a:r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1) She spoke very confidently at the conference yesterday.</a:t>
            </a:r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2) We finished our science project this week.</a:t>
            </a:r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3) They visited their grandparents this morning.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"/>
            <a:ext cx="8010000" cy="584775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Independent Practice – Part A</a:t>
            </a:r>
            <a:r>
              <a:rPr lang="en-GB"/>
              <a:t>: Paragraph 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05840"/>
            <a:ext cx="7607348" cy="5373106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Part A: Rewrite the </a:t>
            </a:r>
            <a:r>
              <a:rPr lang="en-GB" dirty="0"/>
              <a:t>paragraph </a:t>
            </a:r>
            <a:r>
              <a:rPr dirty="0"/>
              <a:t>using </a:t>
            </a:r>
            <a:r>
              <a:rPr lang="en-GB" dirty="0"/>
              <a:t>the </a:t>
            </a:r>
            <a:r>
              <a:rPr dirty="0"/>
              <a:t>correct tense.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Paragraph 1: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sz="2800" i="1" dirty="0"/>
              <a:t>we finished our work early and then we have played games on the computer</a:t>
            </a:r>
            <a:endParaRPr lang="en-GB" sz="2800" i="1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sz="2800" i="1" dirty="0"/>
              <a:t>our teacher was happy because we have behaved well all week</a:t>
            </a:r>
            <a:endParaRPr lang="en-GB" sz="2800" i="1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Ensure tense consistency throughout.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"/>
            <a:ext cx="8010000" cy="584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Part A – Paragraph 1: Model Answer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We finished our work early and then we played games on the computer.</a:t>
            </a:r>
            <a:endParaRPr lang="en-GB" dirty="0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Our teacher was happy because we had behaved well all week.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"/>
            <a:ext cx="8010000" cy="584775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Independent Practice – Part A: Paragraph 2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457200" y="1005840"/>
            <a:ext cx="7607348" cy="5373106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Part A: Rewrite the paragraph using the correct tense.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Paragraph 2: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sz="2800" i="1" dirty="0"/>
              <a:t>yesterday </a:t>
            </a:r>
            <a:r>
              <a:rPr sz="2800" i="1" dirty="0" err="1"/>
              <a:t>i</a:t>
            </a:r>
            <a:r>
              <a:rPr sz="2800" i="1" dirty="0"/>
              <a:t> have walked to school and </a:t>
            </a:r>
            <a:r>
              <a:rPr sz="2800" i="1" dirty="0" err="1"/>
              <a:t>i</a:t>
            </a:r>
            <a:r>
              <a:rPr sz="2800" i="1" dirty="0"/>
              <a:t> see my friend on the way</a:t>
            </a:r>
            <a:endParaRPr lang="en-GB" sz="2800" i="1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sz="2800" i="1" dirty="0"/>
              <a:t>we talked about what we did at the weekend</a:t>
            </a:r>
            <a:endParaRPr lang="en-GB" sz="2800" i="1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Ensure tense consistency throughout.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"/>
            <a:ext cx="8010000" cy="584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Part A – Paragraph 2: Model Answer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t>Yesterday I walked to school and I saw my friend on the way.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t>We talked about what we did at the weekend.</a:t>
            </a:r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"/>
            <a:ext cx="8010000" cy="584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Independent Practice – Part B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553241" y="1315241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Part B: Choose the correct tense: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1) I (have finished / finished) my homework already.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2) We (played / have played) football yesterday.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dirty="0"/>
              <a:t>3) They (have arrived / arrived) at school early this morning</a:t>
            </a:r>
            <a:r>
              <a:rPr dirty="0"/>
              <a:t>.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dirty="0"/>
              <a:t>4) She (has eaten / ate) her lunch already.</a:t>
            </a:r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Write out the full sentence with the tense you choose.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"/>
            <a:ext cx="8010000" cy="584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Part B – Answers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t>1) I have finished my homework already.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t>2) We played football yesterday.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t>3) They have arrived at school early this morning.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t>4) She has eaten her lunch already.</a:t>
            </a:r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"/>
            <a:ext cx="8010000" cy="584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Independent Practice – Part C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553241" y="1315241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Part C: Write 5–6 sentences about your week.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Include: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• at least 2 present perfect sentences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• at least 1 past tense sentence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• consistent tense choices</a:t>
            </a:r>
            <a:endParaRPr lang="en-GB" dirty="0"/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dirty="0"/>
              <a:t>• accurate punctuation</a:t>
            </a:r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"/>
            <a:ext cx="8010000" cy="5847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Part C – Model Answer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>
                <a:solidFill>
                  <a:srgbClr val="1B2A4A"/>
                </a:solidFill>
                <a:latin typeface="Comic Sans MS"/>
              </a:defRPr>
            </a:pPr>
            <a:r>
              <a:rPr lang="en-GB" i="1">
                <a:solidFill>
                  <a:srgbClr val="1B2A4A"/>
                </a:solidFill>
              </a:rPr>
              <a:t>One way to write it – tenses stay consistent throughout:</a:t>
            </a:r>
            <a:endParaRPr lang="en-GB"/>
          </a:p>
          <a:p>
            <a:pPr>
              <a:defRPr sz="2200">
                <a:solidFill>
                  <a:srgbClr val="1B2A4A"/>
                </a:solidFill>
                <a:latin typeface="Comic Sans MS"/>
              </a:defRPr>
            </a:pPr>
            <a:r>
              <a:t>This week has been very busy at school.</a:t>
            </a:r>
            <a:endParaRPr lang="en-GB"/>
          </a:p>
          <a:p>
            <a:pPr>
              <a:defRPr sz="2200">
                <a:solidFill>
                  <a:srgbClr val="1B2A4A"/>
                </a:solidFill>
                <a:latin typeface="Comic Sans MS"/>
              </a:defRPr>
            </a:pPr>
            <a:r>
              <a:t>I have finished all my reading targets and I have practised my spellings every night.</a:t>
            </a:r>
            <a:endParaRPr lang="en-GB"/>
          </a:p>
          <a:p>
            <a:pPr>
              <a:defRPr sz="2200">
                <a:solidFill>
                  <a:srgbClr val="1B2A4A"/>
                </a:solidFill>
                <a:latin typeface="Comic Sans MS"/>
              </a:defRPr>
            </a:pPr>
            <a:r>
              <a:t>On Tuesday, we visited the science museum and saw a dinosaur exhibition.</a:t>
            </a:r>
            <a:endParaRPr lang="en-GB"/>
          </a:p>
          <a:p>
            <a:pPr>
              <a:defRPr sz="2200">
                <a:solidFill>
                  <a:srgbClr val="1B2A4A"/>
                </a:solidFill>
                <a:latin typeface="Comic Sans MS"/>
              </a:defRPr>
            </a:pPr>
            <a:r>
              <a:t>My class made model volcanoes in the afternoon.</a:t>
            </a:r>
            <a:endParaRPr lang="en-GB"/>
          </a:p>
          <a:p>
            <a:pPr>
              <a:defRPr sz="2200">
                <a:solidFill>
                  <a:srgbClr val="1B2A4A"/>
                </a:solidFill>
                <a:latin typeface="Comic Sans MS"/>
              </a:defRPr>
            </a:pPr>
            <a:r>
              <a:t>I have also helped my little sister with her homework, and it has been a brilliant few days!</a:t>
            </a:r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6169" y="182880"/>
            <a:ext cx="349166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Editing Checklist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□ Correct use of have / has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□ Correct past participles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□ No unnecessary tense switching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□ Capital letters and punctuation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□ Read aloud for sense</a:t>
            </a:r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2292" y="182880"/>
            <a:ext cx="207941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Exit Quiz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524486" y="1228977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1) Which is correct? 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a) has went  b) has gone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2) Identify the tense: 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I have eaten lunch.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3) Spot the error: 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We have played football yesterday.</a:t>
            </a:r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2670" y="182880"/>
            <a:ext cx="423866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t>Exit Quiz – Answers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7680960" cy="4572000"/>
          </a:xfrm>
          <a:prstGeom prst="roundRect">
            <a:avLst/>
          </a:prstGeom>
          <a:solidFill>
            <a:srgbClr val="E1F0DC"/>
          </a:solidFill>
          <a:ln>
            <a:solidFill>
              <a:srgbClr val="1B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1) b) has gone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2) Present perfect</a:t>
            </a:r>
            <a:endParaRPr lang="en-GB"/>
          </a:p>
          <a:p>
            <a:pPr>
              <a:defRPr sz="2600">
                <a:solidFill>
                  <a:srgbClr val="1B2A4A"/>
                </a:solidFill>
                <a:latin typeface="Comic Sans MS"/>
              </a:defRPr>
            </a:pPr>
            <a:r>
              <a:rPr dirty="0"/>
              <a:t>3) We played football yesterday.</a:t>
            </a:r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820</Words>
  <Application>Microsoft Office PowerPoint</Application>
  <PresentationFormat>On-screen Show (4:3)</PresentationFormat>
  <Paragraphs>124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Schoolbook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2026-06-16T20:48:23Z</dcterms:modified>
  <cp:category/>
</cp:coreProperties>
</file>