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D11005-E6E6-45F2-8466-1D33A26D3686}" v="38" dt="2026-05-16T14:43:37.5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20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 modMainMaster">
      <pc:chgData name="Galina Doychinova" userId="0fb7927745f0c6c3" providerId="LiveId" clId="{403A5934-DEB0-4C53-872A-117AF44D2478}" dt="2026-05-16T14:48:36.614" v="90" actId="1076"/>
      <pc:docMkLst>
        <pc:docMk/>
      </pc:docMkLst>
      <pc:sldChg chg="modSp mod setBg">
        <pc:chgData name="Galina Doychinova" userId="0fb7927745f0c6c3" providerId="LiveId" clId="{403A5934-DEB0-4C53-872A-117AF44D2478}" dt="2026-05-10T21:10:27.208" v="1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56"/>
            <ac:spMk id="2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0T21:10:27.208" v="1" actId="2660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57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6T14:42:25.847" v="64" actId="120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42:25.847" v="64" actId="120"/>
          <ac:spMkLst>
            <pc:docMk/>
            <pc:sldMk cId="0" sldId="258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6T14:42:50.490" v="70" actId="113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42:50.490" v="70" actId="113"/>
          <ac:spMkLst>
            <pc:docMk/>
            <pc:sldMk cId="0" sldId="259"/>
            <ac:spMk id="3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16T14:43:16.855" v="72" actId="122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43:16.855" v="72" actId="122"/>
          <ac:spMkLst>
            <pc:docMk/>
            <pc:sldMk cId="0" sldId="260"/>
            <ac:spMk id="3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16T14:43:37.540" v="76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43:26.014" v="73" actId="120"/>
          <ac:spMkLst>
            <pc:docMk/>
            <pc:sldMk cId="0" sldId="261"/>
            <ac:spMk id="3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16T14:30:58.898" v="17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30:48.156" v="15" actId="404"/>
          <ac:spMkLst>
            <pc:docMk/>
            <pc:sldMk cId="0" sldId="262"/>
            <ac:spMk id="3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16T14:34:11.387" v="49" actId="20577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34:11.387" v="49" actId="20577"/>
          <ac:spMkLst>
            <pc:docMk/>
            <pc:sldMk cId="0" sldId="263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6T13:53:42.787" v="5" actId="1076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3:53:42.787" v="5" actId="1076"/>
          <ac:spMkLst>
            <pc:docMk/>
            <pc:sldMk cId="0" sldId="264"/>
            <ac:spMk id="3" creationId="{00000000-0000-0000-0000-000000000000}"/>
          </ac:spMkLst>
        </pc:spChg>
      </pc:sldChg>
      <pc:sldChg chg="addSp modSp mod setBg">
        <pc:chgData name="Galina Doychinova" userId="0fb7927745f0c6c3" providerId="LiveId" clId="{403A5934-DEB0-4C53-872A-117AF44D2478}" dt="2026-05-16T14:48:36.614" v="90" actId="1076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44:27.891" v="79" actId="1076"/>
          <ac:spMkLst>
            <pc:docMk/>
            <pc:sldMk cId="0" sldId="265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6T14:48:36.614" v="90" actId="1076"/>
          <ac:picMkLst>
            <pc:docMk/>
            <pc:sldMk cId="0" sldId="265"/>
            <ac:picMk id="5" creationId="{325E238A-0F19-F1E6-120D-F2D9B06C7DF7}"/>
          </ac:picMkLst>
        </pc:picChg>
        <pc:picChg chg="add mod">
          <ac:chgData name="Galina Doychinova" userId="0fb7927745f0c6c3" providerId="LiveId" clId="{403A5934-DEB0-4C53-872A-117AF44D2478}" dt="2026-05-16T14:48:31.352" v="88" actId="14100"/>
          <ac:picMkLst>
            <pc:docMk/>
            <pc:sldMk cId="0" sldId="265"/>
            <ac:picMk id="7" creationId="{CB4A0020-9533-407A-8935-FF6B919FF9EC}"/>
          </ac:picMkLst>
        </pc:picChg>
      </pc:sldChg>
      <pc:sldChg chg="modSp mod setBg">
        <pc:chgData name="Galina Doychinova" userId="0fb7927745f0c6c3" providerId="LiveId" clId="{403A5934-DEB0-4C53-872A-117AF44D2478}" dt="2026-05-16T14:42:08.844" v="63" actId="207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42:08.844" v="63" actId="207"/>
          <ac:spMkLst>
            <pc:docMk/>
            <pc:sldMk cId="0" sldId="266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0T21:10:27.208" v="1" actId="26606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1:10:27.208" v="1" actId="26606"/>
          <ac:spMkLst>
            <pc:docMk/>
            <pc:sldMk cId="0" sldId="267"/>
            <ac:spMk id="3" creationId="{00000000-0000-0000-0000-000000000000}"/>
          </ac:spMkLst>
        </pc:spChg>
      </pc:sldChg>
      <pc:sldChg chg="modSp add mod">
        <pc:chgData name="Galina Doychinova" userId="0fb7927745f0c6c3" providerId="LiveId" clId="{403A5934-DEB0-4C53-872A-117AF44D2478}" dt="2026-05-16T14:44:07.504" v="78" actId="403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6T14:44:07.504" v="78" actId="403"/>
          <ac:spMkLst>
            <pc:docMk/>
            <pc:sldMk cId="0" sldId="268"/>
            <ac:spMk id="3" creationId="{00000000-0000-0000-0000-000000000000}"/>
          </ac:spMkLst>
        </pc:spChg>
      </pc:sldChg>
      <pc:sldMasterChg chg="addSp modSp">
        <pc:chgData name="Galina Doychinova" userId="0fb7927745f0c6c3" providerId="LiveId" clId="{403A5934-DEB0-4C53-872A-117AF44D2478}" dt="2026-05-10T21:03:04.474" v="0"/>
        <pc:sldMasterMkLst>
          <pc:docMk/>
          <pc:sldMasterMk cId="2232849227" sldId="2147483660"/>
        </pc:sldMasterMkLst>
        <pc:picChg chg="add mod">
          <ac:chgData name="Galina Doychinova" userId="0fb7927745f0c6c3" providerId="LiveId" clId="{403A5934-DEB0-4C53-872A-117AF44D2478}" dt="2026-05-10T21:03:04.474" v="0"/>
          <ac:picMkLst>
            <pc:docMk/>
            <pc:sldMasterMk cId="2232849227" sldId="2147483660"/>
            <ac:picMk id="8" creationId="{EC05FFFA-FB0E-8E61-5880-BD36CE14E524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31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78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5431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895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71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24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56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77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1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96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2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EC05FFFA-FB0E-8E61-5880-BD36CE14E52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22192" t="21324" r="21378" b="31579"/>
          <a:stretch>
            <a:fillRect/>
          </a:stretch>
        </p:blipFill>
        <p:spPr>
          <a:xfrm>
            <a:off x="8545468" y="169450"/>
            <a:ext cx="470421" cy="39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4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9283" y="1828800"/>
            <a:ext cx="4865434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1B2A4A"/>
                </a:solidFill>
                <a:latin typeface="Comic Sans MS"/>
              </a:defRPr>
            </a:pPr>
            <a:r>
              <a:t>Year 5 SPaG</a:t>
            </a:r>
            <a:endParaRPr lang="en-GB"/>
          </a:p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t>Autumn Term – Lesson 3</a:t>
            </a:r>
            <a:br/>
            <a:r>
              <a:t>Modal Adverbs</a:t>
            </a:r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1367" y="182880"/>
            <a:ext cx="392126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Learning Objective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t>Use modal adverbs to show how certain something is.</a:t>
            </a:r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215" y="182880"/>
            <a:ext cx="344357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Success Criteria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 can identify modal adverbs.</a:t>
            </a:r>
            <a:endParaRPr lang="en-GB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 can choose the correct modal adverb.</a:t>
            </a:r>
            <a:endParaRPr lang="en-GB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 can explain how modal adverbs change meaning.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496" y="182880"/>
            <a:ext cx="677300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Key Vocabulary (with definitions)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b="1" dirty="0"/>
              <a:t>Modal adverb </a:t>
            </a:r>
            <a:r>
              <a:rPr dirty="0"/>
              <a:t>– an adverb that shows how likely something is.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b="1" dirty="0"/>
              <a:t>Possibly</a:t>
            </a:r>
            <a:r>
              <a:rPr dirty="0"/>
              <a:t> – it might happen, but it is not certain.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b="1" dirty="0"/>
              <a:t>Probably</a:t>
            </a:r>
            <a:r>
              <a:rPr dirty="0"/>
              <a:t> – it is more likely to happen.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b="1" dirty="0"/>
              <a:t>Certainly</a:t>
            </a:r>
            <a:r>
              <a:rPr dirty="0"/>
              <a:t> – it will happen; no doubt.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b="1" dirty="0"/>
              <a:t>Certainty</a:t>
            </a:r>
            <a:r>
              <a:rPr dirty="0"/>
              <a:t> – how sure the writer or speaker is.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6483" y="182880"/>
            <a:ext cx="401103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Do Now – Retrieval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Circle the modal adverb:</a:t>
            </a:r>
            <a:endParaRPr lang="en-GB" sz="2800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i="1" dirty="0"/>
              <a:t>She will probably arrive late.</a:t>
            </a:r>
            <a:endParaRPr lang="en-GB" i="1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endParaRPr lang="en-GB" i="1" dirty="0"/>
          </a:p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Which shows the most certainty?</a:t>
            </a:r>
            <a:endParaRPr lang="en-GB" sz="2800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i="1" dirty="0"/>
              <a:t>possibly / probably / certainly</a:t>
            </a:r>
            <a:endParaRPr lang="en-GB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1486" y="182880"/>
            <a:ext cx="42210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Teacher Explanation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Modal adverbs add extra meaning to a sentence.</a:t>
            </a:r>
            <a:endParaRPr lang="en-GB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They show how sure the writer is.</a:t>
            </a:r>
            <a:endParaRPr lang="en-GB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They often come before the verb or at the start of a sentence.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1479" y="182880"/>
            <a:ext cx="38010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Teacher Modelling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The team will win the match.</a:t>
            </a:r>
            <a:endParaRPr lang="en-GB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The team will </a:t>
            </a:r>
            <a:r>
              <a:rPr i="1" dirty="0">
                <a:solidFill>
                  <a:srgbClr val="0070C0"/>
                </a:solidFill>
              </a:rPr>
              <a:t>possibly</a:t>
            </a:r>
            <a:r>
              <a:rPr dirty="0"/>
              <a:t> win the match.</a:t>
            </a:r>
            <a:endParaRPr lang="en-GB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The team will </a:t>
            </a:r>
            <a:r>
              <a:rPr i="1" dirty="0">
                <a:solidFill>
                  <a:srgbClr val="0070C0"/>
                </a:solidFill>
              </a:rPr>
              <a:t>certainly</a:t>
            </a:r>
            <a:r>
              <a:rPr dirty="0"/>
              <a:t> win the match.</a:t>
            </a:r>
            <a:endParaRPr lang="en-GB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sz="2800" i="1" dirty="0"/>
              <a:t>Discuss how the meaning changes.</a:t>
            </a:r>
            <a:endParaRPr lang="en-GB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9563" y="182880"/>
            <a:ext cx="328487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Guided Practice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97496" cy="4882896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/>
              <a:t>1. It will </a:t>
            </a:r>
            <a:r>
              <a:rPr lang="en-GB" sz="2400" i="1" dirty="0"/>
              <a:t>certainly</a:t>
            </a:r>
            <a:r>
              <a:rPr lang="en-GB" sz="2400" dirty="0"/>
              <a:t> rain tomorrow. (to reflect a small chance)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/>
              <a:t>2. She will </a:t>
            </a:r>
            <a:r>
              <a:rPr lang="en-GB" sz="2400" i="1" dirty="0"/>
              <a:t>possibly</a:t>
            </a:r>
            <a:r>
              <a:rPr lang="en-GB" sz="2400" dirty="0"/>
              <a:t> pass </a:t>
            </a:r>
            <a:r>
              <a:rPr sz="2400" dirty="0"/>
              <a:t>the </a:t>
            </a:r>
            <a:r>
              <a:rPr lang="en-GB" sz="2400" dirty="0"/>
              <a:t>test</a:t>
            </a:r>
            <a:r>
              <a:rPr sz="2400" dirty="0"/>
              <a:t>.</a:t>
            </a:r>
            <a:r>
              <a:rPr lang="en-GB" sz="2400" dirty="0"/>
              <a:t> (to reflect very sure)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/>
              <a:t>3. He will </a:t>
            </a:r>
            <a:r>
              <a:rPr lang="en-GB" sz="2400" i="1" dirty="0"/>
              <a:t>probably</a:t>
            </a:r>
            <a:r>
              <a:rPr lang="en-GB" sz="2400" dirty="0"/>
              <a:t> be on time</a:t>
            </a:r>
            <a:r>
              <a:rPr sz="2400" dirty="0"/>
              <a:t>.</a:t>
            </a:r>
            <a:r>
              <a:rPr lang="en-GB" sz="2400" dirty="0"/>
              <a:t> (to reflect not sure at all)</a:t>
            </a:r>
          </a:p>
          <a:p>
            <a:pPr algn="l">
              <a:spcBef>
                <a:spcPts val="1200"/>
              </a:spcBef>
              <a:defRPr sz="2000" b="1">
                <a:solidFill>
                  <a:srgbClr val="27AE60"/>
                </a:solidFill>
                <a:latin typeface="Comic Sans MS"/>
              </a:defRPr>
            </a:pPr>
            <a:r>
              <a:rPr lang="en-GB" sz="2800" dirty="0"/>
              <a:t>✅ Corrected</a:t>
            </a:r>
            <a:r>
              <a:rPr sz="2800" dirty="0"/>
              <a:t>:</a:t>
            </a:r>
            <a:endParaRPr lang="en-GB" sz="2800" dirty="0"/>
          </a:p>
          <a:p>
            <a:pPr algn="l"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/>
              <a:t>1. It will possibly rain tomorrow.</a:t>
            </a:r>
          </a:p>
          <a:p>
            <a:pPr algn="l"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/>
              <a:t>2. She will certainly pass the test.</a:t>
            </a:r>
          </a:p>
          <a:p>
            <a:pPr algn="l"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/>
              <a:t>3. He will possibly be on time</a:t>
            </a:r>
            <a:r>
              <a:rPr sz="2400" dirty="0"/>
              <a:t>.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114" y="182880"/>
            <a:ext cx="675377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Independent Practice – Full Task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265176" y="1042416"/>
            <a:ext cx="8156448" cy="5184648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Rewrite each sentence using the best modal adverb: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1. We will ___ go on the school trip. (almost sure)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2. She will ___ forget her homework. (not sure)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3. The test will ___ be difficult. (very sure)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4. It will ___ snow tonight. (small chance)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5. He will ___ win the race. (likely)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6. The bus will ___ arrive late. (almost certain)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7. I will ___ need help with this task. (possible)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8. They will ___ finish on time. (likely)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B2A4A"/>
                </a:solidFill>
                <a:latin typeface="Comic Sans MS"/>
              </a:defRPr>
            </a:pPr>
            <a:r>
              <a:t>Independent Practice – Answers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265176" y="1042416"/>
            <a:ext cx="8156448" cy="5184648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defRPr sz="2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1. We will </a:t>
            </a:r>
            <a:r>
              <a:rPr lang="en-GB" sz="2800" b="1" dirty="0">
                <a:solidFill>
                  <a:srgbClr val="27AE60"/>
                </a:solidFill>
                <a:latin typeface="Comic Sans MS"/>
              </a:rPr>
              <a:t>probably</a:t>
            </a:r>
            <a:r>
              <a:rPr sz="2800" dirty="0"/>
              <a:t> go on the school trip.</a:t>
            </a:r>
            <a:endParaRPr lang="en-GB" sz="2800" dirty="0"/>
          </a:p>
          <a:p>
            <a:pPr algn="l">
              <a:defRPr sz="2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2. She will </a:t>
            </a:r>
            <a:r>
              <a:rPr lang="en-GB" sz="2800" b="1" dirty="0">
                <a:solidFill>
                  <a:srgbClr val="27AE60"/>
                </a:solidFill>
                <a:latin typeface="Comic Sans MS"/>
              </a:rPr>
              <a:t>possibly</a:t>
            </a:r>
            <a:r>
              <a:rPr sz="2800" dirty="0"/>
              <a:t> forget her homework.</a:t>
            </a:r>
            <a:endParaRPr lang="en-GB" sz="2800" dirty="0"/>
          </a:p>
          <a:p>
            <a:pPr algn="l">
              <a:defRPr sz="2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3. The test will </a:t>
            </a:r>
            <a:r>
              <a:rPr lang="en-GB" sz="2800" b="1" dirty="0">
                <a:solidFill>
                  <a:srgbClr val="27AE60"/>
                </a:solidFill>
                <a:latin typeface="Comic Sans MS"/>
              </a:rPr>
              <a:t>certainly</a:t>
            </a:r>
            <a:r>
              <a:rPr sz="2800" dirty="0"/>
              <a:t> be difficult.</a:t>
            </a:r>
            <a:endParaRPr lang="en-GB" sz="2800" dirty="0"/>
          </a:p>
          <a:p>
            <a:pPr algn="l">
              <a:defRPr sz="2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4. It will </a:t>
            </a:r>
            <a:r>
              <a:rPr lang="en-GB" sz="2800" b="1" dirty="0">
                <a:solidFill>
                  <a:srgbClr val="27AE60"/>
                </a:solidFill>
                <a:latin typeface="Comic Sans MS"/>
              </a:rPr>
              <a:t>possibly</a:t>
            </a:r>
            <a:r>
              <a:rPr sz="2800" dirty="0"/>
              <a:t> snow tonight.</a:t>
            </a:r>
            <a:endParaRPr lang="en-GB" sz="2800" dirty="0"/>
          </a:p>
          <a:p>
            <a:pPr algn="l">
              <a:defRPr sz="2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5. He will </a:t>
            </a:r>
            <a:r>
              <a:rPr lang="en-GB" sz="2800" b="1" dirty="0">
                <a:solidFill>
                  <a:srgbClr val="27AE60"/>
                </a:solidFill>
                <a:latin typeface="Comic Sans MS"/>
              </a:rPr>
              <a:t>probably</a:t>
            </a:r>
            <a:r>
              <a:rPr sz="2800" dirty="0"/>
              <a:t> win the race.</a:t>
            </a:r>
            <a:endParaRPr lang="en-GB" sz="2800" dirty="0"/>
          </a:p>
          <a:p>
            <a:pPr algn="l">
              <a:defRPr sz="2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6. The bus will </a:t>
            </a:r>
            <a:r>
              <a:rPr lang="en-GB" sz="2800" b="1" dirty="0">
                <a:solidFill>
                  <a:srgbClr val="27AE60"/>
                </a:solidFill>
                <a:latin typeface="Comic Sans MS"/>
              </a:rPr>
              <a:t>certainly</a:t>
            </a:r>
            <a:r>
              <a:rPr sz="2800" dirty="0"/>
              <a:t> arrive late.</a:t>
            </a:r>
            <a:endParaRPr lang="en-GB" sz="2800" dirty="0"/>
          </a:p>
          <a:p>
            <a:pPr algn="l">
              <a:defRPr sz="2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7. I will </a:t>
            </a:r>
            <a:r>
              <a:rPr lang="en-GB" sz="2800" b="1" dirty="0">
                <a:solidFill>
                  <a:srgbClr val="27AE60"/>
                </a:solidFill>
                <a:latin typeface="Comic Sans MS"/>
              </a:rPr>
              <a:t>possibly</a:t>
            </a:r>
            <a:r>
              <a:rPr sz="2800" dirty="0"/>
              <a:t> need help with this task.</a:t>
            </a:r>
            <a:endParaRPr lang="en-GB" sz="2800" dirty="0"/>
          </a:p>
          <a:p>
            <a:pPr algn="l">
              <a:defRPr sz="2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8. They will </a:t>
            </a:r>
            <a:r>
              <a:rPr lang="en-GB" sz="2800" b="1" dirty="0">
                <a:solidFill>
                  <a:srgbClr val="27AE60"/>
                </a:solidFill>
                <a:latin typeface="Comic Sans MS"/>
              </a:rPr>
              <a:t>probably</a:t>
            </a:r>
            <a:r>
              <a:rPr sz="2800" dirty="0"/>
              <a:t> finish on time.</a:t>
            </a:r>
            <a:endParaRPr lang="en-GB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2444" y="182880"/>
            <a:ext cx="447911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Paragraph Application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356616" y="1728216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Write a short prediction paragraph about a school event.</a:t>
            </a:r>
            <a:endParaRPr lang="en-GB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Use at least 3 different modal adverbs.</a:t>
            </a:r>
            <a:endParaRPr lang="en-GB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Underline each modal adverb.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5E238A-0F19-F1E6-120D-F2D9B06C7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9818" y="767655"/>
            <a:ext cx="2146801" cy="1430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4A0020-9533-407A-8935-FF6B919FF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058" y="1998359"/>
            <a:ext cx="1645302" cy="1430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2292" y="182880"/>
            <a:ext cx="207941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Exit Quiz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Which is strongest: </a:t>
            </a:r>
            <a:r>
              <a:rPr sz="2800" i="1" dirty="0">
                <a:solidFill>
                  <a:srgbClr val="0070C0"/>
                </a:solidFill>
              </a:rPr>
              <a:t>possibly</a:t>
            </a:r>
            <a:r>
              <a:rPr sz="2800" dirty="0"/>
              <a:t> or </a:t>
            </a:r>
            <a:r>
              <a:rPr sz="2800" i="1" dirty="0">
                <a:solidFill>
                  <a:srgbClr val="0070C0"/>
                </a:solidFill>
              </a:rPr>
              <a:t>certainly</a:t>
            </a:r>
            <a:r>
              <a:rPr sz="2800" dirty="0"/>
              <a:t>?</a:t>
            </a:r>
            <a:endParaRPr lang="en-GB" sz="2800" dirty="0"/>
          </a:p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endParaRPr lang="en-GB" sz="2800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Add a modal adverb: </a:t>
            </a:r>
            <a:endParaRPr lang="en-GB" sz="2800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i="1" dirty="0"/>
              <a:t>The class will win.</a:t>
            </a:r>
            <a:endParaRPr lang="en-GB" i="1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endParaRPr lang="en-GB" i="1" dirty="0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Why do writers use modal adverbs?</a:t>
            </a:r>
            <a:endParaRPr lang="en-GB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2670" y="182880"/>
            <a:ext cx="423866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Exit Quiz – Answers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t>Certainly.</a:t>
            </a:r>
            <a:endParaRPr lang="en-GB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t>The class will probably / certainly win.</a:t>
            </a:r>
            <a:endParaRPr lang="en-GB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t>They show how certain the writer is.</a:t>
            </a:r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545</Words>
  <Application>Microsoft Office PowerPoint</Application>
  <PresentationFormat>On-screen Show (4:3)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2026-05-16T14:48:38Z</dcterms:modified>
  <cp:category/>
</cp:coreProperties>
</file>