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8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883C9F-AAFC-4F38-83EA-FB9C6110109D}" v="20" dt="2026-05-16T14:23:10.2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21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delSld modSld modMainMaster">
      <pc:chgData name="Galina Doychinova" userId="0fb7927745f0c6c3" providerId="LiveId" clId="{403A5934-DEB0-4C53-872A-117AF44D2478}" dt="2026-05-16T15:00:25.110" v="83" actId="120"/>
      <pc:docMkLst>
        <pc:docMk/>
      </pc:docMkLst>
      <pc:sldChg chg="modSp mod setBg">
        <pc:chgData name="Galina Doychinova" userId="0fb7927745f0c6c3" providerId="LiveId" clId="{403A5934-DEB0-4C53-872A-117AF44D2478}" dt="2026-05-10T21:11:32.706" v="7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0T21:11:32.706" v="7" actId="26606"/>
          <ac:spMkLst>
            <pc:docMk/>
            <pc:sldMk cId="0" sldId="256"/>
            <ac:spMk id="2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0T21:11:32.706" v="7" actId="2660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0T21:11:32.706" v="7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1:11:32.706" v="7" actId="26606"/>
          <ac:spMkLst>
            <pc:docMk/>
            <pc:sldMk cId="0" sldId="257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6T14:24:23.941" v="46" actId="120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0T21:11:32.706" v="7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24:23.941" v="46" actId="120"/>
          <ac:spMkLst>
            <pc:docMk/>
            <pc:sldMk cId="0" sldId="258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6T14:24:57.571" v="53" actId="14100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0T21:11:32.706" v="7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24:57.571" v="53" actId="14100"/>
          <ac:spMkLst>
            <pc:docMk/>
            <pc:sldMk cId="0" sldId="259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6T14:25:53.486" v="62" actId="1076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10T21:11:32.706" v="7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25:53.486" v="62" actId="1076"/>
          <ac:spMkLst>
            <pc:docMk/>
            <pc:sldMk cId="0" sldId="260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6T14:26:11.961" v="65" actId="114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0T21:11:32.706" v="7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26:11.961" v="65" actId="114"/>
          <ac:spMkLst>
            <pc:docMk/>
            <pc:sldMk cId="0" sldId="261"/>
            <ac:spMk id="3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16T14:23:29.414" v="34" actId="14100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0T21:11:32.706" v="7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23:29.414" v="34" actId="14100"/>
          <ac:spMkLst>
            <pc:docMk/>
            <pc:sldMk cId="0" sldId="262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6T14:23:51.865" v="41" actId="14100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5-10T21:11:32.706" v="7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4:23:51.865" v="41" actId="14100"/>
          <ac:spMkLst>
            <pc:docMk/>
            <pc:sldMk cId="0" sldId="263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0T21:11:32.706" v="7" actId="26606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10T21:11:32.706" v="7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21:11:32.706" v="7" actId="26606"/>
          <ac:spMkLst>
            <pc:docMk/>
            <pc:sldMk cId="0" sldId="264"/>
            <ac:spMk id="3" creationId="{00000000-0000-0000-0000-000000000000}"/>
          </ac:spMkLst>
        </pc:spChg>
      </pc:sldChg>
      <pc:sldChg chg="modSp del mod setBg">
        <pc:chgData name="Galina Doychinova" userId="0fb7927745f0c6c3" providerId="LiveId" clId="{403A5934-DEB0-4C53-872A-117AF44D2478}" dt="2026-05-16T14:27:11.860" v="66" actId="2696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16T14:24:14.076" v="45" actId="120"/>
          <ac:spMkLst>
            <pc:docMk/>
            <pc:sldMk cId="0" sldId="265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6T15:00:19.186" v="82" actId="1076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0T21:11:32.706" v="7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5:00:19.186" v="82" actId="1076"/>
          <ac:spMkLst>
            <pc:docMk/>
            <pc:sldMk cId="0" sldId="266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6T15:00:25.110" v="83" actId="120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10T21:11:32.706" v="7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6T15:00:25.110" v="83" actId="120"/>
          <ac:spMkLst>
            <pc:docMk/>
            <pc:sldMk cId="0" sldId="267"/>
            <ac:spMk id="3" creationId="{00000000-0000-0000-0000-000000000000}"/>
          </ac:spMkLst>
        </pc:spChg>
      </pc:sldChg>
      <pc:sldChg chg="modSp add mod">
        <pc:chgData name="Galina Doychinova" userId="0fb7927745f0c6c3" providerId="LiveId" clId="{403A5934-DEB0-4C53-872A-117AF44D2478}" dt="2026-05-16T14:59:22.502" v="72" actId="403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16T14:59:22.502" v="72" actId="403"/>
          <ac:spMkLst>
            <pc:docMk/>
            <pc:sldMk cId="0" sldId="268"/>
            <ac:spMk id="3" creationId="{00000000-0000-0000-0000-000000000000}"/>
          </ac:spMkLst>
        </pc:spChg>
      </pc:sldChg>
      <pc:sldChg chg="modSp add mod">
        <pc:chgData name="Galina Doychinova" userId="0fb7927745f0c6c3" providerId="LiveId" clId="{403A5934-DEB0-4C53-872A-117AF44D2478}" dt="2026-05-16T14:58:31.213" v="71" actId="404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16T14:58:31.213" v="71" actId="404"/>
          <ac:spMkLst>
            <pc:docMk/>
            <pc:sldMk cId="0" sldId="269"/>
            <ac:spMk id="3" creationId="{00000000-0000-0000-0000-000000000000}"/>
          </ac:spMkLst>
        </pc:spChg>
      </pc:sldChg>
      <pc:sldMasterChg chg="addSp modSp">
        <pc:chgData name="Galina Doychinova" userId="0fb7927745f0c6c3" providerId="LiveId" clId="{403A5934-DEB0-4C53-872A-117AF44D2478}" dt="2026-05-10T21:00:35.604" v="6"/>
        <pc:sldMasterMkLst>
          <pc:docMk/>
          <pc:sldMasterMk cId="3458669944" sldId="2147483660"/>
        </pc:sldMasterMkLst>
        <pc:picChg chg="add mod">
          <ac:chgData name="Galina Doychinova" userId="0fb7927745f0c6c3" providerId="LiveId" clId="{403A5934-DEB0-4C53-872A-117AF44D2478}" dt="2026-05-10T21:00:35.604" v="6"/>
          <ac:picMkLst>
            <pc:docMk/>
            <pc:sldMasterMk cId="3458669944" sldId="2147483660"/>
            <ac:picMk id="8" creationId="{35B235A1-4F55-86CB-B984-A2A1B0D27854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928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802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79744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85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044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78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816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245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23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05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48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35B235A1-4F55-86CB-B984-A2A1B0D2785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22192" t="21324" r="21378" b="31579"/>
          <a:stretch>
            <a:fillRect/>
          </a:stretch>
        </p:blipFill>
        <p:spPr>
          <a:xfrm>
            <a:off x="8545468" y="169450"/>
            <a:ext cx="470421" cy="39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66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9283" y="1828800"/>
            <a:ext cx="4865434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Year 5 SPaG</a:t>
            </a:r>
          </a:p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Autumn Term – Lesson 2</a:t>
            </a:r>
            <a:br/>
            <a:r>
              <a:rPr lang="en-GB" dirty="0">
                <a:solidFill>
                  <a:srgbClr val="1B2A4A"/>
                </a:solidFill>
              </a:rPr>
              <a:t>Modal Verbs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1367" y="182880"/>
            <a:ext cx="392126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Learning Objective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Use modal verbs to show certainty, obligation and permission.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0215" y="182880"/>
            <a:ext cx="344357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Success Criteria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I can identify modal verbs.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I can choose an appropriate modal verb.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I can explain how changing the modal changes meaning.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496" y="182880"/>
            <a:ext cx="677300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Key Vocabulary (with definitions)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74320" y="1280160"/>
            <a:ext cx="7955280" cy="4983480"/>
          </a:xfrm>
          <a:prstGeom prst="roundRect">
            <a:avLst/>
          </a:prstGeom>
          <a:solidFill>
            <a:srgbClr val="E1F0DC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sz="2400" b="1" dirty="0">
                <a:solidFill>
                  <a:srgbClr val="1B2A4A"/>
                </a:solidFill>
              </a:rPr>
              <a:t>Modal verb </a:t>
            </a:r>
            <a:r>
              <a:rPr lang="en-GB" sz="2400" dirty="0">
                <a:solidFill>
                  <a:srgbClr val="1B2A4A"/>
                </a:solidFill>
              </a:rPr>
              <a:t>– a verb that changes how certain or necessary something is (might, should, must).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sz="2400" b="1" dirty="0">
                <a:solidFill>
                  <a:srgbClr val="1B2A4A"/>
                </a:solidFill>
              </a:rPr>
              <a:t>Certainty</a:t>
            </a:r>
            <a:r>
              <a:rPr lang="en-GB" sz="2400" dirty="0">
                <a:solidFill>
                  <a:srgbClr val="1B2A4A"/>
                </a:solidFill>
              </a:rPr>
              <a:t> – how sure a speaker or writer is.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sz="2400" b="1" dirty="0">
                <a:solidFill>
                  <a:srgbClr val="1B2A4A"/>
                </a:solidFill>
              </a:rPr>
              <a:t>Obligation</a:t>
            </a:r>
            <a:r>
              <a:rPr lang="en-GB" sz="2400" dirty="0">
                <a:solidFill>
                  <a:srgbClr val="1B2A4A"/>
                </a:solidFill>
              </a:rPr>
              <a:t> – something that must be done; a rule or duty.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sz="2400" b="1" dirty="0">
                <a:solidFill>
                  <a:srgbClr val="1B2A4A"/>
                </a:solidFill>
              </a:rPr>
              <a:t>Permission </a:t>
            </a:r>
            <a:r>
              <a:rPr lang="en-GB" sz="2400" dirty="0">
                <a:solidFill>
                  <a:srgbClr val="1B2A4A"/>
                </a:solidFill>
              </a:rPr>
              <a:t>– being allowed to do something.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sz="2400" b="1" dirty="0">
                <a:solidFill>
                  <a:srgbClr val="1B2A4A"/>
                </a:solidFill>
              </a:rPr>
              <a:t>Auxiliary verb </a:t>
            </a:r>
            <a:r>
              <a:rPr lang="en-GB" sz="2400" dirty="0">
                <a:solidFill>
                  <a:srgbClr val="1B2A4A"/>
                </a:solidFill>
              </a:rPr>
              <a:t>– a helping verb used with a main verb.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6483" y="182880"/>
            <a:ext cx="401103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Do Now – Retrieval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86384" y="1280160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sz="2800" dirty="0">
                <a:solidFill>
                  <a:srgbClr val="1B2A4A"/>
                </a:solidFill>
              </a:rPr>
              <a:t>Underline the modal verb: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0070C0"/>
                </a:solidFill>
              </a:rPr>
              <a:t>If he plays well, Andy might win the tournament.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endParaRPr lang="en-GB" i="1" dirty="0">
              <a:solidFill>
                <a:srgbClr val="1B2A4A"/>
              </a:solidFill>
            </a:endParaRPr>
          </a:p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sz="2800" dirty="0">
                <a:solidFill>
                  <a:srgbClr val="1B2A4A"/>
                </a:solidFill>
              </a:rPr>
              <a:t>Choose the best modal</a:t>
            </a:r>
            <a:r>
              <a:rPr lang="en-GB" dirty="0">
                <a:solidFill>
                  <a:srgbClr val="1B2A4A"/>
                </a:solidFill>
              </a:rPr>
              <a:t>: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0070C0"/>
                </a:solidFill>
              </a:rPr>
              <a:t>You ___ line up quietly (might / should / must).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1486" y="182880"/>
            <a:ext cx="422102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Teacher Explanation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Modal verbs control how strong a statement sounds.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1B2A4A"/>
                </a:solidFill>
              </a:rPr>
              <a:t>Might</a:t>
            </a:r>
            <a:r>
              <a:rPr lang="en-GB" dirty="0">
                <a:solidFill>
                  <a:srgbClr val="1B2A4A"/>
                </a:solidFill>
              </a:rPr>
              <a:t> = possibility (not sure).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1B2A4A"/>
                </a:solidFill>
              </a:rPr>
              <a:t>Should</a:t>
            </a:r>
            <a:r>
              <a:rPr lang="en-GB" dirty="0">
                <a:solidFill>
                  <a:srgbClr val="1B2A4A"/>
                </a:solidFill>
              </a:rPr>
              <a:t> = advice (recommended).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1B2A4A"/>
                </a:solidFill>
              </a:rPr>
              <a:t>Must</a:t>
            </a:r>
            <a:r>
              <a:rPr lang="en-GB" dirty="0">
                <a:solidFill>
                  <a:srgbClr val="1B2A4A"/>
                </a:solidFill>
              </a:rPr>
              <a:t> = rule or obligation (no choice).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1479" y="182880"/>
            <a:ext cx="380104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Teacher Modelling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" y="850392"/>
            <a:ext cx="8467344" cy="5824728"/>
          </a:xfrm>
          <a:prstGeom prst="roundRect">
            <a:avLst/>
          </a:prstGeom>
          <a:solidFill>
            <a:srgbClr val="E1F0DC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2000" b="1">
                <a:solidFill>
                  <a:srgbClr val="1B2A4A"/>
                </a:solidFill>
                <a:latin typeface="Comic Sans MS"/>
              </a:defRPr>
            </a:pPr>
            <a:r>
              <a:rPr lang="en-GB" sz="2800" b="1" dirty="0">
                <a:solidFill>
                  <a:srgbClr val="1B2A4A"/>
                </a:solidFill>
              </a:rPr>
              <a:t>Strength ladder: could → might → should → must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dirty="0">
                <a:solidFill>
                  <a:srgbClr val="1B2A4A"/>
                </a:solidFill>
              </a:rPr>
              <a:t> </a:t>
            </a:r>
          </a:p>
          <a:p>
            <a:pPr>
              <a:defRPr sz="1800" b="1">
                <a:solidFill>
                  <a:srgbClr val="1B2A4A"/>
                </a:solidFill>
                <a:latin typeface="Comic Sans MS"/>
              </a:defRPr>
            </a:pPr>
            <a:r>
              <a:rPr lang="en-GB" sz="2400" b="1" dirty="0">
                <a:solidFill>
                  <a:srgbClr val="1B2A4A"/>
                </a:solidFill>
              </a:rPr>
              <a:t>Watch how the modal changes the meaning: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dirty="0">
                <a:solidFill>
                  <a:srgbClr val="1B2A4A"/>
                </a:solidFill>
              </a:rPr>
              <a:t>1. You could tidy your room. (weak – just a possibility)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dirty="0">
                <a:solidFill>
                  <a:srgbClr val="1B2A4A"/>
                </a:solidFill>
              </a:rPr>
              <a:t>2. You should tidy your room. (advice – recommended)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dirty="0">
                <a:solidFill>
                  <a:srgbClr val="1B2A4A"/>
                </a:solidFill>
              </a:rPr>
              <a:t>3. You must tidy your room. (strong – no choice)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dirty="0">
                <a:solidFill>
                  <a:srgbClr val="1B2A4A"/>
                </a:solidFill>
              </a:rPr>
              <a:t> </a:t>
            </a:r>
          </a:p>
          <a:p>
            <a:pPr>
              <a:defRPr sz="1800" b="1">
                <a:solidFill>
                  <a:srgbClr val="1B2A4A"/>
                </a:solidFill>
                <a:latin typeface="Comic Sans MS"/>
              </a:defRPr>
            </a:pPr>
            <a:r>
              <a:rPr lang="en-GB" sz="2400" b="1" dirty="0">
                <a:solidFill>
                  <a:srgbClr val="1B2A4A"/>
                </a:solidFill>
              </a:rPr>
              <a:t>Now edit these – the modal is too strong or too weak: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dirty="0">
                <a:solidFill>
                  <a:srgbClr val="1B2A4A"/>
                </a:solidFill>
              </a:rPr>
              <a:t>4. You must eat an apple at break. 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i="1" dirty="0">
                <a:solidFill>
                  <a:srgbClr val="0070C0"/>
                </a:solidFill>
              </a:rPr>
              <a:t>→ You could eat an apple at break.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dirty="0">
                <a:solidFill>
                  <a:srgbClr val="1B2A4A"/>
                </a:solidFill>
              </a:rPr>
              <a:t>5. You might wear a seatbelt. 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 i="1" dirty="0">
                <a:solidFill>
                  <a:srgbClr val="0070C0"/>
                </a:solidFill>
              </a:rPr>
              <a:t>→ You must wear a seatbelt.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9563" y="182880"/>
            <a:ext cx="328487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Guided Practice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" y="767654"/>
            <a:ext cx="8787384" cy="5907465"/>
          </a:xfrm>
          <a:prstGeom prst="roundRect">
            <a:avLst/>
          </a:prstGeom>
          <a:solidFill>
            <a:srgbClr val="E1F0DC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 sz="1800" b="1">
                <a:solidFill>
                  <a:srgbClr val="1B2A4A"/>
                </a:solidFill>
                <a:latin typeface="Comic Sans MS"/>
              </a:defRPr>
            </a:pPr>
            <a:r>
              <a:rPr lang="en-GB" sz="2400" b="1">
                <a:solidFill>
                  <a:srgbClr val="1B2A4A"/>
                </a:solidFill>
              </a:rPr>
              <a:t>Mini-whiteboards: choose the best modal for each sentence. Explain why – is it advice, a rule or a possibility?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 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1. You ___ wash your hands before lunch. (could / should / must)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2. It ___ snow tomorrow. (might / should / must)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3. All pupils ___ wear school uniform. (could / might / must)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4. You ___ read before bed – it helps you sleep. (could / should / must)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5. We ___ be late if we don’t hurry. (could / should / must)</a:t>
            </a:r>
          </a:p>
          <a:p>
            <a:pPr>
              <a:defRPr sz="18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6. You ___ always listen to your teacher. (might / should / must)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82880"/>
            <a:ext cx="731520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lang="en-GB">
                <a:solidFill>
                  <a:srgbClr val="1B2A4A"/>
                </a:solidFill>
              </a:rPr>
              <a:t>Guided Practice – Answers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097280"/>
            <a:ext cx="8229600" cy="5577839"/>
          </a:xfrm>
          <a:prstGeom prst="roundRect">
            <a:avLst/>
          </a:prstGeom>
          <a:solidFill>
            <a:srgbClr val="E1F0DC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1. You </a:t>
            </a:r>
            <a:r>
              <a:rPr lang="en-GB" sz="2400" b="1">
                <a:solidFill>
                  <a:srgbClr val="006B3F"/>
                </a:solidFill>
              </a:rPr>
              <a:t>should</a:t>
            </a:r>
            <a:r>
              <a:rPr lang="en-GB" sz="2400">
                <a:solidFill>
                  <a:srgbClr val="1B2A4A"/>
                </a:solidFill>
              </a:rPr>
              <a:t> wash your hands before lunch. </a:t>
            </a:r>
            <a:r>
              <a:rPr lang="en-GB" sz="2000" i="1">
                <a:solidFill>
                  <a:srgbClr val="555555"/>
                </a:solidFill>
              </a:rPr>
              <a:t>– It’s a good idea, not a strict rule.</a:t>
            </a:r>
          </a:p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2. It </a:t>
            </a:r>
            <a:r>
              <a:rPr lang="en-GB" sz="2400" b="1">
                <a:solidFill>
                  <a:srgbClr val="006B3F"/>
                </a:solidFill>
              </a:rPr>
              <a:t>might</a:t>
            </a:r>
            <a:r>
              <a:rPr lang="en-GB" sz="2400">
                <a:solidFill>
                  <a:srgbClr val="1B2A4A"/>
                </a:solidFill>
              </a:rPr>
              <a:t> snow tomorrow. </a:t>
            </a:r>
            <a:r>
              <a:rPr lang="en-GB" sz="2000" i="1">
                <a:solidFill>
                  <a:srgbClr val="555555"/>
                </a:solidFill>
              </a:rPr>
              <a:t>– We’re not sure; it’s only a possibility.</a:t>
            </a:r>
          </a:p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3. All pupils </a:t>
            </a:r>
            <a:r>
              <a:rPr lang="en-GB" sz="2400" b="1">
                <a:solidFill>
                  <a:srgbClr val="006B3F"/>
                </a:solidFill>
              </a:rPr>
              <a:t>must</a:t>
            </a:r>
            <a:r>
              <a:rPr lang="en-GB" sz="2400">
                <a:solidFill>
                  <a:srgbClr val="1B2A4A"/>
                </a:solidFill>
              </a:rPr>
              <a:t> wear school uniform. </a:t>
            </a:r>
            <a:r>
              <a:rPr lang="en-GB" sz="2000" i="1">
                <a:solidFill>
                  <a:srgbClr val="555555"/>
                </a:solidFill>
              </a:rPr>
              <a:t>– It’s a school rule; no choice.</a:t>
            </a:r>
          </a:p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4. You </a:t>
            </a:r>
            <a:r>
              <a:rPr lang="en-GB" sz="2400" b="1">
                <a:solidFill>
                  <a:srgbClr val="006B3F"/>
                </a:solidFill>
              </a:rPr>
              <a:t>should</a:t>
            </a:r>
            <a:r>
              <a:rPr lang="en-GB" sz="2400">
                <a:solidFill>
                  <a:srgbClr val="1B2A4A"/>
                </a:solidFill>
              </a:rPr>
              <a:t> read before bed – it helps you sleep. </a:t>
            </a:r>
            <a:r>
              <a:rPr lang="en-GB" sz="2000" i="1">
                <a:solidFill>
                  <a:srgbClr val="555555"/>
                </a:solidFill>
              </a:rPr>
              <a:t>– Recommended, not required.</a:t>
            </a:r>
          </a:p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5. We </a:t>
            </a:r>
            <a:r>
              <a:rPr lang="en-GB" sz="2400" b="1">
                <a:solidFill>
                  <a:srgbClr val="006B3F"/>
                </a:solidFill>
              </a:rPr>
              <a:t>could</a:t>
            </a:r>
            <a:r>
              <a:rPr lang="en-GB" sz="2400">
                <a:solidFill>
                  <a:srgbClr val="1B2A4A"/>
                </a:solidFill>
              </a:rPr>
              <a:t> be late if we don’t hurry. </a:t>
            </a:r>
            <a:r>
              <a:rPr lang="en-GB" sz="2000" i="1">
                <a:solidFill>
                  <a:srgbClr val="555555"/>
                </a:solidFill>
              </a:rPr>
              <a:t>– It might happen, not definite.</a:t>
            </a:r>
          </a:p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6. You </a:t>
            </a:r>
            <a:r>
              <a:rPr lang="en-GB" sz="2400" b="1">
                <a:solidFill>
                  <a:srgbClr val="006B3F"/>
                </a:solidFill>
              </a:rPr>
              <a:t>should</a:t>
            </a:r>
            <a:r>
              <a:rPr lang="en-GB" sz="2400">
                <a:solidFill>
                  <a:srgbClr val="1B2A4A"/>
                </a:solidFill>
              </a:rPr>
              <a:t> always listen to your teacher. </a:t>
            </a:r>
            <a:r>
              <a:rPr lang="en-GB" sz="2000" i="1">
                <a:solidFill>
                  <a:srgbClr val="555555"/>
                </a:solidFill>
              </a:rPr>
              <a:t>– Strong advice, not obligation.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114" y="182880"/>
            <a:ext cx="675377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Independent Practice – Full Task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097280"/>
            <a:ext cx="8229600" cy="5385816"/>
          </a:xfrm>
          <a:prstGeom prst="roundRect">
            <a:avLst/>
          </a:prstGeom>
          <a:solidFill>
            <a:srgbClr val="E1F0DC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Rewrite each sentence using the most appropriate modal verb:</a:t>
            </a:r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1. You ___ bring your PE kit tomorrow. (school rule)</a:t>
            </a:r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2. It ___ rain later, so bring a coat. (not certain)</a:t>
            </a:r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3. You ___ finish homework before watching TV. (advice)</a:t>
            </a:r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4. Pupils ___ run in the corridor. (strict rule)</a:t>
            </a:r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5. We ___ win the match if we train hard. (possibility)</a:t>
            </a:r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6. You ___ ask an adult for help if unsure. (advice)</a:t>
            </a:r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7. Visitors ___ wear a badge at all times. (obligation)</a:t>
            </a:r>
          </a:p>
          <a:p>
            <a:pPr>
              <a:defRPr sz="2400">
                <a:solidFill>
                  <a:srgbClr val="1B2A4A"/>
                </a:solidFill>
                <a:latin typeface="Comic Sans MS"/>
              </a:defRPr>
            </a:pPr>
            <a:r>
              <a:rPr lang="en-GB" sz="2400">
                <a:solidFill>
                  <a:srgbClr val="1B2A4A"/>
                </a:solidFill>
              </a:rPr>
              <a:t>8. The class ___ go on the trip if </a:t>
            </a:r>
            <a:r>
              <a:rPr lang="en-GB" sz="2400" err="1">
                <a:solidFill>
                  <a:srgbClr val="1B2A4A"/>
                </a:solidFill>
              </a:rPr>
              <a:t>behaviour</a:t>
            </a:r>
            <a:r>
              <a:rPr lang="en-GB" sz="2400">
                <a:solidFill>
                  <a:srgbClr val="1B2A4A"/>
                </a:solidFill>
              </a:rPr>
              <a:t> improves. (possibility)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114" y="182880"/>
            <a:ext cx="675377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lang="en-GB">
                <a:solidFill>
                  <a:srgbClr val="1B2A4A"/>
                </a:solidFill>
              </a:rPr>
              <a:t>Independent Practice – Answers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280160"/>
            <a:ext cx="8229600" cy="5202936"/>
          </a:xfrm>
          <a:prstGeom prst="roundRect">
            <a:avLst/>
          </a:prstGeom>
          <a:solidFill>
            <a:srgbClr val="E1F0DC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000">
                <a:solidFill>
                  <a:srgbClr val="1B2A4A"/>
                </a:solidFill>
              </a:rPr>
              <a:t>1. You </a:t>
            </a:r>
            <a:r>
              <a:rPr lang="en-GB" sz="2000" b="1">
                <a:solidFill>
                  <a:srgbClr val="006B3F"/>
                </a:solidFill>
              </a:rPr>
              <a:t>must</a:t>
            </a:r>
            <a:r>
              <a:rPr lang="en-GB" sz="2000">
                <a:solidFill>
                  <a:srgbClr val="1B2A4A"/>
                </a:solidFill>
              </a:rPr>
              <a:t> bring your PE kit tomorrow. </a:t>
            </a:r>
            <a:r>
              <a:rPr lang="en-GB" sz="1600" i="1">
                <a:solidFill>
                  <a:srgbClr val="555555"/>
                </a:solidFill>
              </a:rPr>
              <a:t>– It’s a rule; you have no choice.</a:t>
            </a:r>
          </a:p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000">
                <a:solidFill>
                  <a:srgbClr val="1B2A4A"/>
                </a:solidFill>
              </a:rPr>
              <a:t>2. It </a:t>
            </a:r>
            <a:r>
              <a:rPr lang="en-GB" sz="2000" b="1">
                <a:solidFill>
                  <a:srgbClr val="006B3F"/>
                </a:solidFill>
              </a:rPr>
              <a:t>might</a:t>
            </a:r>
            <a:r>
              <a:rPr lang="en-GB" sz="2000">
                <a:solidFill>
                  <a:srgbClr val="1B2A4A"/>
                </a:solidFill>
              </a:rPr>
              <a:t> rain later, so bring a coat. </a:t>
            </a:r>
            <a:r>
              <a:rPr lang="en-GB" sz="1600" i="1">
                <a:solidFill>
                  <a:srgbClr val="555555"/>
                </a:solidFill>
              </a:rPr>
              <a:t>– Not sure; only a possibility.</a:t>
            </a:r>
          </a:p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000">
                <a:solidFill>
                  <a:srgbClr val="1B2A4A"/>
                </a:solidFill>
              </a:rPr>
              <a:t>3. You </a:t>
            </a:r>
            <a:r>
              <a:rPr lang="en-GB" sz="2000" b="1">
                <a:solidFill>
                  <a:srgbClr val="006B3F"/>
                </a:solidFill>
              </a:rPr>
              <a:t>should</a:t>
            </a:r>
            <a:r>
              <a:rPr lang="en-GB" sz="2000">
                <a:solidFill>
                  <a:srgbClr val="1B2A4A"/>
                </a:solidFill>
              </a:rPr>
              <a:t> finish homework before watching TV. </a:t>
            </a:r>
            <a:r>
              <a:rPr lang="en-GB" sz="1600" i="1">
                <a:solidFill>
                  <a:srgbClr val="555555"/>
                </a:solidFill>
              </a:rPr>
              <a:t>– Recommended, not compulsory.</a:t>
            </a:r>
          </a:p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000">
                <a:solidFill>
                  <a:srgbClr val="1B2A4A"/>
                </a:solidFill>
              </a:rPr>
              <a:t>4. Pupils </a:t>
            </a:r>
            <a:r>
              <a:rPr lang="en-GB" sz="2000" b="1">
                <a:solidFill>
                  <a:srgbClr val="006B3F"/>
                </a:solidFill>
              </a:rPr>
              <a:t>must not</a:t>
            </a:r>
            <a:r>
              <a:rPr lang="en-GB" sz="2000">
                <a:solidFill>
                  <a:srgbClr val="1B2A4A"/>
                </a:solidFill>
              </a:rPr>
              <a:t> run in the corridor. </a:t>
            </a:r>
            <a:r>
              <a:rPr lang="en-GB" sz="1600" i="1">
                <a:solidFill>
                  <a:srgbClr val="555555"/>
                </a:solidFill>
              </a:rPr>
              <a:t>– A strict ban; it’s forbidden.</a:t>
            </a:r>
          </a:p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000">
                <a:solidFill>
                  <a:srgbClr val="1B2A4A"/>
                </a:solidFill>
              </a:rPr>
              <a:t>5. We </a:t>
            </a:r>
            <a:r>
              <a:rPr lang="en-GB" sz="2000" b="1">
                <a:solidFill>
                  <a:srgbClr val="006B3F"/>
                </a:solidFill>
              </a:rPr>
              <a:t>could</a:t>
            </a:r>
            <a:r>
              <a:rPr lang="en-GB" sz="2000">
                <a:solidFill>
                  <a:srgbClr val="1B2A4A"/>
                </a:solidFill>
              </a:rPr>
              <a:t> win the match if we train hard. </a:t>
            </a:r>
            <a:r>
              <a:rPr lang="en-GB" sz="1600" i="1">
                <a:solidFill>
                  <a:srgbClr val="555555"/>
                </a:solidFill>
              </a:rPr>
              <a:t>– It’s possible, not guaranteed.</a:t>
            </a:r>
          </a:p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000">
                <a:solidFill>
                  <a:srgbClr val="1B2A4A"/>
                </a:solidFill>
              </a:rPr>
              <a:t>6. You </a:t>
            </a:r>
            <a:r>
              <a:rPr lang="en-GB" sz="2000" b="1">
                <a:solidFill>
                  <a:srgbClr val="006B3F"/>
                </a:solidFill>
              </a:rPr>
              <a:t>should</a:t>
            </a:r>
            <a:r>
              <a:rPr lang="en-GB" sz="2000">
                <a:solidFill>
                  <a:srgbClr val="1B2A4A"/>
                </a:solidFill>
              </a:rPr>
              <a:t> ask an adult for help if unsure. </a:t>
            </a:r>
            <a:r>
              <a:rPr lang="en-GB" sz="1600" i="1">
                <a:solidFill>
                  <a:srgbClr val="555555"/>
                </a:solidFill>
              </a:rPr>
              <a:t>– A suggestion, not a rule.</a:t>
            </a:r>
          </a:p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000">
                <a:solidFill>
                  <a:srgbClr val="1B2A4A"/>
                </a:solidFill>
              </a:rPr>
              <a:t>7. Visitors </a:t>
            </a:r>
            <a:r>
              <a:rPr lang="en-GB" sz="2000" b="1">
                <a:solidFill>
                  <a:srgbClr val="006B3F"/>
                </a:solidFill>
              </a:rPr>
              <a:t>must</a:t>
            </a:r>
            <a:r>
              <a:rPr lang="en-GB" sz="2000">
                <a:solidFill>
                  <a:srgbClr val="1B2A4A"/>
                </a:solidFill>
              </a:rPr>
              <a:t> wear a badge at all times. </a:t>
            </a:r>
            <a:r>
              <a:rPr lang="en-GB" sz="1600" i="1">
                <a:solidFill>
                  <a:srgbClr val="555555"/>
                </a:solidFill>
              </a:rPr>
              <a:t>– It’s required; no choice.</a:t>
            </a:r>
          </a:p>
          <a:p>
            <a:pPr>
              <a:defRPr sz="2000">
                <a:solidFill>
                  <a:srgbClr val="1B2A4A"/>
                </a:solidFill>
                <a:latin typeface="Comic Sans MS"/>
              </a:defRPr>
            </a:pPr>
            <a:r>
              <a:rPr lang="en-GB" sz="2000">
                <a:solidFill>
                  <a:srgbClr val="1B2A4A"/>
                </a:solidFill>
              </a:rPr>
              <a:t>8. The class </a:t>
            </a:r>
            <a:r>
              <a:rPr lang="en-GB" sz="2000" b="1">
                <a:solidFill>
                  <a:srgbClr val="006B3F"/>
                </a:solidFill>
              </a:rPr>
              <a:t>might</a:t>
            </a:r>
            <a:r>
              <a:rPr lang="en-GB" sz="2000">
                <a:solidFill>
                  <a:srgbClr val="1B2A4A"/>
                </a:solidFill>
              </a:rPr>
              <a:t> go on the trip if behaviour improves. </a:t>
            </a:r>
            <a:r>
              <a:rPr lang="en-GB" sz="1600" i="1">
                <a:solidFill>
                  <a:srgbClr val="555555"/>
                </a:solidFill>
              </a:rPr>
              <a:t>– It depends; not certain.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2292" y="182880"/>
            <a:ext cx="207941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Exit Quiz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13232" y="1563624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Which is strongest: might or must?</a:t>
            </a:r>
          </a:p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endParaRPr lang="en-GB" dirty="0">
              <a:solidFill>
                <a:srgbClr val="1B2A4A"/>
              </a:solidFill>
            </a:endParaRPr>
          </a:p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sz="2800" dirty="0">
                <a:solidFill>
                  <a:srgbClr val="1B2A4A"/>
                </a:solidFill>
              </a:rPr>
              <a:t>Rewrite: </a:t>
            </a:r>
          </a:p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i="1" dirty="0">
                <a:solidFill>
                  <a:srgbClr val="1B2A4A"/>
                </a:solidFill>
              </a:rPr>
              <a:t>You go to bed early.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endParaRPr lang="en-GB" i="1" dirty="0">
              <a:solidFill>
                <a:srgbClr val="1B2A4A"/>
              </a:solidFill>
            </a:endParaRPr>
          </a:p>
          <a:p>
            <a:pPr algn="ctr"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sz="2800" dirty="0">
                <a:solidFill>
                  <a:srgbClr val="1B2A4A"/>
                </a:solidFill>
              </a:rPr>
              <a:t>Why do writers use modal verbs?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2670" y="182880"/>
            <a:ext cx="423866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Exit Quiz – Answers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7315200" cy="4389120"/>
          </a:xfrm>
          <a:prstGeom prst="roundRect">
            <a:avLst/>
          </a:prstGeom>
          <a:solidFill>
            <a:srgbClr val="E1F0DC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Must.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You should / must go to bed early.</a:t>
            </a:r>
          </a:p>
          <a:p>
            <a:pPr>
              <a:defRPr sz="3200">
                <a:solidFill>
                  <a:srgbClr val="1B2A4A"/>
                </a:solidFill>
                <a:latin typeface="Comic Sans MS"/>
              </a:defRPr>
            </a:pPr>
            <a:r>
              <a:rPr lang="en-GB" dirty="0">
                <a:solidFill>
                  <a:srgbClr val="1B2A4A"/>
                </a:solidFill>
              </a:rPr>
              <a:t>They show certainty, obligation or permission.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877</Words>
  <Application>Microsoft Office PowerPoint</Application>
  <PresentationFormat>On-screen Show (4:3)</PresentationFormat>
  <Paragraphs>84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Schoolbook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2026-05-16T15:00:27Z</dcterms:modified>
  <cp:category/>
</cp:coreProperties>
</file>