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74" r:id="rId9"/>
    <p:sldId id="275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D393E3-8EAE-44BC-BCFC-AFE451CE5461}" v="24" dt="2026-05-14T21:57:25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addMainMaster modMainMaster">
      <pc:chgData name="Galina Doychinova" userId="0fb7927745f0c6c3" providerId="LiveId" clId="{403A5934-DEB0-4C53-872A-117AF44D2478}" dt="2026-05-14T21:57:25.343" v="56" actId="403"/>
      <pc:docMkLst>
        <pc:docMk/>
      </pc:docMkLst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47:16.063" v="3" actId="14100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7:16.063" v="3" actId="14100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47:22.997" v="5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7:22.997" v="5" actId="1076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47:28.252" v="6" actId="1410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7:28.252" v="6" actId="14100"/>
          <ac:spMkLst>
            <pc:docMk/>
            <pc:sldMk cId="0" sldId="259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0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1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4T21:56:38.484" v="48" actId="403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6:38.484" v="48" actId="403"/>
          <ac:spMkLst>
            <pc:docMk/>
            <pc:sldMk cId="0" sldId="26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3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0:10.120" v="19" actId="14100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0:10.120" v="19" actId="14100"/>
          <ac:spMkLst>
            <pc:docMk/>
            <pc:sldMk cId="0" sldId="264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4T18:50:33.400" v="24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0:14.240" v="20" actId="1076"/>
          <ac:spMkLst>
            <pc:docMk/>
            <pc:sldMk cId="0" sldId="265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6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38:09.001" v="2" actId="2660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7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0:51.130" v="25" actId="107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0:51.130" v="25" actId="1076"/>
          <ac:spMkLst>
            <pc:docMk/>
            <pc:sldMk cId="0" sldId="268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0:54.965" v="26" actId="1076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0:54.965" v="26" actId="1076"/>
          <ac:spMkLst>
            <pc:docMk/>
            <pc:sldMk cId="0" sldId="269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1:06.741" v="27" actId="1076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1:06.741" v="27" actId="1076"/>
          <ac:spMkLst>
            <pc:docMk/>
            <pc:sldMk cId="0" sldId="270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1:12.103" v="28" actId="1076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1:12.103" v="28" actId="1076"/>
          <ac:spMkLst>
            <pc:docMk/>
            <pc:sldMk cId="0" sldId="271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1:15.463" v="29" actId="1076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1:15.463" v="29" actId="1076"/>
          <ac:spMkLst>
            <pc:docMk/>
            <pc:sldMk cId="0" sldId="27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51:19.512" v="30" actId="1076"/>
        <pc:sldMkLst>
          <pc:docMk/>
          <pc:sldMk cId="0" sldId="273"/>
        </pc:sldMkLst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8:09.001" v="2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51:19.512" v="30" actId="1076"/>
          <ac:spMkLst>
            <pc:docMk/>
            <pc:sldMk cId="0" sldId="273"/>
            <ac:spMk id="4" creationId="{00000000-0000-0000-0000-000000000000}"/>
          </ac:spMkLst>
        </pc:spChg>
      </pc:sldChg>
      <pc:sldChg chg="modSp add modAnim">
        <pc:chgData name="Galina Doychinova" userId="0fb7927745f0c6c3" providerId="LiveId" clId="{403A5934-DEB0-4C53-872A-117AF44D2478}" dt="2026-05-14T21:57:25.343" v="56" actId="403"/>
        <pc:sldMkLst>
          <pc:docMk/>
          <pc:sldMk cId="0" sldId="274"/>
        </pc:sldMkLst>
        <pc:spChg chg="mod">
          <ac:chgData name="Galina Doychinova" userId="0fb7927745f0c6c3" providerId="LiveId" clId="{403A5934-DEB0-4C53-872A-117AF44D2478}" dt="2026-05-14T21:57:25.343" v="56" actId="403"/>
          <ac:spMkLst>
            <pc:docMk/>
            <pc:sldMk cId="0" sldId="274"/>
            <ac:spMk id="4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14T21:55:48.092" v="32" actId="14100"/>
        <pc:sldMkLst>
          <pc:docMk/>
          <pc:sldMk cId="0" sldId="275"/>
        </pc:sldMkLst>
        <pc:spChg chg="mod">
          <ac:chgData name="Galina Doychinova" userId="0fb7927745f0c6c3" providerId="LiveId" clId="{403A5934-DEB0-4C53-872A-117AF44D2478}" dt="2026-05-14T21:55:42.653" v="31" actId="1076"/>
          <ac:spMkLst>
            <pc:docMk/>
            <pc:sldMk cId="0" sldId="27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5:48.092" v="32" actId="14100"/>
          <ac:spMkLst>
            <pc:docMk/>
            <pc:sldMk cId="0" sldId="275"/>
            <ac:spMk id="4" creationId="{00000000-0000-0000-0000-000000000000}"/>
          </ac:spMkLst>
        </pc:spChg>
      </pc:sldChg>
      <pc:sldMasterChg chg="add addSldLayout">
        <pc:chgData name="Galina Doychinova" userId="0fb7927745f0c6c3" providerId="LiveId" clId="{403A5934-DEB0-4C53-872A-117AF44D2478}" dt="2026-05-14T18:38:09.001" v="2" actId="26606"/>
        <pc:sldMasterMkLst>
          <pc:docMk/>
          <pc:sldMasterMk cId="2209977519" sldId="2147483648"/>
        </pc:sldMasterMkLst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3168075583" sldId="2147483649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2614314258" sldId="2147483650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960648375" sldId="2147483651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2782244947" sldId="2147483652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990158736" sldId="2147483653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727027711" sldId="2147483654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1212999818" sldId="2147483655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1840726560" sldId="2147483656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3889236939" sldId="2147483657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2910927964" sldId="2147483658"/>
          </pc:sldLayoutMkLst>
        </pc:sldLayoutChg>
        <pc:sldLayoutChg chg="add">
          <pc:chgData name="Galina Doychinova" userId="0fb7927745f0c6c3" providerId="LiveId" clId="{403A5934-DEB0-4C53-872A-117AF44D2478}" dt="2026-05-14T18:38:09.001" v="2" actId="26606"/>
          <pc:sldLayoutMkLst>
            <pc:docMk/>
            <pc:sldMasterMk cId="2209977519" sldId="2147483648"/>
            <pc:sldLayoutMk cId="3612223792" sldId="2147483659"/>
          </pc:sldLayoutMkLst>
        </pc:sldLayoutChg>
      </pc:sldMasterChg>
      <pc:sldMasterChg chg="addSp modSp mod">
        <pc:chgData name="Galina Doychinova" userId="0fb7927745f0c6c3" providerId="LiveId" clId="{403A5934-DEB0-4C53-872A-117AF44D2478}" dt="2026-05-14T18:31:35.265" v="1" actId="1076"/>
        <pc:sldMasterMkLst>
          <pc:docMk/>
          <pc:sldMasterMk cId="2646556627" sldId="2147483660"/>
        </pc:sldMasterMkLst>
        <pc:picChg chg="add mod">
          <ac:chgData name="Galina Doychinova" userId="0fb7927745f0c6c3" providerId="LiveId" clId="{403A5934-DEB0-4C53-872A-117AF44D2478}" dt="2026-05-14T18:31:35.265" v="1" actId="1076"/>
          <ac:picMkLst>
            <pc:docMk/>
            <pc:sldMasterMk cId="2646556627" sldId="2147483660"/>
            <ac:picMk id="8" creationId="{A31A51B4-9E22-1C6B-EF44-66C5597E5496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382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7371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010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5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551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973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6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03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85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A31A51B4-9E22-1C6B-EF44-66C5597E549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84569" y="1745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5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4530" y="1371600"/>
            <a:ext cx="4772460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5800" b="1">
                <a:solidFill>
                  <a:srgbClr val="002060"/>
                </a:solidFill>
                <a:latin typeface="Comic Sans MS"/>
              </a:rPr>
              <a:t>Year 4 SPaG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36035" y="2834640"/>
            <a:ext cx="828944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Autumn Term – Lesson 3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Determiners (a / an) and Homophones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Interactive lesson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7435" y="182880"/>
            <a:ext cx="508664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Learning Objective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548890"/>
            <a:ext cx="10698480" cy="376047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Use determiners a/an correctly and choose correct homophones in context.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0823" y="182880"/>
            <a:ext cx="445987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0050" y="2388870"/>
            <a:ext cx="10698480" cy="3920490"/>
          </a:xfrm>
          <a:prstGeom prst="roundRect">
            <a:avLst/>
          </a:prstGeom>
          <a:solidFill>
            <a:srgbClr val="DDEBF7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choose a or an based on the next sound.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select the correct homophone using meaning.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edit writing for accuracy.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0557" y="182880"/>
            <a:ext cx="218040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Do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34926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184130" cy="4206240"/>
          </a:xfrm>
          <a:prstGeom prst="roundRect">
            <a:avLst/>
          </a:prstGeom>
          <a:solidFill>
            <a:srgbClr val="FFE5E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Circle the correct choice: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 / an elephant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 / an pizza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Choose the correct word: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quiet / quite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their / there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 / an honest mistake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hear /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8343" y="182880"/>
            <a:ext cx="454483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Do Now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73398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 your work.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an elephant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 pizza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quite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their / there (depends on sentence)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an honest mistake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hear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3489" y="182880"/>
            <a:ext cx="417454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Key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449983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Read each definition.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E6E6F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Determiner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word before a noun, such as a, an, the.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Vowel sound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sound at the start of the next word, not the letter.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Homophones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words that sound the same but have different spellings and meanings.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Context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surrounding words that help you choose the correct meaning.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solidFill>
                  <a:srgbClr val="002060"/>
                </a:solidFill>
                <a:latin typeface="Comic Sans MS"/>
              </a:rPr>
              <a:t>Grammar Rule: Determiners (a / an)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sz="2600" b="0">
                <a:solidFill>
                  <a:srgbClr val="002060"/>
                </a:solidFill>
                <a:latin typeface="Comic Sans MS"/>
              </a:rPr>
              <a:t>Learn the rule and study the examples.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DDEBF7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Rule: 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Use </a:t>
            </a:r>
            <a:r>
              <a:rPr sz="3600" b="1" i="1" dirty="0">
                <a:solidFill>
                  <a:srgbClr val="002060"/>
                </a:solidFill>
                <a:latin typeface="Comic Sans MS"/>
              </a:rPr>
              <a:t>an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before a vowel sound and </a:t>
            </a:r>
            <a:r>
              <a:rPr sz="3600" b="1" i="1" dirty="0">
                <a:solidFill>
                  <a:srgbClr val="002060"/>
                </a:solidFill>
                <a:latin typeface="Comic Sans MS"/>
              </a:rPr>
              <a:t>a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before a consonant sound.</a:t>
            </a:r>
          </a:p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Key Point: 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It is the sound that matters, not the letter.</a:t>
            </a:r>
          </a:p>
          <a:p>
            <a:pPr algn="l"/>
            <a:endParaRPr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Examples: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an elephant (starts with a vowel sound /e/)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a unicorn (starts with a consonant sound /y/)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an hour (the h is silent, so it starts with /ow/)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a European city (starts with a consonant sound /y/)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solidFill>
                  <a:srgbClr val="002060"/>
                </a:solidFill>
                <a:latin typeface="Comic Sans MS"/>
              </a:rPr>
              <a:t>Grammar Rule: Homophones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9224" y="923544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 dirty="0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sz="2600" b="0" dirty="0">
                <a:solidFill>
                  <a:srgbClr val="002060"/>
                </a:solidFill>
                <a:latin typeface="Comic Sans MS"/>
              </a:rPr>
              <a:t>Learn the rule and study the examples.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7180" y="1954530"/>
            <a:ext cx="11626596" cy="472059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Rule: 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Homophones sound the same but have different spellings and meanings. Use the context of the sentence to choose the correct one.</a:t>
            </a:r>
          </a:p>
          <a:p>
            <a:pPr algn="l"/>
            <a:endParaRPr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Examples: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their = belonging to them: Their coats are on the hooks.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there = a place: Put your bag over there.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they’re = they are: They’re going to the park.</a:t>
            </a:r>
          </a:p>
          <a:p>
            <a:pPr algn="l"/>
            <a:endParaRPr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quiet = making little noise: Please be quiet in the library.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quite = fairly or rather: This is quite tricky.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663" y="182880"/>
            <a:ext cx="548419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Teacher Explanation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961341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Listen for the key rules.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Choose </a:t>
            </a:r>
            <a:r>
              <a:rPr lang="en-GB" sz="3600" b="1" i="1" dirty="0">
                <a:solidFill>
                  <a:srgbClr val="002060"/>
                </a:solidFill>
                <a:latin typeface="Comic Sans MS"/>
              </a:rPr>
              <a:t>an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 before </a:t>
            </a:r>
            <a:r>
              <a:rPr lang="en-GB" sz="2800" dirty="0">
                <a:solidFill>
                  <a:srgbClr val="002060"/>
                </a:solidFill>
                <a:latin typeface="Comic Sans MS"/>
              </a:rPr>
              <a:t>a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 vowel sound and </a:t>
            </a:r>
            <a:r>
              <a:rPr lang="en-GB" sz="3600" b="1" i="1" dirty="0">
                <a:solidFill>
                  <a:srgbClr val="002060"/>
                </a:solidFill>
                <a:latin typeface="Comic Sans MS"/>
              </a:rPr>
              <a:t>a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 before a consonant sound.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Sound matters more than the first letter.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Homophones must be chosen by meaning and context.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For example, we say an hour because the h is silent, but a house because the h is sounded.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Common homophone pairs include their/there/they’re, hear/here, and quiet/quite.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8080" y="182880"/>
            <a:ext cx="482535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Quick Interaction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601959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Show A or B on your mini‑whiteboard.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8E1D5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Question: Which option is correct each time?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1: A: a unicorn    B: an unicorn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2: A: quiet important    B: quite important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3: A: an honest person    B: a honest person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4: A: there house    B: their house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865" y="182880"/>
            <a:ext cx="718978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Quick Interaction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22235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choices.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617470"/>
            <a:ext cx="10698480" cy="369189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1: A (a unicorn)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2: B (quite important)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3: A (an honest person)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4: B (their house)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4379" y="182880"/>
            <a:ext cx="493276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Teacher Modelling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605806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Follow the model and notice the rules.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435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an elephant (vowel sound) → an elephant, and a unicorn (/y/ sound) → a unicorn.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Now check meaning: Quiet, class! vs This is quite important.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Notice that an hour uses an because the h is silent, but a hotel uses a because the h is pronounced.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For homophones, always read the whole sentence first to decide the meaning before choosing the spelling.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1597" y="182880"/>
            <a:ext cx="277832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Your Turn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029488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Correct the determiner and the homophone.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50000"/>
            <a:ext cx="10698480" cy="4206240"/>
          </a:xfrm>
          <a:prstGeom prst="roundRect">
            <a:avLst/>
          </a:prstGeom>
          <a:solidFill>
            <a:srgbClr val="DDEBF7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saw a owl and it was quite quiet over their.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Rewrite the sentence correctly.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We waited for a hour before the show started hear.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Can you hear the quite music playing over their?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9382" y="182880"/>
            <a:ext cx="514275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Your Turn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1174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saw an owl and it was quite quiet over there.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We waited for an hour before the show started here.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Can you hear the quiet music playing over there?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4216" y="182880"/>
            <a:ext cx="425308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5327099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with your partner.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Rewrite each sentence correctly.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2382798"/>
            <a:ext cx="10698480" cy="4206240"/>
          </a:xfrm>
          <a:prstGeom prst="roundRect">
            <a:avLst/>
          </a:prstGeom>
          <a:solidFill>
            <a:srgbClr val="FFE5E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I ate a apple.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Please be quite in the library.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Put there coats on the hooks.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She has an unicorn toy.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We waited for a hour in the rain.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I can here the birds singing over their.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2001" y="182880"/>
            <a:ext cx="661751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Guided Practice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85714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corrections.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4340" y="218313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I ate an apple.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Please be quiet in the library.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Put their coats on the hooks.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She has a unicorn toy.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We waited for an hour in the rain.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I can hear the birds singing over there.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8043" y="182880"/>
            <a:ext cx="486543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9028434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independently. Choose the correct word each time.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2910" y="2320290"/>
            <a:ext cx="10698480" cy="4206240"/>
          </a:xfrm>
          <a:prstGeom prst="roundRect">
            <a:avLst/>
          </a:prstGeom>
          <a:solidFill>
            <a:srgbClr val="E6E6F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1. (a / an) hour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2. (a / an) unicorn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3. This is (quiet / quite) exciting!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4. Put your bag over (their / there).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5. I can (hear / here) the music.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6. She bought (a / an) European painting.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7. The children played (quiet / quite) happily.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Challenge: Write two sentences using their, there, and hear correctly.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5828" y="182880"/>
            <a:ext cx="7229863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Independent Task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27177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Self‑check.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5770" y="210312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an hour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a unicorn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quite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there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hear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a European painting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7. quite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100" y="182880"/>
            <a:ext cx="266932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Exit Quiz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46734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Answer neatly.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1490" y="218313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Choose: a / an umbrella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Choose: a / an unicorn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Correct this sentence: Put there pencils here.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Choose the correct word: This is (quiet / quite) tricky.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Choose: a / an honest answer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Choose the correct word: I can (hear / here) you.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7. Explain: How do you choose the correct homophone?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5" y="182880"/>
            <a:ext cx="503375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Exit Quiz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989921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Mark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4350" y="224028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an umbrella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a unicorn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Put their pencils here.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quite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an honest answer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hear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7. Use the sentence meaning and context.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1178</Words>
  <Application>Microsoft Office PowerPoint</Application>
  <PresentationFormat>Widescreen</PresentationFormat>
  <Paragraphs>164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Schoolbook</vt:lpstr>
      <vt:lpstr>Comic Sans MS</vt:lpstr>
      <vt:lpstr>Wingdings 2</vt:lpstr>
      <vt:lpstr>Office Theme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2026-05-14T21:57:33Z</dcterms:modified>
  <cp:category/>
</cp:coreProperties>
</file>