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F9AF267-B6B6-4D64-8763-0F1034904428}" v="2" dt="2026-05-07T20:56:52.8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6" d="100"/>
          <a:sy n="56" d="100"/>
        </p:scale>
        <p:origin x="84" y="3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alina Doychinova" userId="0fb7927745f0c6c3" providerId="LiveId" clId="{403A5934-DEB0-4C53-872A-117AF44D2478}"/>
    <pc:docChg chg="custSel addSld modSld sldOrd modMainMaster">
      <pc:chgData name="Galina Doychinova" userId="0fb7927745f0c6c3" providerId="LiveId" clId="{403A5934-DEB0-4C53-872A-117AF44D2478}" dt="2026-05-16T21:10:42.522" v="6" actId="26606"/>
      <pc:docMkLst>
        <pc:docMk/>
      </pc:docMkLst>
      <pc:sldChg chg="modSp mod setBg">
        <pc:chgData name="Galina Doychinova" userId="0fb7927745f0c6c3" providerId="LiveId" clId="{403A5934-DEB0-4C53-872A-117AF44D2478}" dt="2026-05-16T21:10:42.522" v="6" actId="26606"/>
        <pc:sldMkLst>
          <pc:docMk/>
          <pc:sldMk cId="0" sldId="256"/>
        </pc:sldMkLst>
        <pc:spChg chg="mod">
          <ac:chgData name="Galina Doychinova" userId="0fb7927745f0c6c3" providerId="LiveId" clId="{403A5934-DEB0-4C53-872A-117AF44D2478}" dt="2026-05-07T20:48:34.087" v="0" actId="26606"/>
          <ac:spMkLst>
            <pc:docMk/>
            <pc:sldMk cId="0" sldId="256"/>
            <ac:spMk id="5" creationId="{00000000-0000-0000-0000-000000000000}"/>
          </ac:spMkLst>
        </pc:spChg>
      </pc:sldChg>
      <pc:sldChg chg="mod setBg">
        <pc:chgData name="Galina Doychinova" userId="0fb7927745f0c6c3" providerId="LiveId" clId="{403A5934-DEB0-4C53-872A-117AF44D2478}" dt="2026-05-16T21:10:42.522" v="6" actId="26606"/>
        <pc:sldMkLst>
          <pc:docMk/>
          <pc:sldMk cId="0" sldId="257"/>
        </pc:sldMkLst>
      </pc:sldChg>
      <pc:sldChg chg="mod setBg">
        <pc:chgData name="Galina Doychinova" userId="0fb7927745f0c6c3" providerId="LiveId" clId="{403A5934-DEB0-4C53-872A-117AF44D2478}" dt="2026-05-16T21:10:42.522" v="6" actId="26606"/>
        <pc:sldMkLst>
          <pc:docMk/>
          <pc:sldMk cId="0" sldId="258"/>
        </pc:sldMkLst>
      </pc:sldChg>
      <pc:sldChg chg="mod setBg">
        <pc:chgData name="Galina Doychinova" userId="0fb7927745f0c6c3" providerId="LiveId" clId="{403A5934-DEB0-4C53-872A-117AF44D2478}" dt="2026-05-16T21:10:42.522" v="6" actId="26606"/>
        <pc:sldMkLst>
          <pc:docMk/>
          <pc:sldMk cId="0" sldId="259"/>
        </pc:sldMkLst>
      </pc:sldChg>
      <pc:sldChg chg="mod setBg">
        <pc:chgData name="Galina Doychinova" userId="0fb7927745f0c6c3" providerId="LiveId" clId="{403A5934-DEB0-4C53-872A-117AF44D2478}" dt="2026-05-16T21:10:42.522" v="6" actId="26606"/>
        <pc:sldMkLst>
          <pc:docMk/>
          <pc:sldMk cId="0" sldId="260"/>
        </pc:sldMkLst>
      </pc:sldChg>
      <pc:sldChg chg="mod setBg">
        <pc:chgData name="Galina Doychinova" userId="0fb7927745f0c6c3" providerId="LiveId" clId="{403A5934-DEB0-4C53-872A-117AF44D2478}" dt="2026-05-16T21:10:42.522" v="6" actId="26606"/>
        <pc:sldMkLst>
          <pc:docMk/>
          <pc:sldMk cId="0" sldId="261"/>
        </pc:sldMkLst>
      </pc:sldChg>
      <pc:sldChg chg="mod setBg">
        <pc:chgData name="Galina Doychinova" userId="0fb7927745f0c6c3" providerId="LiveId" clId="{403A5934-DEB0-4C53-872A-117AF44D2478}" dt="2026-05-16T21:10:42.522" v="6" actId="26606"/>
        <pc:sldMkLst>
          <pc:docMk/>
          <pc:sldMk cId="0" sldId="262"/>
        </pc:sldMkLst>
      </pc:sldChg>
      <pc:sldChg chg="mod setBg">
        <pc:chgData name="Galina Doychinova" userId="0fb7927745f0c6c3" providerId="LiveId" clId="{403A5934-DEB0-4C53-872A-117AF44D2478}" dt="2026-05-16T21:10:42.522" v="6" actId="26606"/>
        <pc:sldMkLst>
          <pc:docMk/>
          <pc:sldMk cId="0" sldId="263"/>
        </pc:sldMkLst>
      </pc:sldChg>
      <pc:sldChg chg="add mod ord setBg">
        <pc:chgData name="Galina Doychinova" userId="0fb7927745f0c6c3" providerId="LiveId" clId="{403A5934-DEB0-4C53-872A-117AF44D2478}" dt="2026-05-16T21:10:42.522" v="6" actId="26606"/>
        <pc:sldMkLst>
          <pc:docMk/>
          <pc:sldMk cId="0" sldId="264"/>
        </pc:sldMkLst>
      </pc:sldChg>
      <pc:sldMasterChg chg="modSldLayout">
        <pc:chgData name="Galina Doychinova" userId="0fb7927745f0c6c3" providerId="LiveId" clId="{403A5934-DEB0-4C53-872A-117AF44D2478}" dt="2026-05-07T20:56:52.893" v="5"/>
        <pc:sldMasterMkLst>
          <pc:docMk/>
          <pc:sldMasterMk cId="2305878168" sldId="2147483660"/>
        </pc:sldMasterMkLst>
        <pc:sldLayoutChg chg="addSp delSp modSp mod">
          <pc:chgData name="Galina Doychinova" userId="0fb7927745f0c6c3" providerId="LiveId" clId="{403A5934-DEB0-4C53-872A-117AF44D2478}" dt="2026-05-07T20:56:52.893" v="5"/>
          <pc:sldLayoutMkLst>
            <pc:docMk/>
            <pc:sldMasterMk cId="2305878168" sldId="2147483660"/>
            <pc:sldLayoutMk cId="16043225" sldId="2147483667"/>
          </pc:sldLayoutMkLst>
          <pc:picChg chg="add mod">
            <ac:chgData name="Galina Doychinova" userId="0fb7927745f0c6c3" providerId="LiveId" clId="{403A5934-DEB0-4C53-872A-117AF44D2478}" dt="2026-05-07T20:56:52.893" v="5"/>
            <ac:picMkLst>
              <pc:docMk/>
              <pc:sldMasterMk cId="2305878168" sldId="2147483660"/>
              <pc:sldLayoutMk cId="16043225" sldId="2147483667"/>
              <ac:picMk id="6" creationId="{58D30FF0-0134-2F4F-047F-C535645C40E2}"/>
            </ac:picMkLst>
          </pc:pic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70918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Teacher notes:</a:t>
            </a:r>
          </a:p>
          <a:p>
            <a:r>
              <a:t>- Introduce LO and success criteria.</a:t>
            </a:r>
          </a:p>
          <a:p>
            <a:r>
              <a:t>- Remind pupils to use full sentences.</a:t>
            </a:r>
          </a:p>
          <a:p>
            <a:r>
              <a:t>- Key vocabulary: digit, value, hundreds, tens, ones.</a:t>
            </a:r>
          </a:p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Teacher notes (fluency):</a:t>
            </a:r>
          </a:p>
          <a:p>
            <a:r>
              <a:t>- Keep pace brisk (5–8 mins).</a:t>
            </a:r>
          </a:p>
          <a:p>
            <a:r>
              <a:t>- Cold call for explanations.</a:t>
            </a:r>
          </a:p>
          <a:p>
            <a:r>
              <a:t>- Address misconceptions immediately using the visual on the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Teacher notes (teach 1):</a:t>
            </a:r>
          </a:p>
          <a:p>
            <a:r>
              <a:t>- Model explicitly using concrete/pictorial/abstract links.</a:t>
            </a:r>
          </a:p>
          <a:p>
            <a:r>
              <a:t>- Ask: 'What do you notice?' 'How do you know?'</a:t>
            </a:r>
          </a:p>
          <a:p>
            <a:r>
              <a:t>- Check understanding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Teacher notes (teach 2):</a:t>
            </a:r>
          </a:p>
          <a:p>
            <a:r>
              <a:t>- Use talk partners to surface reasoning.</a:t>
            </a:r>
          </a:p>
          <a:p>
            <a:r>
              <a:t>- Choose a pupil to model explanation.</a:t>
            </a:r>
          </a:p>
          <a:p>
            <a:r>
              <a:t>- Address the common misconception for this step.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Teacher notes (guided):</a:t>
            </a:r>
          </a:p>
          <a:p>
            <a:r>
              <a:t>- Use mini-whiteboards; scan and respond.</a:t>
            </a:r>
          </a:p>
          <a:p>
            <a:r>
              <a:t>- Keep one correct example visible by rephrasing on the board.</a:t>
            </a:r>
          </a:p>
          <a:p>
            <a:r>
              <a:t>- If many pupils struggle, pause for a quick re-model.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Teacher notes (independent):</a:t>
            </a:r>
          </a:p>
          <a:p>
            <a:r>
              <a:t>- Direct pupils to Support/Core/Challenge.</a:t>
            </a:r>
          </a:p>
          <a:p>
            <a:r>
              <a:t>- Live-mark and intervene quickly.</a:t>
            </a:r>
          </a:p>
          <a:p>
            <a:r>
              <a:t>- Collect evidence from a few pupils for the exit question.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Teacher notes (deep dive):</a:t>
            </a:r>
          </a:p>
          <a:p>
            <a:r>
              <a:t>- Insist on justification and multiple representations where possible.</a:t>
            </a:r>
          </a:p>
          <a:p>
            <a:r>
              <a:t>- Use talk partners first, then select pupils to share.</a:t>
            </a:r>
          </a:p>
          <a:p>
            <a:r>
              <a:t>- Probe: 'Why?' 'Could it be another number?' 'How do you know?'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Teacher notes (exit):</a:t>
            </a:r>
          </a:p>
          <a:p>
            <a:r>
              <a:t>- Use as assessment for next lesson grouping.</a:t>
            </a:r>
          </a:p>
          <a:p>
            <a:r>
              <a:t>- Collect a quick sample of explanations (not just answers).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544" y="758952"/>
            <a:ext cx="9415867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198" baseline="0">
                <a:solidFill>
                  <a:schemeClr val="tx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544" y="4800600"/>
            <a:ext cx="9415867" cy="1691640"/>
          </a:xfrm>
        </p:spPr>
        <p:txBody>
          <a:bodyPr>
            <a:normAutofit/>
          </a:bodyPr>
          <a:lstStyle>
            <a:lvl1pPr marL="0" indent="0" algn="l">
              <a:buNone/>
              <a:defRPr sz="2199" baseline="0">
                <a:solidFill>
                  <a:schemeClr val="tx1">
                    <a:lumMod val="75000"/>
                  </a:schemeClr>
                </a:solidFill>
              </a:defRPr>
            </a:lvl1pPr>
            <a:lvl2pPr marL="457063" indent="0" algn="ctr">
              <a:buNone/>
              <a:defRPr sz="2199"/>
            </a:lvl2pPr>
            <a:lvl3pPr marL="914126" indent="0" algn="ctr">
              <a:buNone/>
              <a:defRPr sz="2199"/>
            </a:lvl3pPr>
            <a:lvl4pPr marL="1371189" indent="0" algn="ctr">
              <a:buNone/>
              <a:defRPr sz="1999"/>
            </a:lvl4pPr>
            <a:lvl5pPr marL="1828251" indent="0" algn="ctr">
              <a:buNone/>
              <a:defRPr sz="1999"/>
            </a:lvl5pPr>
            <a:lvl6pPr marL="2285314" indent="0" algn="ctr">
              <a:buNone/>
              <a:defRPr sz="1999"/>
            </a:lvl6pPr>
            <a:lvl7pPr marL="2742377" indent="0" algn="ctr">
              <a:buNone/>
              <a:defRPr sz="1999"/>
            </a:lvl7pPr>
            <a:lvl8pPr marL="3199440" indent="0" algn="ctr">
              <a:buNone/>
              <a:defRPr sz="1999"/>
            </a:lvl8pPr>
            <a:lvl9pPr marL="3656503" indent="0" algn="ctr">
              <a:buNone/>
              <a:defRPr sz="1999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08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1585305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41731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544" y="758952"/>
            <a:ext cx="9415867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198" b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544" y="4800600"/>
            <a:ext cx="9415867" cy="1691640"/>
          </a:xfrm>
        </p:spPr>
        <p:txBody>
          <a:bodyPr anchor="t">
            <a:normAutofit/>
          </a:bodyPr>
          <a:lstStyle>
            <a:lvl1pPr marL="0" indent="0">
              <a:buNone/>
              <a:defRPr sz="2199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063" indent="0">
              <a:buNone/>
              <a:defRPr sz="1799">
                <a:solidFill>
                  <a:schemeClr val="tx1">
                    <a:tint val="75000"/>
                  </a:schemeClr>
                </a:solidFill>
              </a:defRPr>
            </a:lvl2pPr>
            <a:lvl3pPr marL="91412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18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25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31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37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19944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650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081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795656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543" y="1828801"/>
            <a:ext cx="4479393" cy="4351337"/>
          </a:xfrm>
        </p:spPr>
        <p:txBody>
          <a:bodyPr/>
          <a:lstStyle>
            <a:lvl1pPr>
              <a:defRPr sz="1799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4885" y="1828801"/>
            <a:ext cx="4479393" cy="4351337"/>
          </a:xfrm>
        </p:spPr>
        <p:txBody>
          <a:bodyPr/>
          <a:lstStyle>
            <a:lvl1pPr>
              <a:defRPr sz="1799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277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543" y="1713655"/>
            <a:ext cx="4479393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1999" b="0">
                <a:solidFill>
                  <a:schemeClr val="tx2"/>
                </a:solidFill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543" y="2507550"/>
            <a:ext cx="4479393" cy="3664650"/>
          </a:xfrm>
        </p:spPr>
        <p:txBody>
          <a:bodyPr/>
          <a:lstStyle>
            <a:lvl1pPr>
              <a:defRPr sz="1799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4885" y="1713655"/>
            <a:ext cx="4479393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1999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063" indent="0">
              <a:buNone/>
              <a:defRPr sz="1999" b="1"/>
            </a:lvl2pPr>
            <a:lvl3pPr marL="914126" indent="0">
              <a:buNone/>
              <a:defRPr sz="1799" b="1"/>
            </a:lvl3pPr>
            <a:lvl4pPr marL="1371189" indent="0">
              <a:buNone/>
              <a:defRPr sz="1600" b="1"/>
            </a:lvl4pPr>
            <a:lvl5pPr marL="1828251" indent="0">
              <a:buNone/>
              <a:defRPr sz="1600" b="1"/>
            </a:lvl5pPr>
            <a:lvl6pPr marL="2285314" indent="0">
              <a:buNone/>
              <a:defRPr sz="1600" b="1"/>
            </a:lvl6pPr>
            <a:lvl7pPr marL="2742377" indent="0">
              <a:buNone/>
              <a:defRPr sz="1600" b="1"/>
            </a:lvl7pPr>
            <a:lvl8pPr marL="3199440" indent="0">
              <a:buNone/>
              <a:defRPr sz="1600" b="1"/>
            </a:lvl8pPr>
            <a:lvl9pPr marL="3656503" indent="0">
              <a:buNone/>
              <a:defRPr sz="1600" b="1"/>
            </a:lvl9pPr>
          </a:lstStyle>
          <a:p>
            <a:pPr marL="0" lvl="0" indent="0" algn="l" defTabSz="914126" rtl="0" eaLnBrk="1" latinLnBrk="0" hangingPunct="1">
              <a:lnSpc>
                <a:spcPct val="90000"/>
              </a:lnSpc>
              <a:spcBef>
                <a:spcPts val="1999"/>
              </a:spcBef>
              <a:buFontTx/>
              <a:buNone/>
            </a:pPr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4885" y="2507550"/>
            <a:ext cx="4479393" cy="3664650"/>
          </a:xfrm>
        </p:spPr>
        <p:txBody>
          <a:bodyPr/>
          <a:lstStyle>
            <a:lvl1pPr>
              <a:defRPr sz="1799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54091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865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Picture 5" descr="EdNest&#10;&#10;AI-generated content may be incorrect.">
            <a:extLst>
              <a:ext uri="{FF2B5EF4-FFF2-40B4-BE49-F238E27FC236}">
                <a16:creationId xmlns:a16="http://schemas.microsoft.com/office/drawing/2014/main" id="{58D30FF0-0134-2F4F-047F-C535645C40E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13946" r="17033"/>
          <a:stretch>
            <a:fillRect/>
          </a:stretch>
        </p:blipFill>
        <p:spPr>
          <a:xfrm>
            <a:off x="11235354" y="76199"/>
            <a:ext cx="812202" cy="842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3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029" y="457201"/>
            <a:ext cx="3199567" cy="1600197"/>
          </a:xfrm>
        </p:spPr>
        <p:txBody>
          <a:bodyPr anchor="b">
            <a:normAutofit/>
          </a:bodyPr>
          <a:lstStyle>
            <a:lvl1pPr>
              <a:defRPr sz="3199" b="0" baseline="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3094" y="685800"/>
            <a:ext cx="6077483" cy="5486400"/>
          </a:xfrm>
        </p:spPr>
        <p:txBody>
          <a:bodyPr/>
          <a:lstStyle>
            <a:lvl1pPr>
              <a:defRPr sz="1999"/>
            </a:lvl1pPr>
            <a:lvl2pPr>
              <a:defRPr sz="1799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029" y="2099735"/>
            <a:ext cx="3199567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300"/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4695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89899" cy="17526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162" y="5257800"/>
            <a:ext cx="9979600" cy="914400"/>
          </a:xfrm>
        </p:spPr>
        <p:txBody>
          <a:bodyPr anchor="b">
            <a:normAutofit/>
          </a:bodyPr>
          <a:lstStyle>
            <a:lvl1pPr>
              <a:defRPr sz="2799" b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1"/>
            <a:ext cx="11289899" cy="5128923"/>
          </a:xfrm>
          <a:solidFill>
            <a:schemeClr val="accent1"/>
          </a:solidFill>
        </p:spPr>
        <p:txBody>
          <a:bodyPr anchor="t"/>
          <a:lstStyle>
            <a:lvl1pPr marL="0" indent="0">
              <a:buNone/>
              <a:defRPr sz="3199">
                <a:solidFill>
                  <a:schemeClr val="bg1"/>
                </a:solidFill>
              </a:defRPr>
            </a:lvl1pPr>
            <a:lvl2pPr marL="457063" indent="0">
              <a:buNone/>
              <a:defRPr sz="2799"/>
            </a:lvl2pPr>
            <a:lvl3pPr marL="914126" indent="0">
              <a:buNone/>
              <a:defRPr sz="2399"/>
            </a:lvl3pPr>
            <a:lvl4pPr marL="1371189" indent="0">
              <a:buNone/>
              <a:defRPr sz="1999"/>
            </a:lvl4pPr>
            <a:lvl5pPr marL="1828251" indent="0">
              <a:buNone/>
              <a:defRPr sz="1999"/>
            </a:lvl5pPr>
            <a:lvl6pPr marL="2285314" indent="0">
              <a:buNone/>
              <a:defRPr sz="1999"/>
            </a:lvl6pPr>
            <a:lvl7pPr marL="2742377" indent="0">
              <a:buNone/>
              <a:defRPr sz="1999"/>
            </a:lvl7pPr>
            <a:lvl8pPr marL="3199440" indent="0">
              <a:buNone/>
              <a:defRPr sz="1999"/>
            </a:lvl8pPr>
            <a:lvl9pPr marL="3656503" indent="0">
              <a:buNone/>
              <a:defRPr sz="1999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162" y="6108590"/>
            <a:ext cx="99796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300">
                <a:solidFill>
                  <a:schemeClr val="bg1">
                    <a:lumMod val="85000"/>
                  </a:schemeClr>
                </a:solidFill>
              </a:defRPr>
            </a:lvl1pPr>
            <a:lvl2pPr marL="457063" indent="0">
              <a:buNone/>
              <a:defRPr sz="1200"/>
            </a:lvl2pPr>
            <a:lvl3pPr marL="914126" indent="0">
              <a:buNone/>
              <a:defRPr sz="1000"/>
            </a:lvl3pPr>
            <a:lvl4pPr marL="1371189" indent="0">
              <a:buNone/>
              <a:defRPr sz="900"/>
            </a:lvl4pPr>
            <a:lvl5pPr marL="1828251" indent="0">
              <a:buNone/>
              <a:defRPr sz="900"/>
            </a:lvl5pPr>
            <a:lvl6pPr marL="2285314" indent="0">
              <a:buNone/>
              <a:defRPr sz="900"/>
            </a:lvl6pPr>
            <a:lvl7pPr marL="2742377" indent="0">
              <a:buNone/>
              <a:defRPr sz="900"/>
            </a:lvl7pPr>
            <a:lvl8pPr marL="3199440" indent="0">
              <a:buNone/>
              <a:defRPr sz="900"/>
            </a:lvl8pPr>
            <a:lvl9pPr marL="3656503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6363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7454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6448" y="381000"/>
            <a:ext cx="2475855" cy="5897562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1801" y="381000"/>
            <a:ext cx="7732286" cy="5897562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9676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89899" y="0"/>
            <a:ext cx="914162" cy="6858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GB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543" y="365760"/>
            <a:ext cx="9690116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543" y="1828801"/>
            <a:ext cx="8593122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4483" y="998585"/>
            <a:ext cx="1904999" cy="3650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 b="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6281" y="4046585"/>
            <a:ext cx="3581400" cy="3650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2">
                    <a:lumMod val="20000"/>
                    <a:lumOff val="8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89899" y="6172201"/>
            <a:ext cx="914162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599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878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126" rtl="0" eaLnBrk="1" latinLnBrk="0" hangingPunct="1">
        <a:lnSpc>
          <a:spcPct val="90000"/>
        </a:lnSpc>
        <a:spcBef>
          <a:spcPct val="0"/>
        </a:spcBef>
        <a:buNone/>
        <a:defRPr sz="4399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825" indent="-182825" algn="l" defTabSz="914126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1799" kern="1200" spc="10" baseline="0">
          <a:solidFill>
            <a:schemeClr val="tx1"/>
          </a:solidFill>
          <a:latin typeface="+mn-lt"/>
          <a:ea typeface="+mn-ea"/>
          <a:cs typeface="+mn-cs"/>
        </a:defRPr>
      </a:lvl1pPr>
      <a:lvl2pPr marL="457063" indent="-182825" algn="l" defTabSz="914126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731301" indent="-182825" algn="l" defTabSz="914126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005538" indent="-182825" algn="l" defTabSz="914126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279776" indent="-182825" algn="l" defTabSz="914126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599520" indent="-228531" algn="l" defTabSz="914126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6pPr>
      <a:lvl7pPr marL="1899430" indent="-228531" algn="l" defTabSz="914126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7pPr>
      <a:lvl8pPr marL="2199340" indent="-228531" algn="l" defTabSz="914126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8pPr>
      <a:lvl9pPr marL="2499250" indent="-228531" algn="l" defTabSz="914126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706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4126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1189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8251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5314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2377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9440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6503" algn="l" defTabSz="914126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28600"/>
            <a:ext cx="112471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800" b="1">
                <a:solidFill>
                  <a:srgbClr val="001F5B"/>
                </a:solidFill>
                <a:latin typeface="Comic Sans MS"/>
              </a:rPr>
              <a:t>Lesson 5: Represent numbers to 1,000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51560"/>
            <a:ext cx="108813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0">
                <a:solidFill>
                  <a:srgbClr val="001F5B"/>
                </a:solidFill>
                <a:latin typeface="Comic Sans MS"/>
              </a:rPr>
              <a:t>We are learning to represent, read and write numbers to 1,000.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2011680"/>
            <a:ext cx="2743200" cy="548640"/>
          </a:xfrm>
          <a:prstGeom prst="roundRect">
            <a:avLst/>
          </a:prstGeom>
          <a:solidFill>
            <a:srgbClr val="EBF5FA"/>
          </a:solidFill>
          <a:ln>
            <a:solidFill>
              <a:srgbClr val="B4D2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001F5B"/>
                </a:solidFill>
                <a:latin typeface="Comic Sans MS"/>
              </a:rPr>
              <a:t>Today I will…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77820"/>
            <a:ext cx="585216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0" dirty="0">
                <a:solidFill>
                  <a:srgbClr val="001F5B"/>
                </a:solidFill>
                <a:latin typeface="Comic Sans MS"/>
              </a:rPr>
              <a:t>• </a:t>
            </a:r>
            <a:r>
              <a:rPr lang="en-GB" sz="2400" b="0">
                <a:solidFill>
                  <a:srgbClr val="001F5B"/>
                </a:solidFill>
                <a:latin typeface="Comic Sans MS"/>
              </a:rPr>
              <a:t>Show </a:t>
            </a:r>
            <a:r>
              <a:rPr sz="2400" b="0" dirty="0">
                <a:solidFill>
                  <a:srgbClr val="001F5B"/>
                </a:solidFill>
                <a:latin typeface="Comic Sans MS"/>
              </a:rPr>
              <a:t>a 3-digit number using hundreds, tens and ones.</a:t>
            </a:r>
          </a:p>
          <a:p>
            <a:r>
              <a:rPr sz="2400" b="0" dirty="0">
                <a:solidFill>
                  <a:srgbClr val="001F5B"/>
                </a:solidFill>
                <a:latin typeface="Comic Sans MS"/>
              </a:rPr>
              <a:t>• </a:t>
            </a:r>
            <a:r>
              <a:rPr lang="en-GB" sz="2400" b="0">
                <a:solidFill>
                  <a:srgbClr val="001F5B"/>
                </a:solidFill>
                <a:latin typeface="Comic Sans MS"/>
              </a:rPr>
              <a:t>Write </a:t>
            </a:r>
            <a:r>
              <a:rPr sz="2400" b="0" dirty="0">
                <a:solidFill>
                  <a:srgbClr val="001F5B"/>
                </a:solidFill>
                <a:latin typeface="Comic Sans MS"/>
              </a:rPr>
              <a:t>it in expanded form.</a:t>
            </a:r>
          </a:p>
          <a:p>
            <a:r>
              <a:rPr sz="2400" b="0" dirty="0">
                <a:solidFill>
                  <a:srgbClr val="001F5B"/>
                </a:solidFill>
                <a:latin typeface="Comic Sans MS"/>
              </a:rPr>
              <a:t>• </a:t>
            </a:r>
            <a:r>
              <a:rPr lang="en-GB" sz="2400" b="0">
                <a:solidFill>
                  <a:srgbClr val="001F5B"/>
                </a:solidFill>
                <a:latin typeface="Comic Sans MS"/>
              </a:rPr>
              <a:t>Write</a:t>
            </a:r>
            <a:r>
              <a:rPr sz="2400" b="0" dirty="0">
                <a:solidFill>
                  <a:srgbClr val="001F5B"/>
                </a:solidFill>
                <a:latin typeface="Comic Sans MS"/>
              </a:rPr>
              <a:t> it in words.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28600"/>
            <a:ext cx="112471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800" b="1">
                <a:solidFill>
                  <a:srgbClr val="001F5B"/>
                </a:solidFill>
                <a:latin typeface="Comic Sans MS"/>
              </a:rPr>
              <a:t>Fluency Starter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51560"/>
            <a:ext cx="108813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0">
                <a:solidFill>
                  <a:srgbClr val="001F5B"/>
                </a:solidFill>
                <a:latin typeface="Comic Sans MS"/>
              </a:rPr>
              <a:t>Answer on mini-whiteboards. Be ready to explain!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60704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>
                <a:solidFill>
                  <a:srgbClr val="001F5B"/>
                </a:solidFill>
                <a:latin typeface="Comic Sans MS"/>
              </a:rPr>
              <a:t>1. Match: 300+40+7 ↔ ?</a:t>
            </a:r>
          </a:p>
          <a:p>
            <a:r>
              <a:rPr sz="2800" b="0">
                <a:solidFill>
                  <a:srgbClr val="001F5B"/>
                </a:solidFill>
                <a:latin typeface="Comic Sans MS"/>
              </a:rPr>
              <a:t>2. Write 205 in words.</a:t>
            </a:r>
          </a:p>
          <a:p>
            <a:r>
              <a:rPr sz="2800" b="0">
                <a:solidFill>
                  <a:srgbClr val="001F5B"/>
                </a:solidFill>
                <a:latin typeface="Comic Sans MS"/>
              </a:rPr>
              <a:t>3. Partition 732 into hundreds, tens, ones.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28600"/>
            <a:ext cx="112471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800" b="1">
                <a:solidFill>
                  <a:srgbClr val="001F5B"/>
                </a:solidFill>
                <a:latin typeface="Comic Sans MS"/>
              </a:rPr>
              <a:t>Example 1: 347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51560"/>
            <a:ext cx="108813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0">
                <a:solidFill>
                  <a:srgbClr val="001F5B"/>
                </a:solidFill>
                <a:latin typeface="Comic Sans MS"/>
              </a:rPr>
              <a:t>Watch, then try the next one with me.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2304" y="1600200"/>
            <a:ext cx="6493076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>
                <a:solidFill>
                  <a:srgbClr val="001F5B"/>
                </a:solidFill>
                <a:latin typeface="Comic Sans MS"/>
              </a:rPr>
              <a:t>• 347 has 3 hundreds, 4 tens, 7 ones.</a:t>
            </a:r>
          </a:p>
          <a:p>
            <a:r>
              <a:rPr sz="2800" b="0">
                <a:solidFill>
                  <a:srgbClr val="001F5B"/>
                </a:solidFill>
                <a:latin typeface="Comic Sans MS"/>
              </a:rPr>
              <a:t>• Expanded: 300 + 40 + 7.</a:t>
            </a:r>
          </a:p>
          <a:p>
            <a:r>
              <a:rPr sz="2800" b="0">
                <a:solidFill>
                  <a:srgbClr val="001F5B"/>
                </a:solidFill>
                <a:latin typeface="Comic Sans MS"/>
              </a:rPr>
              <a:t>• Words: three hundred and forty-seven.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9C47F9-9568-752F-4383-31E2FC1EE596}"/>
              </a:ext>
            </a:extLst>
          </p:cNvPr>
          <p:cNvSpPr/>
          <p:nvPr/>
        </p:nvSpPr>
        <p:spPr>
          <a:xfrm>
            <a:off x="7863840" y="2011680"/>
            <a:ext cx="826242" cy="824230"/>
          </a:xfrm>
          <a:prstGeom prst="rect">
            <a:avLst/>
          </a:prstGeom>
          <a:solidFill>
            <a:srgbClr val="DCEBF5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9168ED3-2445-ED57-CB18-4B1A16106D58}"/>
              </a:ext>
            </a:extLst>
          </p:cNvPr>
          <p:cNvSpPr txBox="1"/>
          <p:nvPr/>
        </p:nvSpPr>
        <p:spPr>
          <a:xfrm>
            <a:off x="7758254" y="2173088"/>
            <a:ext cx="10972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 dirty="0">
                <a:solidFill>
                  <a:srgbClr val="001F5B"/>
                </a:solidFill>
                <a:latin typeface="Comic Sans MS"/>
              </a:rPr>
              <a:t>100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2423727-1289-7B5B-D6D9-27CB7841E6B7}"/>
              </a:ext>
            </a:extLst>
          </p:cNvPr>
          <p:cNvSpPr/>
          <p:nvPr/>
        </p:nvSpPr>
        <p:spPr>
          <a:xfrm>
            <a:off x="9144000" y="2011680"/>
            <a:ext cx="168734" cy="1097280"/>
          </a:xfrm>
          <a:prstGeom prst="rect">
            <a:avLst/>
          </a:prstGeom>
          <a:solidFill>
            <a:srgbClr val="EBF5EB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BAEC482-CB6E-0BC2-E4DC-2900F767F0CB}"/>
              </a:ext>
            </a:extLst>
          </p:cNvPr>
          <p:cNvSpPr txBox="1"/>
          <p:nvPr/>
        </p:nvSpPr>
        <p:spPr>
          <a:xfrm>
            <a:off x="9006840" y="2377440"/>
            <a:ext cx="5943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001F5B"/>
                </a:solidFill>
                <a:latin typeface="Comic Sans MS"/>
              </a:rPr>
              <a:t>10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FEA870A-7985-FBF4-91B6-C93EA999E363}"/>
              </a:ext>
            </a:extLst>
          </p:cNvPr>
          <p:cNvSpPr/>
          <p:nvPr/>
        </p:nvSpPr>
        <p:spPr>
          <a:xfrm>
            <a:off x="9739220" y="2763402"/>
            <a:ext cx="320040" cy="320040"/>
          </a:xfrm>
          <a:prstGeom prst="rect">
            <a:avLst/>
          </a:prstGeom>
          <a:solidFill>
            <a:srgbClr val="F5EBEB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5D3AB60-2B88-9108-8323-25EBFD8A3538}"/>
              </a:ext>
            </a:extLst>
          </p:cNvPr>
          <p:cNvSpPr txBox="1"/>
          <p:nvPr/>
        </p:nvSpPr>
        <p:spPr>
          <a:xfrm>
            <a:off x="9629492" y="2763402"/>
            <a:ext cx="4297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 dirty="0">
                <a:solidFill>
                  <a:srgbClr val="001F5B"/>
                </a:solidFill>
                <a:latin typeface="Comic Sans MS"/>
              </a:rPr>
              <a:t>1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F6C1CA9-1B7D-42A2-6A73-68B57703735E}"/>
              </a:ext>
            </a:extLst>
          </p:cNvPr>
          <p:cNvSpPr/>
          <p:nvPr/>
        </p:nvSpPr>
        <p:spPr>
          <a:xfrm>
            <a:off x="5937250" y="3774558"/>
            <a:ext cx="5488569" cy="1981959"/>
          </a:xfrm>
          <a:prstGeom prst="rect">
            <a:avLst/>
          </a:prstGeom>
          <a:solidFill>
            <a:srgbClr val="FFFFFF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1C0F38E-6BD8-4388-77C4-79B3046F504B}"/>
              </a:ext>
            </a:extLst>
          </p:cNvPr>
          <p:cNvSpPr/>
          <p:nvPr/>
        </p:nvSpPr>
        <p:spPr>
          <a:xfrm>
            <a:off x="8443404" y="4066794"/>
            <a:ext cx="18288" cy="1316736"/>
          </a:xfrm>
          <a:prstGeom prst="rect">
            <a:avLst/>
          </a:prstGeom>
          <a:solidFill>
            <a:srgbClr val="8CAA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E0871CC-1EBB-C25D-87BC-24BFD5D90A42}"/>
              </a:ext>
            </a:extLst>
          </p:cNvPr>
          <p:cNvSpPr/>
          <p:nvPr/>
        </p:nvSpPr>
        <p:spPr>
          <a:xfrm>
            <a:off x="10012680" y="4034842"/>
            <a:ext cx="18288" cy="1316736"/>
          </a:xfrm>
          <a:prstGeom prst="rect">
            <a:avLst/>
          </a:prstGeom>
          <a:solidFill>
            <a:srgbClr val="8CAA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2D84B09-E808-B6FE-FCC5-2176C7B36DF9}"/>
              </a:ext>
            </a:extLst>
          </p:cNvPr>
          <p:cNvSpPr txBox="1"/>
          <p:nvPr/>
        </p:nvSpPr>
        <p:spPr>
          <a:xfrm>
            <a:off x="6623717" y="3870197"/>
            <a:ext cx="1152144" cy="4526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 b="1" dirty="0">
                <a:solidFill>
                  <a:srgbClr val="001F5B"/>
                </a:solidFill>
                <a:latin typeface="Comic Sans MS"/>
              </a:rPr>
              <a:t>Hundreds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9BB73DA-6F81-C3E4-7970-755283BC6511}"/>
              </a:ext>
            </a:extLst>
          </p:cNvPr>
          <p:cNvSpPr txBox="1"/>
          <p:nvPr/>
        </p:nvSpPr>
        <p:spPr>
          <a:xfrm>
            <a:off x="8594640" y="3840480"/>
            <a:ext cx="1152144" cy="4526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 b="1">
                <a:solidFill>
                  <a:srgbClr val="001F5B"/>
                </a:solidFill>
                <a:latin typeface="Comic Sans MS"/>
              </a:rPr>
              <a:t>Tens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DCB8366-75FC-3CAB-2F29-225D29C4FEB0}"/>
              </a:ext>
            </a:extLst>
          </p:cNvPr>
          <p:cNvSpPr txBox="1"/>
          <p:nvPr/>
        </p:nvSpPr>
        <p:spPr>
          <a:xfrm>
            <a:off x="10168128" y="3870197"/>
            <a:ext cx="1152144" cy="4526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 b="1" dirty="0">
                <a:solidFill>
                  <a:srgbClr val="001F5B"/>
                </a:solidFill>
                <a:latin typeface="Comic Sans MS"/>
              </a:rPr>
              <a:t>Ones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01D6DA2D-FF4B-F5F5-4E77-B24ABCB7358D}"/>
              </a:ext>
            </a:extLst>
          </p:cNvPr>
          <p:cNvSpPr txBox="1"/>
          <p:nvPr/>
        </p:nvSpPr>
        <p:spPr>
          <a:xfrm>
            <a:off x="4700088" y="6235098"/>
            <a:ext cx="598272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400" b="0" dirty="0">
                <a:solidFill>
                  <a:srgbClr val="001F5B"/>
                </a:solidFill>
                <a:latin typeface="Comic Sans MS"/>
              </a:rPr>
              <a:t>Write your digits here:  ___   ___   ___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900B2AC-A6D0-8E58-C0D8-F4F9AF493119}"/>
              </a:ext>
            </a:extLst>
          </p:cNvPr>
          <p:cNvSpPr/>
          <p:nvPr/>
        </p:nvSpPr>
        <p:spPr>
          <a:xfrm>
            <a:off x="8739627" y="4254298"/>
            <a:ext cx="126746" cy="1097280"/>
          </a:xfrm>
          <a:prstGeom prst="rect">
            <a:avLst/>
          </a:prstGeom>
          <a:solidFill>
            <a:srgbClr val="EBF5EB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A7E3889-9EA0-A7E3-377F-65224B764596}"/>
              </a:ext>
            </a:extLst>
          </p:cNvPr>
          <p:cNvSpPr/>
          <p:nvPr/>
        </p:nvSpPr>
        <p:spPr>
          <a:xfrm>
            <a:off x="8913743" y="4254298"/>
            <a:ext cx="126746" cy="1097280"/>
          </a:xfrm>
          <a:prstGeom prst="rect">
            <a:avLst/>
          </a:prstGeom>
          <a:solidFill>
            <a:srgbClr val="EBF5EB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7AE3E81C-F934-A1E7-965C-B17AAE770BA1}"/>
              </a:ext>
            </a:extLst>
          </p:cNvPr>
          <p:cNvSpPr/>
          <p:nvPr/>
        </p:nvSpPr>
        <p:spPr>
          <a:xfrm>
            <a:off x="9092179" y="4254298"/>
            <a:ext cx="126746" cy="1097280"/>
          </a:xfrm>
          <a:prstGeom prst="rect">
            <a:avLst/>
          </a:prstGeom>
          <a:solidFill>
            <a:srgbClr val="EBF5EB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E3ECAE0-722B-CA8C-14D9-06CA16C2F3CE}"/>
              </a:ext>
            </a:extLst>
          </p:cNvPr>
          <p:cNvSpPr/>
          <p:nvPr/>
        </p:nvSpPr>
        <p:spPr>
          <a:xfrm>
            <a:off x="9270615" y="4254298"/>
            <a:ext cx="126746" cy="1097280"/>
          </a:xfrm>
          <a:prstGeom prst="rect">
            <a:avLst/>
          </a:prstGeom>
          <a:solidFill>
            <a:srgbClr val="EBF5EB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4D45039-EDC1-9AEA-EDFB-688848E84D08}"/>
              </a:ext>
            </a:extLst>
          </p:cNvPr>
          <p:cNvSpPr/>
          <p:nvPr/>
        </p:nvSpPr>
        <p:spPr>
          <a:xfrm>
            <a:off x="10230324" y="4351461"/>
            <a:ext cx="207339" cy="242316"/>
          </a:xfrm>
          <a:prstGeom prst="rect">
            <a:avLst/>
          </a:prstGeom>
          <a:solidFill>
            <a:srgbClr val="F5EBEB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F06A0DB-42B6-6863-02A5-E0D9F150B1A7}"/>
              </a:ext>
            </a:extLst>
          </p:cNvPr>
          <p:cNvSpPr/>
          <p:nvPr/>
        </p:nvSpPr>
        <p:spPr>
          <a:xfrm>
            <a:off x="10632139" y="4361367"/>
            <a:ext cx="207339" cy="242316"/>
          </a:xfrm>
          <a:prstGeom prst="rect">
            <a:avLst/>
          </a:prstGeom>
          <a:solidFill>
            <a:srgbClr val="F5EBEB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54275A1-3C98-C3F6-1DB5-65DC4CE57C37}"/>
              </a:ext>
            </a:extLst>
          </p:cNvPr>
          <p:cNvSpPr/>
          <p:nvPr/>
        </p:nvSpPr>
        <p:spPr>
          <a:xfrm>
            <a:off x="11018220" y="4361367"/>
            <a:ext cx="207339" cy="242316"/>
          </a:xfrm>
          <a:prstGeom prst="rect">
            <a:avLst/>
          </a:prstGeom>
          <a:solidFill>
            <a:srgbClr val="F5EBEB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125A93D1-D2D5-F2C9-0700-6643F59B44C5}"/>
              </a:ext>
            </a:extLst>
          </p:cNvPr>
          <p:cNvSpPr/>
          <p:nvPr/>
        </p:nvSpPr>
        <p:spPr>
          <a:xfrm>
            <a:off x="10222704" y="4711125"/>
            <a:ext cx="207339" cy="242316"/>
          </a:xfrm>
          <a:prstGeom prst="rect">
            <a:avLst/>
          </a:prstGeom>
          <a:solidFill>
            <a:srgbClr val="F5EBEB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7C1AC10D-CAC7-75FC-0E17-767E50B2B933}"/>
              </a:ext>
            </a:extLst>
          </p:cNvPr>
          <p:cNvSpPr/>
          <p:nvPr/>
        </p:nvSpPr>
        <p:spPr>
          <a:xfrm>
            <a:off x="10632139" y="4711125"/>
            <a:ext cx="207339" cy="242316"/>
          </a:xfrm>
          <a:prstGeom prst="rect">
            <a:avLst/>
          </a:prstGeom>
          <a:solidFill>
            <a:srgbClr val="F5EBEB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5DA524B-B203-1688-DCFE-E73AABD9DD05}"/>
              </a:ext>
            </a:extLst>
          </p:cNvPr>
          <p:cNvSpPr/>
          <p:nvPr/>
        </p:nvSpPr>
        <p:spPr>
          <a:xfrm>
            <a:off x="11027604" y="4711125"/>
            <a:ext cx="207339" cy="242316"/>
          </a:xfrm>
          <a:prstGeom prst="rect">
            <a:avLst/>
          </a:prstGeom>
          <a:solidFill>
            <a:srgbClr val="F5EBEB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A9BCB520-6B67-736E-AF4E-05C2E440F20E}"/>
              </a:ext>
            </a:extLst>
          </p:cNvPr>
          <p:cNvSpPr/>
          <p:nvPr/>
        </p:nvSpPr>
        <p:spPr>
          <a:xfrm>
            <a:off x="10222704" y="5073328"/>
            <a:ext cx="207339" cy="242316"/>
          </a:xfrm>
          <a:prstGeom prst="rect">
            <a:avLst/>
          </a:prstGeom>
          <a:solidFill>
            <a:srgbClr val="F5EBEB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817E722-817A-21AA-BDFA-ED3BBF4B73B7}"/>
              </a:ext>
            </a:extLst>
          </p:cNvPr>
          <p:cNvSpPr txBox="1"/>
          <p:nvPr/>
        </p:nvSpPr>
        <p:spPr>
          <a:xfrm>
            <a:off x="10007312" y="6004049"/>
            <a:ext cx="622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7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97BE44E-112B-CF54-D0CF-F7B277AA4F4C}"/>
              </a:ext>
            </a:extLst>
          </p:cNvPr>
          <p:cNvSpPr txBox="1"/>
          <p:nvPr/>
        </p:nvSpPr>
        <p:spPr>
          <a:xfrm>
            <a:off x="9152890" y="5986742"/>
            <a:ext cx="622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4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13AA2AD4-A880-2633-5781-BD2BEB50418E}"/>
              </a:ext>
            </a:extLst>
          </p:cNvPr>
          <p:cNvSpPr/>
          <p:nvPr/>
        </p:nvSpPr>
        <p:spPr>
          <a:xfrm>
            <a:off x="6073436" y="4174353"/>
            <a:ext cx="826242" cy="824230"/>
          </a:xfrm>
          <a:prstGeom prst="rect">
            <a:avLst/>
          </a:prstGeom>
          <a:solidFill>
            <a:srgbClr val="DCEBF5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D18A8CFE-D3AD-47D4-EDC4-990765A4F266}"/>
              </a:ext>
            </a:extLst>
          </p:cNvPr>
          <p:cNvSpPr/>
          <p:nvPr/>
        </p:nvSpPr>
        <p:spPr>
          <a:xfrm>
            <a:off x="7173024" y="4164193"/>
            <a:ext cx="826242" cy="824230"/>
          </a:xfrm>
          <a:prstGeom prst="rect">
            <a:avLst/>
          </a:prstGeom>
          <a:solidFill>
            <a:srgbClr val="DCEBF5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26345A3-F024-4E73-AAF6-7181F39C40C7}"/>
              </a:ext>
            </a:extLst>
          </p:cNvPr>
          <p:cNvSpPr/>
          <p:nvPr/>
        </p:nvSpPr>
        <p:spPr>
          <a:xfrm>
            <a:off x="6618792" y="5073328"/>
            <a:ext cx="826242" cy="824230"/>
          </a:xfrm>
          <a:prstGeom prst="rect">
            <a:avLst/>
          </a:prstGeom>
          <a:solidFill>
            <a:srgbClr val="DCEBF5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DA3E02E5-E10C-F478-E0AC-4051D6C70B0D}"/>
              </a:ext>
            </a:extLst>
          </p:cNvPr>
          <p:cNvSpPr txBox="1"/>
          <p:nvPr/>
        </p:nvSpPr>
        <p:spPr>
          <a:xfrm>
            <a:off x="8406130" y="6004048"/>
            <a:ext cx="622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0"/>
      <p:bldP spid="5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28600"/>
            <a:ext cx="112471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800" b="1">
                <a:solidFill>
                  <a:srgbClr val="001F5B"/>
                </a:solidFill>
                <a:latin typeface="Comic Sans MS"/>
              </a:rPr>
              <a:t>Example 2: 506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51560"/>
            <a:ext cx="108813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0">
                <a:solidFill>
                  <a:srgbClr val="001F5B"/>
                </a:solidFill>
                <a:latin typeface="Comic Sans MS"/>
              </a:rPr>
              <a:t>Turn and talk, then share your idea.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920240"/>
            <a:ext cx="617474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>
                <a:solidFill>
                  <a:srgbClr val="001F5B"/>
                </a:solidFill>
                <a:latin typeface="Comic Sans MS"/>
              </a:rPr>
              <a:t>• 506 has 5 hundreds, 0 tens, 6 ones.</a:t>
            </a:r>
          </a:p>
          <a:p>
            <a:r>
              <a:rPr sz="2800" b="0">
                <a:solidFill>
                  <a:srgbClr val="001F5B"/>
                </a:solidFill>
                <a:latin typeface="Comic Sans MS"/>
              </a:rPr>
              <a:t>• Expanded: 500 + 6.</a:t>
            </a:r>
          </a:p>
          <a:p>
            <a:r>
              <a:rPr sz="2800" b="0">
                <a:solidFill>
                  <a:srgbClr val="001F5B"/>
                </a:solidFill>
                <a:latin typeface="Comic Sans MS"/>
              </a:rPr>
              <a:t>• Where does the 0 go in the place value chart?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647598B-A01B-D196-0B6F-7D7475AAFDAE}"/>
              </a:ext>
            </a:extLst>
          </p:cNvPr>
          <p:cNvSpPr/>
          <p:nvPr/>
        </p:nvSpPr>
        <p:spPr>
          <a:xfrm>
            <a:off x="7863840" y="2011680"/>
            <a:ext cx="826242" cy="824230"/>
          </a:xfrm>
          <a:prstGeom prst="rect">
            <a:avLst/>
          </a:prstGeom>
          <a:solidFill>
            <a:srgbClr val="DCEBF5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5DCAEBF-6662-A7BF-E833-40E97F192BEF}"/>
              </a:ext>
            </a:extLst>
          </p:cNvPr>
          <p:cNvSpPr txBox="1"/>
          <p:nvPr/>
        </p:nvSpPr>
        <p:spPr>
          <a:xfrm>
            <a:off x="7758254" y="2173088"/>
            <a:ext cx="109728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 dirty="0">
                <a:solidFill>
                  <a:srgbClr val="001F5B"/>
                </a:solidFill>
                <a:latin typeface="Comic Sans MS"/>
              </a:rPr>
              <a:t>100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3E56797-FD8A-87D0-7599-A21A4D9822AC}"/>
              </a:ext>
            </a:extLst>
          </p:cNvPr>
          <p:cNvSpPr/>
          <p:nvPr/>
        </p:nvSpPr>
        <p:spPr>
          <a:xfrm>
            <a:off x="9144000" y="2011680"/>
            <a:ext cx="168734" cy="1097280"/>
          </a:xfrm>
          <a:prstGeom prst="rect">
            <a:avLst/>
          </a:prstGeom>
          <a:solidFill>
            <a:srgbClr val="EBF5EB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B06286F-B378-5852-E6CB-E05BEFB2BF38}"/>
              </a:ext>
            </a:extLst>
          </p:cNvPr>
          <p:cNvSpPr txBox="1"/>
          <p:nvPr/>
        </p:nvSpPr>
        <p:spPr>
          <a:xfrm>
            <a:off x="9006840" y="2377440"/>
            <a:ext cx="59436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800" b="1">
                <a:solidFill>
                  <a:srgbClr val="001F5B"/>
                </a:solidFill>
                <a:latin typeface="Comic Sans MS"/>
              </a:rPr>
              <a:t>10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254BDF9-1D0B-0D32-4102-DDE7940CFDF9}"/>
              </a:ext>
            </a:extLst>
          </p:cNvPr>
          <p:cNvSpPr/>
          <p:nvPr/>
        </p:nvSpPr>
        <p:spPr>
          <a:xfrm>
            <a:off x="9739220" y="2763402"/>
            <a:ext cx="320040" cy="320040"/>
          </a:xfrm>
          <a:prstGeom prst="rect">
            <a:avLst/>
          </a:prstGeom>
          <a:solidFill>
            <a:srgbClr val="F5EBEB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293FBFF-7531-10B8-EA57-B5E2C4208E48}"/>
              </a:ext>
            </a:extLst>
          </p:cNvPr>
          <p:cNvSpPr txBox="1"/>
          <p:nvPr/>
        </p:nvSpPr>
        <p:spPr>
          <a:xfrm>
            <a:off x="9629492" y="2763402"/>
            <a:ext cx="4297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800" b="1" dirty="0">
                <a:solidFill>
                  <a:srgbClr val="001F5B"/>
                </a:solidFill>
                <a:latin typeface="Comic Sans MS"/>
              </a:rPr>
              <a:t>1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C3EC767-2B9D-7F55-0BFD-68AEFF1EADEF}"/>
              </a:ext>
            </a:extLst>
          </p:cNvPr>
          <p:cNvSpPr/>
          <p:nvPr/>
        </p:nvSpPr>
        <p:spPr>
          <a:xfrm>
            <a:off x="5937250" y="3774558"/>
            <a:ext cx="5488569" cy="1981959"/>
          </a:xfrm>
          <a:prstGeom prst="rect">
            <a:avLst/>
          </a:prstGeom>
          <a:solidFill>
            <a:srgbClr val="FFFFFF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E003B18-BA12-5961-AF48-094C438FCE44}"/>
              </a:ext>
            </a:extLst>
          </p:cNvPr>
          <p:cNvSpPr/>
          <p:nvPr/>
        </p:nvSpPr>
        <p:spPr>
          <a:xfrm>
            <a:off x="8443404" y="4066794"/>
            <a:ext cx="18288" cy="1316736"/>
          </a:xfrm>
          <a:prstGeom prst="rect">
            <a:avLst/>
          </a:prstGeom>
          <a:solidFill>
            <a:srgbClr val="8CAA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5C7B736-6630-17AE-0749-5A7D1518CD70}"/>
              </a:ext>
            </a:extLst>
          </p:cNvPr>
          <p:cNvSpPr/>
          <p:nvPr/>
        </p:nvSpPr>
        <p:spPr>
          <a:xfrm>
            <a:off x="10012680" y="4034842"/>
            <a:ext cx="18288" cy="1316736"/>
          </a:xfrm>
          <a:prstGeom prst="rect">
            <a:avLst/>
          </a:prstGeom>
          <a:solidFill>
            <a:srgbClr val="8CAA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115C26D-7750-EFA9-2245-3947DA5C70F2}"/>
              </a:ext>
            </a:extLst>
          </p:cNvPr>
          <p:cNvSpPr txBox="1"/>
          <p:nvPr/>
        </p:nvSpPr>
        <p:spPr>
          <a:xfrm>
            <a:off x="6623717" y="3870197"/>
            <a:ext cx="1152144" cy="4526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 b="1" dirty="0">
                <a:solidFill>
                  <a:srgbClr val="001F5B"/>
                </a:solidFill>
                <a:latin typeface="Comic Sans MS"/>
              </a:rPr>
              <a:t>Hundreds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6ACE07C-0CDB-0F27-B192-C7FE010C80D8}"/>
              </a:ext>
            </a:extLst>
          </p:cNvPr>
          <p:cNvSpPr txBox="1"/>
          <p:nvPr/>
        </p:nvSpPr>
        <p:spPr>
          <a:xfrm>
            <a:off x="8594640" y="3840480"/>
            <a:ext cx="1152144" cy="4526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 b="1">
                <a:solidFill>
                  <a:srgbClr val="001F5B"/>
                </a:solidFill>
                <a:latin typeface="Comic Sans MS"/>
              </a:rPr>
              <a:t>Tens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15225AD-2872-23C6-E297-9F59C0E630E0}"/>
              </a:ext>
            </a:extLst>
          </p:cNvPr>
          <p:cNvSpPr txBox="1"/>
          <p:nvPr/>
        </p:nvSpPr>
        <p:spPr>
          <a:xfrm>
            <a:off x="10168128" y="3870197"/>
            <a:ext cx="1152144" cy="4526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 b="1" dirty="0">
                <a:solidFill>
                  <a:srgbClr val="001F5B"/>
                </a:solidFill>
                <a:latin typeface="Comic Sans MS"/>
              </a:rPr>
              <a:t>Ones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B723E21-6696-FC97-B7EC-CEC964FFA49F}"/>
              </a:ext>
            </a:extLst>
          </p:cNvPr>
          <p:cNvSpPr txBox="1"/>
          <p:nvPr/>
        </p:nvSpPr>
        <p:spPr>
          <a:xfrm>
            <a:off x="4700088" y="6235098"/>
            <a:ext cx="598272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400" b="0" dirty="0">
                <a:solidFill>
                  <a:srgbClr val="001F5B"/>
                </a:solidFill>
                <a:latin typeface="Comic Sans MS"/>
              </a:rPr>
              <a:t>Write your digits here:  ___   ___   ___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61EC04A-046E-F5B2-1F91-D86444309AA8}"/>
              </a:ext>
            </a:extLst>
          </p:cNvPr>
          <p:cNvSpPr/>
          <p:nvPr/>
        </p:nvSpPr>
        <p:spPr>
          <a:xfrm>
            <a:off x="10230324" y="4351461"/>
            <a:ext cx="207339" cy="242316"/>
          </a:xfrm>
          <a:prstGeom prst="rect">
            <a:avLst/>
          </a:prstGeom>
          <a:solidFill>
            <a:srgbClr val="F5EBEB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DFF30F6-13B4-3441-5B52-0E87B9E6B375}"/>
              </a:ext>
            </a:extLst>
          </p:cNvPr>
          <p:cNvSpPr/>
          <p:nvPr/>
        </p:nvSpPr>
        <p:spPr>
          <a:xfrm>
            <a:off x="10632139" y="4361367"/>
            <a:ext cx="207339" cy="242316"/>
          </a:xfrm>
          <a:prstGeom prst="rect">
            <a:avLst/>
          </a:prstGeom>
          <a:solidFill>
            <a:srgbClr val="F5EBEB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278FB162-940F-61EB-CF7F-CF17D2494B37}"/>
              </a:ext>
            </a:extLst>
          </p:cNvPr>
          <p:cNvSpPr/>
          <p:nvPr/>
        </p:nvSpPr>
        <p:spPr>
          <a:xfrm>
            <a:off x="11018220" y="4361367"/>
            <a:ext cx="207339" cy="242316"/>
          </a:xfrm>
          <a:prstGeom prst="rect">
            <a:avLst/>
          </a:prstGeom>
          <a:solidFill>
            <a:srgbClr val="F5EBEB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49A6F32-D33F-2D54-D957-161ECAC3F389}"/>
              </a:ext>
            </a:extLst>
          </p:cNvPr>
          <p:cNvSpPr/>
          <p:nvPr/>
        </p:nvSpPr>
        <p:spPr>
          <a:xfrm>
            <a:off x="10222704" y="4711125"/>
            <a:ext cx="207339" cy="242316"/>
          </a:xfrm>
          <a:prstGeom prst="rect">
            <a:avLst/>
          </a:prstGeom>
          <a:solidFill>
            <a:srgbClr val="F5EBEB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4482505-CF33-288D-95EE-C29F1B59A3BC}"/>
              </a:ext>
            </a:extLst>
          </p:cNvPr>
          <p:cNvSpPr/>
          <p:nvPr/>
        </p:nvSpPr>
        <p:spPr>
          <a:xfrm>
            <a:off x="10632139" y="4711125"/>
            <a:ext cx="207339" cy="242316"/>
          </a:xfrm>
          <a:prstGeom prst="rect">
            <a:avLst/>
          </a:prstGeom>
          <a:solidFill>
            <a:srgbClr val="F5EBEB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C8E5EEB-CF30-7D54-26A1-870EE52F665E}"/>
              </a:ext>
            </a:extLst>
          </p:cNvPr>
          <p:cNvSpPr/>
          <p:nvPr/>
        </p:nvSpPr>
        <p:spPr>
          <a:xfrm>
            <a:off x="11027604" y="4711125"/>
            <a:ext cx="207339" cy="242316"/>
          </a:xfrm>
          <a:prstGeom prst="rect">
            <a:avLst/>
          </a:prstGeom>
          <a:solidFill>
            <a:srgbClr val="F5EBEB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A0008DFC-76D8-D67B-EFCC-2CC288E2ACA5}"/>
              </a:ext>
            </a:extLst>
          </p:cNvPr>
          <p:cNvSpPr txBox="1"/>
          <p:nvPr/>
        </p:nvSpPr>
        <p:spPr>
          <a:xfrm>
            <a:off x="10007312" y="6004049"/>
            <a:ext cx="622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6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F6CEC19-75C3-A5DC-55B8-63B95A74112D}"/>
              </a:ext>
            </a:extLst>
          </p:cNvPr>
          <p:cNvSpPr txBox="1"/>
          <p:nvPr/>
        </p:nvSpPr>
        <p:spPr>
          <a:xfrm>
            <a:off x="9152890" y="5986742"/>
            <a:ext cx="622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0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534A519E-A6E9-0613-6EFE-E94B8DFB78F3}"/>
              </a:ext>
            </a:extLst>
          </p:cNvPr>
          <p:cNvSpPr/>
          <p:nvPr/>
        </p:nvSpPr>
        <p:spPr>
          <a:xfrm>
            <a:off x="6073436" y="4174353"/>
            <a:ext cx="826242" cy="824230"/>
          </a:xfrm>
          <a:prstGeom prst="rect">
            <a:avLst/>
          </a:prstGeom>
          <a:solidFill>
            <a:srgbClr val="DCEBF5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1BC2ABE2-A866-AB8A-038A-D9EA22338E0F}"/>
              </a:ext>
            </a:extLst>
          </p:cNvPr>
          <p:cNvSpPr/>
          <p:nvPr/>
        </p:nvSpPr>
        <p:spPr>
          <a:xfrm>
            <a:off x="7173024" y="4164193"/>
            <a:ext cx="826242" cy="824230"/>
          </a:xfrm>
          <a:prstGeom prst="rect">
            <a:avLst/>
          </a:prstGeom>
          <a:solidFill>
            <a:srgbClr val="DCEBF5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BC8235C-3403-EB92-B540-A1C721E509D6}"/>
              </a:ext>
            </a:extLst>
          </p:cNvPr>
          <p:cNvSpPr/>
          <p:nvPr/>
        </p:nvSpPr>
        <p:spPr>
          <a:xfrm>
            <a:off x="5680653" y="4765537"/>
            <a:ext cx="826242" cy="824230"/>
          </a:xfrm>
          <a:prstGeom prst="rect">
            <a:avLst/>
          </a:prstGeom>
          <a:solidFill>
            <a:srgbClr val="DCEBF5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6699A689-79CD-D70C-04CF-4F35BF43A435}"/>
              </a:ext>
            </a:extLst>
          </p:cNvPr>
          <p:cNvSpPr txBox="1"/>
          <p:nvPr/>
        </p:nvSpPr>
        <p:spPr>
          <a:xfrm>
            <a:off x="8406130" y="6004048"/>
            <a:ext cx="622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5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386B4212-9AFA-106F-D2EB-C66D7C65C845}"/>
              </a:ext>
            </a:extLst>
          </p:cNvPr>
          <p:cNvSpPr/>
          <p:nvPr/>
        </p:nvSpPr>
        <p:spPr>
          <a:xfrm>
            <a:off x="6608123" y="4798126"/>
            <a:ext cx="826242" cy="824230"/>
          </a:xfrm>
          <a:prstGeom prst="rect">
            <a:avLst/>
          </a:prstGeom>
          <a:solidFill>
            <a:srgbClr val="DCEBF5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309EA3F2-DBC5-619E-073B-B5C8C2CB6E69}"/>
              </a:ext>
            </a:extLst>
          </p:cNvPr>
          <p:cNvSpPr/>
          <p:nvPr/>
        </p:nvSpPr>
        <p:spPr>
          <a:xfrm>
            <a:off x="7573332" y="4801406"/>
            <a:ext cx="826242" cy="824230"/>
          </a:xfrm>
          <a:prstGeom prst="rect">
            <a:avLst/>
          </a:prstGeom>
          <a:solidFill>
            <a:srgbClr val="DCEBF5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4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28600"/>
            <a:ext cx="112471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800" b="1">
                <a:solidFill>
                  <a:srgbClr val="001F5B"/>
                </a:solidFill>
                <a:latin typeface="Comic Sans MS"/>
              </a:rPr>
              <a:t>Guided Practice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51560"/>
            <a:ext cx="108813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0">
                <a:solidFill>
                  <a:srgbClr val="001F5B"/>
                </a:solidFill>
                <a:latin typeface="Comic Sans MS"/>
              </a:rPr>
              <a:t>We do these together. Show your working.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6149340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800" b="0">
                <a:solidFill>
                  <a:srgbClr val="001F5B"/>
                </a:solidFill>
                <a:latin typeface="Comic Sans MS"/>
              </a:rPr>
              <a:t>1. Represent 619 in H-T-O.</a:t>
            </a:r>
          </a:p>
          <a:p>
            <a:r>
              <a:rPr sz="2800" b="0">
                <a:solidFill>
                  <a:srgbClr val="001F5B"/>
                </a:solidFill>
                <a:latin typeface="Comic Sans MS"/>
              </a:rPr>
              <a:t>2. Write 470 in expanded form.</a:t>
            </a:r>
          </a:p>
          <a:p>
            <a:r>
              <a:rPr sz="2800" b="0">
                <a:solidFill>
                  <a:srgbClr val="001F5B"/>
                </a:solidFill>
                <a:latin typeface="Comic Sans MS"/>
              </a:rPr>
              <a:t>3. Write 909 in words.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9A3CB09-E970-2732-9FDE-1FD38CFB5CAB}"/>
              </a:ext>
            </a:extLst>
          </p:cNvPr>
          <p:cNvSpPr/>
          <p:nvPr/>
        </p:nvSpPr>
        <p:spPr>
          <a:xfrm>
            <a:off x="6883400" y="3774559"/>
            <a:ext cx="4542419" cy="1883292"/>
          </a:xfrm>
          <a:prstGeom prst="rect">
            <a:avLst/>
          </a:prstGeom>
          <a:solidFill>
            <a:srgbClr val="FFFFFF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E53F1832-9023-C4B1-1212-55C701EB8518}"/>
              </a:ext>
            </a:extLst>
          </p:cNvPr>
          <p:cNvSpPr/>
          <p:nvPr/>
        </p:nvSpPr>
        <p:spPr>
          <a:xfrm>
            <a:off x="8443404" y="4066794"/>
            <a:ext cx="18288" cy="1316736"/>
          </a:xfrm>
          <a:prstGeom prst="rect">
            <a:avLst/>
          </a:prstGeom>
          <a:solidFill>
            <a:srgbClr val="8CAA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EF8F830-FAC6-A054-353D-1C86AE6F7791}"/>
              </a:ext>
            </a:extLst>
          </p:cNvPr>
          <p:cNvSpPr/>
          <p:nvPr/>
        </p:nvSpPr>
        <p:spPr>
          <a:xfrm>
            <a:off x="10012680" y="4034842"/>
            <a:ext cx="18288" cy="1316736"/>
          </a:xfrm>
          <a:prstGeom prst="rect">
            <a:avLst/>
          </a:prstGeom>
          <a:solidFill>
            <a:srgbClr val="8CAA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54D96EEB-5AE0-8574-D189-F50890B3EC46}"/>
              </a:ext>
            </a:extLst>
          </p:cNvPr>
          <p:cNvSpPr txBox="1"/>
          <p:nvPr/>
        </p:nvSpPr>
        <p:spPr>
          <a:xfrm>
            <a:off x="7023153" y="3904528"/>
            <a:ext cx="1152144" cy="4526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 b="1" dirty="0">
                <a:solidFill>
                  <a:srgbClr val="001F5B"/>
                </a:solidFill>
                <a:latin typeface="Comic Sans MS"/>
              </a:rPr>
              <a:t>Hundreds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F5ED6D5-721E-7C02-BB23-589FB5935170}"/>
              </a:ext>
            </a:extLst>
          </p:cNvPr>
          <p:cNvSpPr txBox="1"/>
          <p:nvPr/>
        </p:nvSpPr>
        <p:spPr>
          <a:xfrm>
            <a:off x="8594640" y="3840480"/>
            <a:ext cx="1152144" cy="4526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 b="1">
                <a:solidFill>
                  <a:srgbClr val="001F5B"/>
                </a:solidFill>
                <a:latin typeface="Comic Sans MS"/>
              </a:rPr>
              <a:t>Tens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DB898C2-C9D2-49E0-5D94-4AD95079229C}"/>
              </a:ext>
            </a:extLst>
          </p:cNvPr>
          <p:cNvSpPr txBox="1"/>
          <p:nvPr/>
        </p:nvSpPr>
        <p:spPr>
          <a:xfrm>
            <a:off x="10168128" y="3870197"/>
            <a:ext cx="1152144" cy="4526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 b="1" dirty="0">
                <a:solidFill>
                  <a:srgbClr val="001F5B"/>
                </a:solidFill>
                <a:latin typeface="Comic Sans MS"/>
              </a:rPr>
              <a:t>Ones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8E6407E-344F-3B78-6F74-C60D06D45322}"/>
              </a:ext>
            </a:extLst>
          </p:cNvPr>
          <p:cNvSpPr txBox="1"/>
          <p:nvPr/>
        </p:nvSpPr>
        <p:spPr>
          <a:xfrm>
            <a:off x="4700088" y="6235098"/>
            <a:ext cx="598272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2400" b="0" dirty="0">
                <a:solidFill>
                  <a:srgbClr val="001F5B"/>
                </a:solidFill>
                <a:latin typeface="Comic Sans MS"/>
              </a:rPr>
              <a:t>Write your digits here:  ___   ___   ___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FEFE216-025C-081C-8075-20254A5FF8A3}"/>
              </a:ext>
            </a:extLst>
          </p:cNvPr>
          <p:cNvSpPr txBox="1"/>
          <p:nvPr/>
        </p:nvSpPr>
        <p:spPr>
          <a:xfrm>
            <a:off x="10433050" y="4681116"/>
            <a:ext cx="622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9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38C5A81-95F0-E74F-006C-36A079D3041A}"/>
              </a:ext>
            </a:extLst>
          </p:cNvPr>
          <p:cNvSpPr txBox="1"/>
          <p:nvPr/>
        </p:nvSpPr>
        <p:spPr>
          <a:xfrm>
            <a:off x="9007192" y="4658768"/>
            <a:ext cx="622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1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9B01F00-D348-F4F8-D491-D40AE7B30A4B}"/>
              </a:ext>
            </a:extLst>
          </p:cNvPr>
          <p:cNvSpPr txBox="1"/>
          <p:nvPr/>
        </p:nvSpPr>
        <p:spPr>
          <a:xfrm>
            <a:off x="7412725" y="4594754"/>
            <a:ext cx="6223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/>
              <a:t>6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40521DD8-B014-26C2-7762-8389325BB32F}"/>
              </a:ext>
            </a:extLst>
          </p:cNvPr>
          <p:cNvSpPr txBox="1"/>
          <p:nvPr/>
        </p:nvSpPr>
        <p:spPr>
          <a:xfrm>
            <a:off x="868552" y="3547031"/>
            <a:ext cx="47597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2060"/>
                </a:solidFill>
                <a:latin typeface="Comic Sans MS" panose="030F0702030302020204" pitchFamily="66" charset="0"/>
              </a:rPr>
              <a:t>470 = 400 + 70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5B7CCCE-6B34-B69B-9F0A-3DB2AE6CF3E8}"/>
              </a:ext>
            </a:extLst>
          </p:cNvPr>
          <p:cNvSpPr txBox="1"/>
          <p:nvPr/>
        </p:nvSpPr>
        <p:spPr>
          <a:xfrm>
            <a:off x="921326" y="4203432"/>
            <a:ext cx="54165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solidFill>
                  <a:srgbClr val="002060"/>
                </a:solidFill>
                <a:latin typeface="Comic Sans MS" panose="030F0702030302020204" pitchFamily="66" charset="0"/>
              </a:rPr>
              <a:t>Nine hundreds and nine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  <p:bldP spid="44" grpId="0"/>
      <p:bldP spid="45" grpId="0"/>
      <p:bldP spid="4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28600"/>
            <a:ext cx="112471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800" b="1">
                <a:solidFill>
                  <a:srgbClr val="001F5B"/>
                </a:solidFill>
                <a:latin typeface="Comic Sans MS"/>
              </a:rPr>
              <a:t>Independent Practice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51560"/>
            <a:ext cx="108813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0">
                <a:solidFill>
                  <a:srgbClr val="001F5B"/>
                </a:solidFill>
                <a:latin typeface="Comic Sans MS"/>
              </a:rPr>
              <a:t>Choose the right level. Ask for help if stuck.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607040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400" b="0" dirty="0">
                <a:solidFill>
                  <a:srgbClr val="001F5B"/>
                </a:solidFill>
                <a:latin typeface="Comic Sans MS"/>
              </a:rPr>
              <a:t>Support: Build and write: 210, 340, 405.</a:t>
            </a:r>
          </a:p>
          <a:p>
            <a:r>
              <a:rPr sz="2400" b="0" dirty="0">
                <a:solidFill>
                  <a:srgbClr val="001F5B"/>
                </a:solidFill>
                <a:latin typeface="Comic Sans MS"/>
              </a:rPr>
              <a:t>Core: Represent and write: 123, 508, 760, 999 (H-T-O, expanded, words).</a:t>
            </a:r>
          </a:p>
          <a:p>
            <a:r>
              <a:rPr sz="2400" b="0" dirty="0">
                <a:solidFill>
                  <a:srgbClr val="001F5B"/>
                </a:solidFill>
                <a:latin typeface="Comic Sans MS"/>
              </a:rPr>
              <a:t>Challenge: Using digits 1, 7, 0 make the largest and smallest 3-digit numbers. Explain.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5577840"/>
            <a:ext cx="3931920" cy="457200"/>
          </a:xfrm>
          <a:prstGeom prst="roundRect">
            <a:avLst/>
          </a:prstGeom>
          <a:solidFill>
            <a:srgbClr val="EBF5FA"/>
          </a:solidFill>
          <a:ln>
            <a:solidFill>
              <a:srgbClr val="B4D2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001F5B"/>
                </a:solidFill>
                <a:latin typeface="Comic Sans MS"/>
              </a:rPr>
              <a:t>Use these resources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0F6FB9B-B7D6-2F94-3C24-A0984503F0AC}"/>
              </a:ext>
            </a:extLst>
          </p:cNvPr>
          <p:cNvSpPr/>
          <p:nvPr/>
        </p:nvSpPr>
        <p:spPr>
          <a:xfrm>
            <a:off x="6883400" y="3774559"/>
            <a:ext cx="4542419" cy="1883292"/>
          </a:xfrm>
          <a:prstGeom prst="rect">
            <a:avLst/>
          </a:prstGeom>
          <a:solidFill>
            <a:srgbClr val="FFFFFF"/>
          </a:solidFill>
          <a:ln>
            <a:solidFill>
              <a:srgbClr val="8CAAC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609DB1A-DCD1-900E-9A41-8E846040930D}"/>
              </a:ext>
            </a:extLst>
          </p:cNvPr>
          <p:cNvSpPr/>
          <p:nvPr/>
        </p:nvSpPr>
        <p:spPr>
          <a:xfrm>
            <a:off x="8443404" y="4066794"/>
            <a:ext cx="18288" cy="1316736"/>
          </a:xfrm>
          <a:prstGeom prst="rect">
            <a:avLst/>
          </a:prstGeom>
          <a:solidFill>
            <a:srgbClr val="8CAA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1672320-F06C-E39B-6092-0BD1D4BBE04F}"/>
              </a:ext>
            </a:extLst>
          </p:cNvPr>
          <p:cNvSpPr/>
          <p:nvPr/>
        </p:nvSpPr>
        <p:spPr>
          <a:xfrm>
            <a:off x="10012680" y="4034842"/>
            <a:ext cx="18288" cy="1316736"/>
          </a:xfrm>
          <a:prstGeom prst="rect">
            <a:avLst/>
          </a:prstGeom>
          <a:solidFill>
            <a:srgbClr val="8CAA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BB55D2-B50F-ED19-9C89-81EECC2241B9}"/>
              </a:ext>
            </a:extLst>
          </p:cNvPr>
          <p:cNvSpPr txBox="1"/>
          <p:nvPr/>
        </p:nvSpPr>
        <p:spPr>
          <a:xfrm>
            <a:off x="7023153" y="3904528"/>
            <a:ext cx="1152144" cy="4526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 b="1" dirty="0">
                <a:solidFill>
                  <a:srgbClr val="001F5B"/>
                </a:solidFill>
                <a:latin typeface="Comic Sans MS"/>
              </a:rPr>
              <a:t>Hundreds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00DB541-C2E9-C2B2-B7B1-0756C7A6E213}"/>
              </a:ext>
            </a:extLst>
          </p:cNvPr>
          <p:cNvSpPr txBox="1"/>
          <p:nvPr/>
        </p:nvSpPr>
        <p:spPr>
          <a:xfrm>
            <a:off x="8594640" y="3840480"/>
            <a:ext cx="1152144" cy="4526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 b="1">
                <a:solidFill>
                  <a:srgbClr val="001F5B"/>
                </a:solidFill>
                <a:latin typeface="Comic Sans MS"/>
              </a:rPr>
              <a:t>Tens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7842705-3B8F-6101-F1E3-5A4B45C92F8B}"/>
              </a:ext>
            </a:extLst>
          </p:cNvPr>
          <p:cNvSpPr txBox="1"/>
          <p:nvPr/>
        </p:nvSpPr>
        <p:spPr>
          <a:xfrm>
            <a:off x="10168128" y="3870197"/>
            <a:ext cx="1152144" cy="45262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sz="1600" b="1" dirty="0">
                <a:solidFill>
                  <a:srgbClr val="001F5B"/>
                </a:solidFill>
                <a:latin typeface="Comic Sans MS"/>
              </a:rPr>
              <a:t>Ones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28600"/>
            <a:ext cx="112471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800" b="1">
                <a:solidFill>
                  <a:srgbClr val="001F5B"/>
                </a:solidFill>
                <a:latin typeface="Comic Sans MS"/>
              </a:rPr>
              <a:t>Deep Dive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51560"/>
            <a:ext cx="108813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0">
                <a:solidFill>
                  <a:srgbClr val="001F5B"/>
                </a:solidFill>
                <a:latin typeface="Comic Sans MS"/>
              </a:rPr>
              <a:t>Explain your thinking using full sentences.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200" b="0" dirty="0">
                <a:solidFill>
                  <a:srgbClr val="001F5B"/>
                </a:solidFill>
                <a:latin typeface="Comic Sans MS"/>
              </a:rPr>
              <a:t>1. 3 hundreds 4 tens 7 ones vs 2 hundreds 14 tens 7 ones: are they equal? Explain.</a:t>
            </a:r>
          </a:p>
          <a:p>
            <a:r>
              <a:rPr sz="2200" b="0" dirty="0">
                <a:solidFill>
                  <a:srgbClr val="001F5B"/>
                </a:solidFill>
                <a:latin typeface="Comic Sans MS"/>
              </a:rPr>
              <a:t>2. Write the smallest 3-digit number with an 8 in it. Then the largest. Explain.</a:t>
            </a:r>
          </a:p>
          <a:p>
            <a:r>
              <a:rPr sz="2200" b="0" dirty="0">
                <a:solidFill>
                  <a:srgbClr val="001F5B"/>
                </a:solidFill>
                <a:latin typeface="Comic Sans MS"/>
              </a:rPr>
              <a:t>3. A shop has 347 stickers. Describe 3 different ways to show the packs (hundreds/tens/ones).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5669280"/>
            <a:ext cx="4114800" cy="502920"/>
          </a:xfrm>
          <a:prstGeom prst="roundRect">
            <a:avLst/>
          </a:prstGeom>
          <a:solidFill>
            <a:srgbClr val="EBF5FA"/>
          </a:solidFill>
          <a:ln>
            <a:solidFill>
              <a:srgbClr val="B4D2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001F5B"/>
                </a:solidFill>
                <a:latin typeface="Comic Sans MS"/>
              </a:rPr>
              <a:t>Sentence stems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120640" y="5623560"/>
            <a:ext cx="6400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2000" b="0">
                <a:solidFill>
                  <a:srgbClr val="001F5B"/>
                </a:solidFill>
                <a:latin typeface="Comic Sans MS"/>
              </a:rPr>
              <a:t>• I know this because…</a:t>
            </a:r>
          </a:p>
          <a:p>
            <a:r>
              <a:rPr sz="2000" b="0">
                <a:solidFill>
                  <a:srgbClr val="001F5B"/>
                </a:solidFill>
                <a:latin typeface="Comic Sans MS"/>
              </a:rPr>
              <a:t>• First I…, then I…</a:t>
            </a:r>
          </a:p>
          <a:p>
            <a:r>
              <a:rPr sz="2000" b="0">
                <a:solidFill>
                  <a:srgbClr val="001F5B"/>
                </a:solidFill>
                <a:latin typeface="Comic Sans MS"/>
              </a:rPr>
              <a:t>• Another way is…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548640" y="228600"/>
            <a:ext cx="112471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400" b="1">
                <a:solidFill>
                  <a:srgbClr val="001F5B"/>
                </a:solidFill>
                <a:latin typeface="Comic Sans MS"/>
              </a:rPr>
              <a:t>Answers</a:t>
            </a:r>
          </a:p>
        </p:txBody>
      </p:sp>
      <p:sp>
        <p:nvSpPr>
          <p:cNvPr id="3" name="IndependentHeader"/>
          <p:cNvSpPr/>
          <p:nvPr/>
        </p:nvSpPr>
        <p:spPr>
          <a:xfrm>
            <a:off x="548640" y="1005840"/>
            <a:ext cx="3200400" cy="457200"/>
          </a:xfrm>
          <a:prstGeom prst="roundRect">
            <a:avLst/>
          </a:prstGeom>
          <a:solidFill>
            <a:srgbClr val="EBF5FA"/>
          </a:solidFill>
          <a:ln>
            <a:solidFill>
              <a:srgbClr val="B4D2E1"/>
            </a:solidFill>
          </a:ln>
        </p:spPr>
        <p:txBody>
          <a:bodyPr rtlCol="0" anchor="ctr"/>
          <a:lstStyle/>
          <a:p>
            <a:pPr algn="ctr"/>
            <a:r>
              <a:rPr sz="1800" b="1">
                <a:solidFill>
                  <a:srgbClr val="001F5B"/>
                </a:solidFill>
                <a:latin typeface="Comic Sans MS"/>
              </a:rPr>
              <a:t>Independent Practice</a:t>
            </a:r>
          </a:p>
        </p:txBody>
      </p:sp>
      <p:sp>
        <p:nvSpPr>
          <p:cNvPr id="4" name="IndependentAnswers"/>
          <p:cNvSpPr txBox="1"/>
          <p:nvPr/>
        </p:nvSpPr>
        <p:spPr>
          <a:xfrm>
            <a:off x="548640" y="1554480"/>
            <a:ext cx="5486400" cy="228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1">
                <a:solidFill>
                  <a:srgbClr val="001F5B"/>
                </a:solidFill>
                <a:latin typeface="Comic Sans MS"/>
              </a:rPr>
              <a:t>Support:</a:t>
            </a:r>
          </a:p>
          <a:p>
            <a:r>
              <a:rPr sz="1400" b="0">
                <a:solidFill>
                  <a:srgbClr val="001F5B"/>
                </a:solidFill>
                <a:latin typeface="Comic Sans MS"/>
              </a:rPr>
              <a:t>210 = 2H, 1T, 0O = 200 + 10 = two hundred and ten</a:t>
            </a:r>
          </a:p>
          <a:p>
            <a:r>
              <a:rPr sz="1400" b="0">
                <a:solidFill>
                  <a:srgbClr val="001F5B"/>
                </a:solidFill>
                <a:latin typeface="Comic Sans MS"/>
              </a:rPr>
              <a:t>340 = 3H, 4T, 0O = 300 + 40 = three hundred and forty</a:t>
            </a:r>
          </a:p>
          <a:p>
            <a:r>
              <a:rPr sz="1400" b="0">
                <a:solidFill>
                  <a:srgbClr val="001F5B"/>
                </a:solidFill>
                <a:latin typeface="Comic Sans MS"/>
              </a:rPr>
              <a:t>405 = 4H, 0T, 5O = 400 + 5 = four hundred and five</a:t>
            </a:r>
          </a:p>
          <a:p>
            <a:r>
              <a:rPr sz="1400" b="1">
                <a:solidFill>
                  <a:srgbClr val="001F5B"/>
                </a:solidFill>
                <a:latin typeface="Comic Sans MS"/>
              </a:rPr>
              <a:t>Core:</a:t>
            </a:r>
          </a:p>
          <a:p>
            <a:r>
              <a:rPr sz="1400" b="0">
                <a:solidFill>
                  <a:srgbClr val="001F5B"/>
                </a:solidFill>
                <a:latin typeface="Comic Sans MS"/>
              </a:rPr>
              <a:t>123 = 1H, 2T, 3O = 100 + 20 + 3 = one hundred and twenty-three</a:t>
            </a:r>
          </a:p>
          <a:p>
            <a:r>
              <a:rPr sz="1400" b="0">
                <a:solidFill>
                  <a:srgbClr val="001F5B"/>
                </a:solidFill>
                <a:latin typeface="Comic Sans MS"/>
              </a:rPr>
              <a:t>508 = 5H, 0T, 8O = 500 + 8 = five hundred and eight</a:t>
            </a:r>
          </a:p>
          <a:p>
            <a:r>
              <a:rPr sz="1400" b="0">
                <a:solidFill>
                  <a:srgbClr val="001F5B"/>
                </a:solidFill>
                <a:latin typeface="Comic Sans MS"/>
              </a:rPr>
              <a:t>760 = 7H, 6T, 0O = 700 + 60 = seven hundred and sixty</a:t>
            </a:r>
          </a:p>
          <a:p>
            <a:r>
              <a:rPr sz="1400" b="0">
                <a:solidFill>
                  <a:srgbClr val="001F5B"/>
                </a:solidFill>
                <a:latin typeface="Comic Sans MS"/>
              </a:rPr>
              <a:t>999 = 9H, 9T, 9O = 900 + 90 + 9 = nine hundred and ninety-nine</a:t>
            </a:r>
          </a:p>
          <a:p>
            <a:r>
              <a:rPr sz="1400" b="1">
                <a:solidFill>
                  <a:srgbClr val="001F5B"/>
                </a:solidFill>
                <a:latin typeface="Comic Sans MS"/>
              </a:rPr>
              <a:t>Challenge:</a:t>
            </a:r>
          </a:p>
          <a:p>
            <a:r>
              <a:rPr sz="1400" b="0">
                <a:solidFill>
                  <a:srgbClr val="001F5B"/>
                </a:solidFill>
                <a:latin typeface="Comic Sans MS"/>
              </a:rPr>
              <a:t>Largest: 710   Smallest: 107</a:t>
            </a:r>
          </a:p>
        </p:txBody>
      </p:sp>
      <p:sp>
        <p:nvSpPr>
          <p:cNvPr id="5" name="DeepDiveHeader"/>
          <p:cNvSpPr/>
          <p:nvPr/>
        </p:nvSpPr>
        <p:spPr>
          <a:xfrm>
            <a:off x="6400800" y="1005840"/>
            <a:ext cx="2286000" cy="457200"/>
          </a:xfrm>
          <a:prstGeom prst="roundRect">
            <a:avLst/>
          </a:prstGeom>
          <a:solidFill>
            <a:srgbClr val="EBF5FA"/>
          </a:solidFill>
          <a:ln>
            <a:solidFill>
              <a:srgbClr val="B4D2E1"/>
            </a:solidFill>
          </a:ln>
        </p:spPr>
        <p:txBody>
          <a:bodyPr rtlCol="0" anchor="ctr"/>
          <a:lstStyle/>
          <a:p>
            <a:pPr algn="ctr"/>
            <a:r>
              <a:rPr sz="1800" b="1">
                <a:solidFill>
                  <a:srgbClr val="001F5B"/>
                </a:solidFill>
                <a:latin typeface="Comic Sans MS"/>
              </a:rPr>
              <a:t>Deep Dive</a:t>
            </a:r>
          </a:p>
        </p:txBody>
      </p:sp>
      <p:sp>
        <p:nvSpPr>
          <p:cNvPr id="6" name="DeepDiveAnswers"/>
          <p:cNvSpPr txBox="1"/>
          <p:nvPr/>
        </p:nvSpPr>
        <p:spPr>
          <a:xfrm>
            <a:off x="6400800" y="1554480"/>
            <a:ext cx="548640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400" b="1">
                <a:solidFill>
                  <a:srgbClr val="001F5B"/>
                </a:solidFill>
                <a:latin typeface="Comic Sans MS"/>
              </a:rPr>
              <a:t>1. Are they equal?</a:t>
            </a:r>
          </a:p>
          <a:p>
            <a:r>
              <a:rPr sz="1400" b="0">
                <a:solidFill>
                  <a:srgbClr val="001F5B"/>
                </a:solidFill>
                <a:latin typeface="Comic Sans MS"/>
              </a:rPr>
              <a:t>Yes. 3H 4T 7O = 347 and 2H 14T 7O = 200 + 140 + 7 = 347. They are the same because 14 tens equals 1 hundred and 4 tens.</a:t>
            </a:r>
          </a:p>
          <a:p>
            <a:r>
              <a:rPr sz="1400" b="1">
                <a:solidFill>
                  <a:srgbClr val="001F5B"/>
                </a:solidFill>
                <a:latin typeface="Comic Sans MS"/>
              </a:rPr>
              <a:t>2. Smallest and largest with an 8:</a:t>
            </a:r>
          </a:p>
          <a:p>
            <a:r>
              <a:rPr sz="1400" b="0">
                <a:solidFill>
                  <a:srgbClr val="001F5B"/>
                </a:solidFill>
                <a:latin typeface="Comic Sans MS"/>
              </a:rPr>
              <a:t>Smallest: 100 (with 8 in it) = 108. Largest: 998. The 8 should go in the ones for the smallest and in the tens for the largest.</a:t>
            </a:r>
          </a:p>
          <a:p>
            <a:r>
              <a:rPr sz="1400" b="1">
                <a:solidFill>
                  <a:srgbClr val="001F5B"/>
                </a:solidFill>
                <a:latin typeface="Comic Sans MS"/>
              </a:rPr>
              <a:t>3. Three ways to show 347 stickers:</a:t>
            </a:r>
          </a:p>
          <a:p>
            <a:r>
              <a:rPr sz="1400" b="0">
                <a:solidFill>
                  <a:srgbClr val="001F5B"/>
                </a:solidFill>
                <a:latin typeface="Comic Sans MS"/>
              </a:rPr>
              <a:t>Way 1: 3 packs of 100, 4 packs of 10, 7 ones</a:t>
            </a:r>
          </a:p>
          <a:p>
            <a:r>
              <a:rPr sz="1400" b="0">
                <a:solidFill>
                  <a:srgbClr val="001F5B"/>
                </a:solidFill>
                <a:latin typeface="Comic Sans MS"/>
              </a:rPr>
              <a:t>Way 2: 2 packs of 100, 14 packs of 10, 7 ones</a:t>
            </a:r>
          </a:p>
          <a:p>
            <a:r>
              <a:rPr sz="1400" b="0">
                <a:solidFill>
                  <a:srgbClr val="001F5B"/>
                </a:solidFill>
                <a:latin typeface="Comic Sans MS"/>
              </a:rPr>
              <a:t>Way 3: 3 packs of 100, 3 packs of 10, 17 ones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0FA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228600"/>
            <a:ext cx="11247120" cy="7315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3800" b="1">
                <a:solidFill>
                  <a:srgbClr val="001F5B"/>
                </a:solidFill>
                <a:latin typeface="Comic Sans MS"/>
              </a:rPr>
              <a:t>Exit Ticket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51560"/>
            <a:ext cx="10881360" cy="5486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sz="2600" b="0">
                <a:solidFill>
                  <a:srgbClr val="001F5B"/>
                </a:solidFill>
                <a:latin typeface="Comic Sans MS"/>
              </a:rPr>
              <a:t>Answer independently. Hand it in.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914400" y="2377440"/>
            <a:ext cx="10332720" cy="1280160"/>
          </a:xfrm>
          <a:prstGeom prst="roundRect">
            <a:avLst/>
          </a:prstGeom>
          <a:solidFill>
            <a:srgbClr val="EBF5FA"/>
          </a:solidFill>
          <a:ln>
            <a:solidFill>
              <a:srgbClr val="B4D2E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b="1">
                <a:solidFill>
                  <a:srgbClr val="001F5B"/>
                </a:solidFill>
                <a:latin typeface="Comic Sans MS"/>
              </a:rPr>
              <a:t>Write 612 in expanded form and words.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View">
      <a:dk1>
        <a:srgbClr val="000000"/>
      </a:dk1>
      <a:lt1>
        <a:srgbClr val="FFFFFF"/>
      </a:lt1>
      <a:dk2>
        <a:srgbClr val="46464A"/>
      </a:dk2>
      <a:lt2>
        <a:srgbClr val="D6D3CC"/>
      </a:lt2>
      <a:accent1>
        <a:srgbClr val="6F6F74"/>
      </a:accent1>
      <a:accent2>
        <a:srgbClr val="92A9B9"/>
      </a:accent2>
      <a:accent3>
        <a:srgbClr val="A7B789"/>
      </a:accent3>
      <a:accent4>
        <a:srgbClr val="B9A489"/>
      </a:accent4>
      <a:accent5>
        <a:srgbClr val="8D6374"/>
      </a:accent5>
      <a:accent6>
        <a:srgbClr val="9B7362"/>
      </a:accent6>
      <a:hlink>
        <a:srgbClr val="67AABF"/>
      </a:hlink>
      <a:folHlink>
        <a:srgbClr val="ABAFA5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6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3969A8A2-35DB-4E3B-8885-16FD2056867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View</Template>
  <TotalTime>0</TotalTime>
  <Words>982</Words>
  <Application>Microsoft Office PowerPoint</Application>
  <PresentationFormat>Custom</PresentationFormat>
  <Paragraphs>129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Century Schoolbook</vt:lpstr>
      <vt:lpstr>Comic Sans MS</vt:lpstr>
      <vt:lpstr>Wingdings 2</vt:lpstr>
      <vt:lpstr>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Galina Doychinova</cp:lastModifiedBy>
  <cp:revision>1</cp:revision>
  <dcterms:created xsi:type="dcterms:W3CDTF">2013-01-27T09:14:16Z</dcterms:created>
  <dcterms:modified xsi:type="dcterms:W3CDTF">2026-05-16T21:10:52Z</dcterms:modified>
  <cp:category/>
</cp:coreProperties>
</file>