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DE04B6-0829-4C9E-8ADB-778C11DC8BE8}" v="2" dt="2026-05-07T20:55:05.2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6" d="100"/>
          <a:sy n="56" d="100"/>
        </p:scale>
        <p:origin x="84" y="3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custSel addSld modSld sldOrd modMainMaster">
      <pc:chgData name="Galina Doychinova" userId="0fb7927745f0c6c3" providerId="LiveId" clId="{403A5934-DEB0-4C53-872A-117AF44D2478}" dt="2026-05-16T21:10:24.109" v="6" actId="26606"/>
      <pc:docMkLst>
        <pc:docMk/>
      </pc:docMkLst>
      <pc:sldChg chg="modSp mod setBg">
        <pc:chgData name="Galina Doychinova" userId="0fb7927745f0c6c3" providerId="LiveId" clId="{403A5934-DEB0-4C53-872A-117AF44D2478}" dt="2026-05-16T21:10:24.109" v="6" actId="26606"/>
        <pc:sldMkLst>
          <pc:docMk/>
          <pc:sldMk cId="0" sldId="256"/>
        </pc:sldMkLst>
        <pc:spChg chg="mod">
          <ac:chgData name="Galina Doychinova" userId="0fb7927745f0c6c3" providerId="LiveId" clId="{403A5934-DEB0-4C53-872A-117AF44D2478}" dt="2026-05-07T20:47:36.310" v="0" actId="26606"/>
          <ac:spMkLst>
            <pc:docMk/>
            <pc:sldMk cId="0" sldId="256"/>
            <ac:spMk id="5" creationId="{00000000-0000-0000-0000-000000000000}"/>
          </ac:spMkLst>
        </pc:spChg>
      </pc:sldChg>
      <pc:sldChg chg="mod setBg">
        <pc:chgData name="Galina Doychinova" userId="0fb7927745f0c6c3" providerId="LiveId" clId="{403A5934-DEB0-4C53-872A-117AF44D2478}" dt="2026-05-16T21:10:24.109" v="6" actId="26606"/>
        <pc:sldMkLst>
          <pc:docMk/>
          <pc:sldMk cId="0" sldId="257"/>
        </pc:sldMkLst>
      </pc:sldChg>
      <pc:sldChg chg="mod setBg">
        <pc:chgData name="Galina Doychinova" userId="0fb7927745f0c6c3" providerId="LiveId" clId="{403A5934-DEB0-4C53-872A-117AF44D2478}" dt="2026-05-16T21:10:24.109" v="6" actId="26606"/>
        <pc:sldMkLst>
          <pc:docMk/>
          <pc:sldMk cId="0" sldId="258"/>
        </pc:sldMkLst>
      </pc:sldChg>
      <pc:sldChg chg="mod setBg">
        <pc:chgData name="Galina Doychinova" userId="0fb7927745f0c6c3" providerId="LiveId" clId="{403A5934-DEB0-4C53-872A-117AF44D2478}" dt="2026-05-16T21:10:24.109" v="6" actId="26606"/>
        <pc:sldMkLst>
          <pc:docMk/>
          <pc:sldMk cId="0" sldId="259"/>
        </pc:sldMkLst>
      </pc:sldChg>
      <pc:sldChg chg="mod setBg">
        <pc:chgData name="Galina Doychinova" userId="0fb7927745f0c6c3" providerId="LiveId" clId="{403A5934-DEB0-4C53-872A-117AF44D2478}" dt="2026-05-16T21:10:24.109" v="6" actId="26606"/>
        <pc:sldMkLst>
          <pc:docMk/>
          <pc:sldMk cId="0" sldId="260"/>
        </pc:sldMkLst>
      </pc:sldChg>
      <pc:sldChg chg="mod setBg">
        <pc:chgData name="Galina Doychinova" userId="0fb7927745f0c6c3" providerId="LiveId" clId="{403A5934-DEB0-4C53-872A-117AF44D2478}" dt="2026-05-16T21:10:24.109" v="6" actId="26606"/>
        <pc:sldMkLst>
          <pc:docMk/>
          <pc:sldMk cId="0" sldId="261"/>
        </pc:sldMkLst>
      </pc:sldChg>
      <pc:sldChg chg="mod setBg">
        <pc:chgData name="Galina Doychinova" userId="0fb7927745f0c6c3" providerId="LiveId" clId="{403A5934-DEB0-4C53-872A-117AF44D2478}" dt="2026-05-16T21:10:24.109" v="6" actId="26606"/>
        <pc:sldMkLst>
          <pc:docMk/>
          <pc:sldMk cId="0" sldId="262"/>
        </pc:sldMkLst>
      </pc:sldChg>
      <pc:sldChg chg="mod setBg">
        <pc:chgData name="Galina Doychinova" userId="0fb7927745f0c6c3" providerId="LiveId" clId="{403A5934-DEB0-4C53-872A-117AF44D2478}" dt="2026-05-16T21:10:24.109" v="6" actId="26606"/>
        <pc:sldMkLst>
          <pc:docMk/>
          <pc:sldMk cId="0" sldId="263"/>
        </pc:sldMkLst>
      </pc:sldChg>
      <pc:sldChg chg="add mod ord setBg">
        <pc:chgData name="Galina Doychinova" userId="0fb7927745f0c6c3" providerId="LiveId" clId="{403A5934-DEB0-4C53-872A-117AF44D2478}" dt="2026-05-16T21:10:24.109" v="6" actId="26606"/>
        <pc:sldMkLst>
          <pc:docMk/>
          <pc:sldMk cId="0" sldId="264"/>
        </pc:sldMkLst>
      </pc:sldChg>
      <pc:sldMasterChg chg="modSldLayout">
        <pc:chgData name="Galina Doychinova" userId="0fb7927745f0c6c3" providerId="LiveId" clId="{403A5934-DEB0-4C53-872A-117AF44D2478}" dt="2026-05-07T20:55:05.254" v="3"/>
        <pc:sldMasterMkLst>
          <pc:docMk/>
          <pc:sldMasterMk cId="1785670114" sldId="2147483660"/>
        </pc:sldMasterMkLst>
        <pc:sldLayoutChg chg="addSp delSp modSp mod">
          <pc:chgData name="Galina Doychinova" userId="0fb7927745f0c6c3" providerId="LiveId" clId="{403A5934-DEB0-4C53-872A-117AF44D2478}" dt="2026-05-07T20:55:05.254" v="3"/>
          <pc:sldLayoutMkLst>
            <pc:docMk/>
            <pc:sldMasterMk cId="1785670114" sldId="2147483660"/>
            <pc:sldLayoutMk cId="3838662092" sldId="2147483667"/>
          </pc:sldLayoutMkLst>
          <pc:picChg chg="add mod">
            <ac:chgData name="Galina Doychinova" userId="0fb7927745f0c6c3" providerId="LiveId" clId="{403A5934-DEB0-4C53-872A-117AF44D2478}" dt="2026-05-07T20:55:05.254" v="3"/>
            <ac:picMkLst>
              <pc:docMk/>
              <pc:sldMasterMk cId="1785670114" sldId="2147483660"/>
              <pc:sldLayoutMk cId="3838662092" sldId="2147483667"/>
              <ac:picMk id="6" creationId="{9B5884AC-D4E0-464F-19D1-E26C0FE7ADA2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4797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Teacher notes:</a:t>
            </a:r>
          </a:p>
          <a:p>
            <a:r>
              <a:t>- Introduce LO and success criteria.</a:t>
            </a:r>
          </a:p>
          <a:p>
            <a:r>
              <a:t>- Remind pupils to use full sentences.</a:t>
            </a:r>
          </a:p>
          <a:p>
            <a:r>
              <a:t>- Key vocabulary: digit, value, hundreds, tens, ones.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Teacher notes (fluency):</a:t>
            </a:r>
          </a:p>
          <a:p>
            <a:r>
              <a:t>- Keep pace brisk (5–8 mins).</a:t>
            </a:r>
          </a:p>
          <a:p>
            <a:r>
              <a:t>- Cold call for explanations.</a:t>
            </a:r>
          </a:p>
          <a:p>
            <a:r>
              <a:t>- Address misconceptions immediately using the visual on the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Teacher notes (teach 1):</a:t>
            </a:r>
          </a:p>
          <a:p>
            <a:r>
              <a:t>- Model explicitly using concrete/pictorial/abstract links.</a:t>
            </a:r>
          </a:p>
          <a:p>
            <a:r>
              <a:t>- Ask: 'What do you notice?' 'How do you know?'</a:t>
            </a:r>
          </a:p>
          <a:p>
            <a:r>
              <a:t>- Check understanding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Teacher notes (teach 2):</a:t>
            </a:r>
          </a:p>
          <a:p>
            <a:r>
              <a:t>- Use talk partners to surface reasoning.</a:t>
            </a:r>
          </a:p>
          <a:p>
            <a:r>
              <a:t>- Choose a pupil to model explanation.</a:t>
            </a:r>
          </a:p>
          <a:p>
            <a:r>
              <a:t>- Address the common misconception for this step.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Teacher notes (guided):</a:t>
            </a:r>
          </a:p>
          <a:p>
            <a:r>
              <a:t>- Use mini-whiteboards; scan and respond.</a:t>
            </a:r>
          </a:p>
          <a:p>
            <a:r>
              <a:t>- Keep one correct example visible by rephrasing on the board.</a:t>
            </a:r>
          </a:p>
          <a:p>
            <a:r>
              <a:t>- If many pupils struggle, pause for a quick re-model.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Teacher notes (independent):</a:t>
            </a:r>
          </a:p>
          <a:p>
            <a:r>
              <a:t>- Direct pupils to Support/Core/Challenge.</a:t>
            </a:r>
          </a:p>
          <a:p>
            <a:r>
              <a:t>- Live-mark and intervene quickly.</a:t>
            </a:r>
          </a:p>
          <a:p>
            <a:r>
              <a:t>- Collect evidence from a few pupils for the exit question.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Teacher notes (deep dive):</a:t>
            </a:r>
          </a:p>
          <a:p>
            <a:r>
              <a:t>- Insist on justification and multiple representations where possible.</a:t>
            </a:r>
          </a:p>
          <a:p>
            <a:r>
              <a:t>- Use talk partners first, then select pupils to share.</a:t>
            </a:r>
          </a:p>
          <a:p>
            <a:r>
              <a:t>- Probe: 'Why?' 'Could it be another number?' 'How do you know?'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Teacher notes (exit):</a:t>
            </a:r>
          </a:p>
          <a:p>
            <a:r>
              <a:t>- Use as assessment for next lesson grouping.</a:t>
            </a:r>
          </a:p>
          <a:p>
            <a:r>
              <a:t>- Collect a quick sample of explanations (not just answers).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544" y="758952"/>
            <a:ext cx="9415867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198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544" y="4800600"/>
            <a:ext cx="9415867" cy="1691640"/>
          </a:xfrm>
        </p:spPr>
        <p:txBody>
          <a:bodyPr>
            <a:normAutofit/>
          </a:bodyPr>
          <a:lstStyle>
            <a:lvl1pPr marL="0" indent="0" algn="l">
              <a:buNone/>
              <a:defRPr sz="2199" baseline="0">
                <a:solidFill>
                  <a:schemeClr val="tx1">
                    <a:lumMod val="75000"/>
                  </a:schemeClr>
                </a:solidFill>
              </a:defRPr>
            </a:lvl1pPr>
            <a:lvl2pPr marL="457063" indent="0" algn="ctr">
              <a:buNone/>
              <a:defRPr sz="2199"/>
            </a:lvl2pPr>
            <a:lvl3pPr marL="914126" indent="0" algn="ctr">
              <a:buNone/>
              <a:defRPr sz="2199"/>
            </a:lvl3pPr>
            <a:lvl4pPr marL="1371189" indent="0" algn="ctr">
              <a:buNone/>
              <a:defRPr sz="1999"/>
            </a:lvl4pPr>
            <a:lvl5pPr marL="1828251" indent="0" algn="ctr">
              <a:buNone/>
              <a:defRPr sz="1999"/>
            </a:lvl5pPr>
            <a:lvl6pPr marL="2285314" indent="0" algn="ctr">
              <a:buNone/>
              <a:defRPr sz="1999"/>
            </a:lvl6pPr>
            <a:lvl7pPr marL="2742377" indent="0" algn="ctr">
              <a:buNone/>
              <a:defRPr sz="1999"/>
            </a:lvl7pPr>
            <a:lvl8pPr marL="3199440" indent="0" algn="ctr">
              <a:buNone/>
              <a:defRPr sz="1999"/>
            </a:lvl8pPr>
            <a:lvl9pPr marL="3656503" indent="0" algn="ctr">
              <a:buNone/>
              <a:defRPr sz="1999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08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108825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02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544" y="758952"/>
            <a:ext cx="9415867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198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544" y="4800600"/>
            <a:ext cx="9415867" cy="1691640"/>
          </a:xfrm>
        </p:spPr>
        <p:txBody>
          <a:bodyPr anchor="t">
            <a:normAutofit/>
          </a:bodyPr>
          <a:lstStyle>
            <a:lvl1pPr marL="0" indent="0">
              <a:buNone/>
              <a:defRPr sz="2199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08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06170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543" y="1828801"/>
            <a:ext cx="4479393" cy="4351337"/>
          </a:xfrm>
        </p:spPr>
        <p:txBody>
          <a:bodyPr/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4885" y="1828801"/>
            <a:ext cx="4479393" cy="4351337"/>
          </a:xfrm>
        </p:spPr>
        <p:txBody>
          <a:bodyPr/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894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543" y="1713655"/>
            <a:ext cx="4479393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99" b="0">
                <a:solidFill>
                  <a:schemeClr val="tx2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543" y="2507550"/>
            <a:ext cx="4479393" cy="3664650"/>
          </a:xfrm>
        </p:spPr>
        <p:txBody>
          <a:bodyPr/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4885" y="1713655"/>
            <a:ext cx="4479393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1999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marL="0" lvl="0" indent="0" algn="l" defTabSz="914126" rtl="0" eaLnBrk="1" latinLnBrk="0" hangingPunct="1">
              <a:lnSpc>
                <a:spcPct val="90000"/>
              </a:lnSpc>
              <a:spcBef>
                <a:spcPts val="1999"/>
              </a:spcBef>
              <a:buFontTx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4885" y="2507550"/>
            <a:ext cx="4479393" cy="3664650"/>
          </a:xfrm>
        </p:spPr>
        <p:txBody>
          <a:bodyPr/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888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210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EdNest&#10;&#10;AI-generated content may be incorrect.">
            <a:extLst>
              <a:ext uri="{FF2B5EF4-FFF2-40B4-BE49-F238E27FC236}">
                <a16:creationId xmlns:a16="http://schemas.microsoft.com/office/drawing/2014/main" id="{9B5884AC-D4E0-464F-19D1-E26C0FE7AD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3946" r="17033"/>
          <a:stretch>
            <a:fillRect/>
          </a:stretch>
        </p:blipFill>
        <p:spPr>
          <a:xfrm>
            <a:off x="11235354" y="76199"/>
            <a:ext cx="812202" cy="84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662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029" y="457201"/>
            <a:ext cx="3199567" cy="1600197"/>
          </a:xfrm>
        </p:spPr>
        <p:txBody>
          <a:bodyPr anchor="b">
            <a:normAutofit/>
          </a:bodyPr>
          <a:lstStyle>
            <a:lvl1pPr>
              <a:defRPr sz="3199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3094" y="685800"/>
            <a:ext cx="6077483" cy="5486400"/>
          </a:xfrm>
        </p:spPr>
        <p:txBody>
          <a:bodyPr/>
          <a:lstStyle>
            <a:lvl1pPr>
              <a:defRPr sz="1999"/>
            </a:lvl1pPr>
            <a:lvl2pPr>
              <a:defRPr sz="1799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029" y="2099735"/>
            <a:ext cx="3199567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634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89899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162" y="5257800"/>
            <a:ext cx="9979600" cy="914400"/>
          </a:xfrm>
        </p:spPr>
        <p:txBody>
          <a:bodyPr anchor="b">
            <a:normAutofit/>
          </a:bodyPr>
          <a:lstStyle>
            <a:lvl1pPr>
              <a:defRPr sz="2799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11289899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199">
                <a:solidFill>
                  <a:schemeClr val="bg1"/>
                </a:solidFill>
              </a:defRPr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162" y="6108590"/>
            <a:ext cx="99796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263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320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6448" y="381000"/>
            <a:ext cx="2475855" cy="589756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1801" y="381000"/>
            <a:ext cx="7732286" cy="589756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759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89899" y="0"/>
            <a:ext cx="914162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543" y="365760"/>
            <a:ext cx="9690116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543" y="1828801"/>
            <a:ext cx="8593122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4483" y="998585"/>
            <a:ext cx="1904999" cy="365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6281" y="4046585"/>
            <a:ext cx="3581400" cy="365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9899" y="6172201"/>
            <a:ext cx="914162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599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670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25" indent="-182825" algn="l" defTabSz="914126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799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063" indent="-182825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301" indent="-182825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538" indent="-182825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79776" indent="-182825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599520" indent="-228531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899430" indent="-228531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199340" indent="-228531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499250" indent="-228531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001F5B"/>
                </a:solidFill>
                <a:latin typeface="Comic Sans MS"/>
              </a:rPr>
              <a:t>Lesson 4: Hundreds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20318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dirty="0">
                <a:solidFill>
                  <a:srgbClr val="001F5B"/>
                </a:solidFill>
                <a:latin typeface="Comic Sans MS"/>
              </a:rPr>
              <a:t>We are learning to count in hundreds and understand that 10 hundreds = 1,000.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255520"/>
            <a:ext cx="2743200" cy="548640"/>
          </a:xfrm>
          <a:prstGeom prst="roundRect">
            <a:avLst/>
          </a:prstGeom>
          <a:solidFill>
            <a:srgbClr val="EBF5FA"/>
          </a:solidFill>
          <a:ln>
            <a:solidFill>
              <a:srgbClr val="B4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 dirty="0">
                <a:solidFill>
                  <a:srgbClr val="001F5B"/>
                </a:solidFill>
                <a:latin typeface="Comic Sans MS"/>
              </a:rPr>
              <a:t>Today I will…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169920"/>
            <a:ext cx="58521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0">
                <a:solidFill>
                  <a:srgbClr val="001F5B"/>
                </a:solidFill>
                <a:latin typeface="Comic Sans MS"/>
              </a:rPr>
              <a:t>Count </a:t>
            </a:r>
            <a:r>
              <a:rPr sz="2400" b="0" dirty="0">
                <a:solidFill>
                  <a:srgbClr val="001F5B"/>
                </a:solidFill>
                <a:latin typeface="Comic Sans MS"/>
              </a:rPr>
              <a:t>in 100s from any hundred.</a:t>
            </a:r>
          </a:p>
          <a:p>
            <a:r>
              <a:rPr lang="en-GB" sz="2400" b="0">
                <a:solidFill>
                  <a:srgbClr val="001F5B"/>
                </a:solidFill>
                <a:latin typeface="Comic Sans MS"/>
              </a:rPr>
              <a:t>Know </a:t>
            </a:r>
            <a:r>
              <a:rPr sz="2400" b="0" dirty="0">
                <a:solidFill>
                  <a:srgbClr val="001F5B"/>
                </a:solidFill>
                <a:latin typeface="Comic Sans MS"/>
              </a:rPr>
              <a:t>that 10 hundreds make 1,000.</a:t>
            </a:r>
          </a:p>
          <a:p>
            <a:r>
              <a:rPr lang="en-GB" sz="2400" b="0">
                <a:solidFill>
                  <a:srgbClr val="001F5B"/>
                </a:solidFill>
                <a:latin typeface="Comic Sans MS"/>
              </a:rPr>
              <a:t>Correct</a:t>
            </a:r>
            <a:r>
              <a:rPr sz="2400" b="0" dirty="0">
                <a:solidFill>
                  <a:srgbClr val="001F5B"/>
                </a:solidFill>
                <a:latin typeface="Comic Sans MS"/>
              </a:rPr>
              <a:t> a mistake about 1,000.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001F5B"/>
                </a:solidFill>
                <a:latin typeface="Comic Sans MS"/>
              </a:rPr>
              <a:t>Fluency Starter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881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0">
                <a:solidFill>
                  <a:srgbClr val="001F5B"/>
                </a:solidFill>
                <a:latin typeface="Comic Sans MS"/>
              </a:rPr>
              <a:t>Answer on mini-whiteboards. Be ready to explain!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02284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001F5B"/>
                </a:solidFill>
                <a:latin typeface="Comic Sans MS"/>
              </a:rPr>
              <a:t>1. Count in 100s from 0 to 1,000.</a:t>
            </a:r>
          </a:p>
          <a:p>
            <a:r>
              <a:rPr sz="2800" b="0">
                <a:solidFill>
                  <a:srgbClr val="001F5B"/>
                </a:solidFill>
                <a:latin typeface="Comic Sans MS"/>
              </a:rPr>
              <a:t>2. Fill the gaps: 300, 400, 500, __, __, __</a:t>
            </a:r>
          </a:p>
          <a:p>
            <a:r>
              <a:rPr sz="2800" b="0">
                <a:solidFill>
                  <a:srgbClr val="001F5B"/>
                </a:solidFill>
                <a:latin typeface="Comic Sans MS"/>
              </a:rPr>
              <a:t>3. True or false: after 900 comes 10 hundred. Explain.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1FE7A0E-2223-B01D-BC96-DC0767236912}"/>
              </a:ext>
            </a:extLst>
          </p:cNvPr>
          <p:cNvSpPr/>
          <p:nvPr/>
        </p:nvSpPr>
        <p:spPr>
          <a:xfrm>
            <a:off x="1431989" y="4668424"/>
            <a:ext cx="828294" cy="75447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>
                    <a:lumMod val="95000"/>
                    <a:lumOff val="5000"/>
                  </a:schemeClr>
                </a:solidFill>
              </a:rPr>
              <a:t>100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CDED29C-8DBF-AAAE-C54A-BE6D1174A1A7}"/>
              </a:ext>
            </a:extLst>
          </p:cNvPr>
          <p:cNvSpPr/>
          <p:nvPr/>
        </p:nvSpPr>
        <p:spPr>
          <a:xfrm>
            <a:off x="2358009" y="3945698"/>
            <a:ext cx="828294" cy="75447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>
                    <a:lumMod val="95000"/>
                    <a:lumOff val="5000"/>
                  </a:schemeClr>
                </a:solidFill>
              </a:rPr>
              <a:t>100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9A360CF-4ECF-130F-22D7-FB4801AB6327}"/>
              </a:ext>
            </a:extLst>
          </p:cNvPr>
          <p:cNvSpPr/>
          <p:nvPr/>
        </p:nvSpPr>
        <p:spPr>
          <a:xfrm>
            <a:off x="8430006" y="4058824"/>
            <a:ext cx="828294" cy="75447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>
                    <a:lumMod val="95000"/>
                    <a:lumOff val="5000"/>
                  </a:schemeClr>
                </a:solidFill>
              </a:rPr>
              <a:t>100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23112D1-6D3F-BC0B-E186-337913C0B6D6}"/>
              </a:ext>
            </a:extLst>
          </p:cNvPr>
          <p:cNvSpPr/>
          <p:nvPr/>
        </p:nvSpPr>
        <p:spPr>
          <a:xfrm>
            <a:off x="7523670" y="4798012"/>
            <a:ext cx="828294" cy="75447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>
                    <a:lumMod val="95000"/>
                    <a:lumOff val="5000"/>
                  </a:schemeClr>
                </a:solidFill>
              </a:rPr>
              <a:t>100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7C8AC87-0B42-458E-67F6-918BBB92FE5E}"/>
              </a:ext>
            </a:extLst>
          </p:cNvPr>
          <p:cNvSpPr/>
          <p:nvPr/>
        </p:nvSpPr>
        <p:spPr>
          <a:xfrm>
            <a:off x="3567748" y="4668424"/>
            <a:ext cx="828294" cy="75447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>
                    <a:lumMod val="95000"/>
                    <a:lumOff val="5000"/>
                  </a:schemeClr>
                </a:solidFill>
              </a:rPr>
              <a:t>100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2D6911B-056D-6C5B-3139-554EA4508065}"/>
              </a:ext>
            </a:extLst>
          </p:cNvPr>
          <p:cNvSpPr/>
          <p:nvPr/>
        </p:nvSpPr>
        <p:spPr>
          <a:xfrm>
            <a:off x="5545709" y="4700174"/>
            <a:ext cx="828294" cy="75447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>
                    <a:lumMod val="95000"/>
                    <a:lumOff val="5000"/>
                  </a:schemeClr>
                </a:solidFill>
              </a:rPr>
              <a:t>100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78CEB3F-EFF2-2CB9-F79E-2DB9A56217B2}"/>
              </a:ext>
            </a:extLst>
          </p:cNvPr>
          <p:cNvSpPr/>
          <p:nvPr/>
        </p:nvSpPr>
        <p:spPr>
          <a:xfrm>
            <a:off x="4565015" y="3986386"/>
            <a:ext cx="828294" cy="75447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>
                    <a:lumMod val="95000"/>
                    <a:lumOff val="5000"/>
                  </a:schemeClr>
                </a:solidFill>
              </a:rPr>
              <a:t>100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ADE195D-277C-543C-DB99-1677A7309F2B}"/>
              </a:ext>
            </a:extLst>
          </p:cNvPr>
          <p:cNvSpPr/>
          <p:nvPr/>
        </p:nvSpPr>
        <p:spPr>
          <a:xfrm>
            <a:off x="6569456" y="4058824"/>
            <a:ext cx="828294" cy="75447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>
                    <a:lumMod val="95000"/>
                    <a:lumOff val="5000"/>
                  </a:schemeClr>
                </a:solidFill>
              </a:rPr>
              <a:t>100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AEB008D-CEBD-026D-ACB6-AEE2CD657864}"/>
              </a:ext>
            </a:extLst>
          </p:cNvPr>
          <p:cNvSpPr/>
          <p:nvPr/>
        </p:nvSpPr>
        <p:spPr>
          <a:xfrm>
            <a:off x="408813" y="3861974"/>
            <a:ext cx="828294" cy="75447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>
                    <a:lumMod val="95000"/>
                    <a:lumOff val="5000"/>
                  </a:schemeClr>
                </a:solidFill>
              </a:rPr>
              <a:t>100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064BE86-7D2B-64D8-EA5E-27138B930866}"/>
              </a:ext>
            </a:extLst>
          </p:cNvPr>
          <p:cNvSpPr/>
          <p:nvPr/>
        </p:nvSpPr>
        <p:spPr>
          <a:xfrm>
            <a:off x="9501631" y="4813300"/>
            <a:ext cx="828294" cy="75447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>
                    <a:lumMod val="95000"/>
                    <a:lumOff val="5000"/>
                  </a:schemeClr>
                </a:solidFill>
              </a:rPr>
              <a:t>100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001F5B"/>
                </a:solidFill>
                <a:latin typeface="Comic Sans MS"/>
              </a:rPr>
              <a:t>Example 1: Count 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881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0">
                <a:solidFill>
                  <a:srgbClr val="001F5B"/>
                </a:solidFill>
                <a:latin typeface="Comic Sans MS"/>
              </a:rPr>
              <a:t>Watch, then try the next one with me.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6403340" cy="18770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001F5B"/>
                </a:solidFill>
                <a:latin typeface="Comic Sans MS"/>
              </a:rPr>
              <a:t>• Start at 200. Count in 100s: 200, 300, 400, 500, …</a:t>
            </a:r>
          </a:p>
          <a:p>
            <a:r>
              <a:rPr sz="2800" b="0">
                <a:solidFill>
                  <a:srgbClr val="001F5B"/>
                </a:solidFill>
                <a:latin typeface="Comic Sans MS"/>
              </a:rPr>
              <a:t>• What comes after 900?</a:t>
            </a:r>
          </a:p>
          <a:p>
            <a:r>
              <a:rPr sz="2800" b="0">
                <a:solidFill>
                  <a:srgbClr val="001F5B"/>
                </a:solidFill>
                <a:latin typeface="Comic Sans MS"/>
              </a:rPr>
              <a:t>• Say: one thousand.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F8402EA-FCD8-3B6A-60E5-E56AE1C2776E}"/>
              </a:ext>
            </a:extLst>
          </p:cNvPr>
          <p:cNvSpPr/>
          <p:nvPr/>
        </p:nvSpPr>
        <p:spPr>
          <a:xfrm>
            <a:off x="822960" y="5623560"/>
            <a:ext cx="7315200" cy="36576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EB4DB21-DB7C-8656-F578-15FDE2387D3E}"/>
              </a:ext>
            </a:extLst>
          </p:cNvPr>
          <p:cNvSpPr/>
          <p:nvPr/>
        </p:nvSpPr>
        <p:spPr>
          <a:xfrm>
            <a:off x="804672" y="553212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321034C-3106-D9E3-DE07-785938FAD679}"/>
              </a:ext>
            </a:extLst>
          </p:cNvPr>
          <p:cNvSpPr txBox="1"/>
          <p:nvPr/>
        </p:nvSpPr>
        <p:spPr>
          <a:xfrm>
            <a:off x="457200" y="5806440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 dirty="0">
                <a:solidFill>
                  <a:srgbClr val="001F5B"/>
                </a:solidFill>
                <a:latin typeface="Comic Sans MS"/>
              </a:rPr>
              <a:t>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9A95321-206B-62FA-046B-91273C0A2910}"/>
              </a:ext>
            </a:extLst>
          </p:cNvPr>
          <p:cNvSpPr/>
          <p:nvPr/>
        </p:nvSpPr>
        <p:spPr>
          <a:xfrm>
            <a:off x="4462272" y="553212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89A1B45-E057-881A-7C11-FB0D91F94450}"/>
              </a:ext>
            </a:extLst>
          </p:cNvPr>
          <p:cNvSpPr txBox="1"/>
          <p:nvPr/>
        </p:nvSpPr>
        <p:spPr>
          <a:xfrm>
            <a:off x="2571175" y="5869432"/>
            <a:ext cx="6078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300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7553107-F760-E281-65EF-66759B61F67A}"/>
              </a:ext>
            </a:extLst>
          </p:cNvPr>
          <p:cNvSpPr/>
          <p:nvPr/>
        </p:nvSpPr>
        <p:spPr>
          <a:xfrm>
            <a:off x="8119872" y="553212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D872F0B-7243-0F1B-A58F-A269D4E9881F}"/>
              </a:ext>
            </a:extLst>
          </p:cNvPr>
          <p:cNvSpPr txBox="1"/>
          <p:nvPr/>
        </p:nvSpPr>
        <p:spPr>
          <a:xfrm>
            <a:off x="7763698" y="5806440"/>
            <a:ext cx="74892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 dirty="0">
                <a:solidFill>
                  <a:srgbClr val="001F5B"/>
                </a:solidFill>
                <a:latin typeface="Comic Sans MS"/>
              </a:rPr>
              <a:t>100</a:t>
            </a:r>
            <a:r>
              <a:rPr lang="en-GB" sz="1800" b="1" dirty="0">
                <a:solidFill>
                  <a:srgbClr val="001F5B"/>
                </a:solidFill>
                <a:latin typeface="Comic Sans MS"/>
              </a:rPr>
              <a:t>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1BF154C-CE67-569C-418D-698F608D1314}"/>
              </a:ext>
            </a:extLst>
          </p:cNvPr>
          <p:cNvSpPr/>
          <p:nvPr/>
        </p:nvSpPr>
        <p:spPr>
          <a:xfrm>
            <a:off x="2875105" y="5545836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AD8F476-0AFA-0DB9-F5B6-05F58D833D3E}"/>
              </a:ext>
            </a:extLst>
          </p:cNvPr>
          <p:cNvSpPr/>
          <p:nvPr/>
        </p:nvSpPr>
        <p:spPr>
          <a:xfrm>
            <a:off x="2138632" y="553212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B926FE7-9D49-3B45-9C90-D34111602EBC}"/>
              </a:ext>
            </a:extLst>
          </p:cNvPr>
          <p:cNvSpPr/>
          <p:nvPr/>
        </p:nvSpPr>
        <p:spPr>
          <a:xfrm>
            <a:off x="3658965" y="5545836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D34F949-900D-B1A9-4778-0D174C7807B9}"/>
              </a:ext>
            </a:extLst>
          </p:cNvPr>
          <p:cNvSpPr/>
          <p:nvPr/>
        </p:nvSpPr>
        <p:spPr>
          <a:xfrm>
            <a:off x="1446911" y="5527548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76973A8-FC6E-CB2B-16B6-5EFC80BDA64B}"/>
              </a:ext>
            </a:extLst>
          </p:cNvPr>
          <p:cNvSpPr/>
          <p:nvPr/>
        </p:nvSpPr>
        <p:spPr>
          <a:xfrm>
            <a:off x="6586410" y="553212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F30B16B-4929-2529-92C3-57BB1D9157D2}"/>
              </a:ext>
            </a:extLst>
          </p:cNvPr>
          <p:cNvSpPr/>
          <p:nvPr/>
        </p:nvSpPr>
        <p:spPr>
          <a:xfrm>
            <a:off x="5122799" y="5545836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A0A40C6-7204-01A0-0C11-F243EB4AEAA6}"/>
              </a:ext>
            </a:extLst>
          </p:cNvPr>
          <p:cNvSpPr/>
          <p:nvPr/>
        </p:nvSpPr>
        <p:spPr>
          <a:xfrm>
            <a:off x="5810059" y="5545836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295C53D-2535-2EFF-CDF3-DEC54D078A71}"/>
              </a:ext>
            </a:extLst>
          </p:cNvPr>
          <p:cNvSpPr/>
          <p:nvPr/>
        </p:nvSpPr>
        <p:spPr>
          <a:xfrm>
            <a:off x="7383399" y="5527548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C6C39D6-6BD7-207E-EECF-4EC28B44AE6E}"/>
              </a:ext>
            </a:extLst>
          </p:cNvPr>
          <p:cNvSpPr txBox="1"/>
          <p:nvPr/>
        </p:nvSpPr>
        <p:spPr>
          <a:xfrm>
            <a:off x="4138775" y="5852160"/>
            <a:ext cx="607859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 dirty="0">
                <a:solidFill>
                  <a:srgbClr val="001F5B"/>
                </a:solidFill>
                <a:latin typeface="Comic Sans MS"/>
              </a:rPr>
              <a:t>50</a:t>
            </a:r>
            <a:r>
              <a:rPr lang="en-GB" sz="1800" b="1" dirty="0">
                <a:solidFill>
                  <a:srgbClr val="001F5B"/>
                </a:solidFill>
                <a:latin typeface="Comic Sans MS"/>
              </a:rPr>
              <a:t>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B118A6D-85F2-2CFC-236B-53F0EDA9DBD7}"/>
              </a:ext>
            </a:extLst>
          </p:cNvPr>
          <p:cNvSpPr txBox="1"/>
          <p:nvPr/>
        </p:nvSpPr>
        <p:spPr>
          <a:xfrm>
            <a:off x="1813003" y="5846064"/>
            <a:ext cx="6078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200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E8D4D2E-187F-AFD2-C790-F5CC14C35DB3}"/>
              </a:ext>
            </a:extLst>
          </p:cNvPr>
          <p:cNvSpPr txBox="1"/>
          <p:nvPr/>
        </p:nvSpPr>
        <p:spPr>
          <a:xfrm>
            <a:off x="1098147" y="5842254"/>
            <a:ext cx="6078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100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AC2EE3D-2431-5922-D46E-24552E9FE2E7}"/>
              </a:ext>
            </a:extLst>
          </p:cNvPr>
          <p:cNvSpPr txBox="1"/>
          <p:nvPr/>
        </p:nvSpPr>
        <p:spPr>
          <a:xfrm>
            <a:off x="3354975" y="5837698"/>
            <a:ext cx="6078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400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88F968E-217F-BAB9-35D2-AEBF2ADE29E6}"/>
              </a:ext>
            </a:extLst>
          </p:cNvPr>
          <p:cNvSpPr txBox="1"/>
          <p:nvPr/>
        </p:nvSpPr>
        <p:spPr>
          <a:xfrm>
            <a:off x="4853630" y="5833872"/>
            <a:ext cx="6078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600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D562EBC-DF42-685A-A9ED-3AC5B0347E1D}"/>
              </a:ext>
            </a:extLst>
          </p:cNvPr>
          <p:cNvSpPr txBox="1"/>
          <p:nvPr/>
        </p:nvSpPr>
        <p:spPr>
          <a:xfrm>
            <a:off x="5504806" y="5833872"/>
            <a:ext cx="6078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700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FA940A6-4103-3874-8C0C-A6F115A49F19}"/>
              </a:ext>
            </a:extLst>
          </p:cNvPr>
          <p:cNvSpPr txBox="1"/>
          <p:nvPr/>
        </p:nvSpPr>
        <p:spPr>
          <a:xfrm>
            <a:off x="6266631" y="5833872"/>
            <a:ext cx="6078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800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A36DDB4-C087-6FB2-1A64-99F2ABAA2EB1}"/>
              </a:ext>
            </a:extLst>
          </p:cNvPr>
          <p:cNvSpPr txBox="1"/>
          <p:nvPr/>
        </p:nvSpPr>
        <p:spPr>
          <a:xfrm>
            <a:off x="7043317" y="5833872"/>
            <a:ext cx="6078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900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001F5B"/>
                </a:solidFill>
                <a:latin typeface="Comic Sans MS"/>
              </a:rPr>
              <a:t>Example 2: 10 hundreds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881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0">
                <a:solidFill>
                  <a:srgbClr val="001F5B"/>
                </a:solidFill>
                <a:latin typeface="Comic Sans MS"/>
              </a:rPr>
              <a:t>Turn and talk, then share your idea.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65836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001F5B"/>
                </a:solidFill>
                <a:latin typeface="Comic Sans MS"/>
              </a:rPr>
              <a:t>• 100 = 1 hundred.</a:t>
            </a:r>
          </a:p>
          <a:p>
            <a:r>
              <a:rPr sz="2800" b="0">
                <a:solidFill>
                  <a:srgbClr val="001F5B"/>
                </a:solidFill>
                <a:latin typeface="Comic Sans MS"/>
              </a:rPr>
              <a:t>• 1,000 = 10 hundreds.</a:t>
            </a:r>
          </a:p>
          <a:p>
            <a:r>
              <a:rPr sz="2800" b="0">
                <a:solidFill>
                  <a:srgbClr val="001F5B"/>
                </a:solidFill>
                <a:latin typeface="Comic Sans MS"/>
              </a:rPr>
              <a:t>• Write 10 hundreds as 1,000.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001F5B"/>
                </a:solidFill>
                <a:latin typeface="Comic Sans MS"/>
              </a:rPr>
              <a:t>Guided Practice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881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0">
                <a:solidFill>
                  <a:srgbClr val="001F5B"/>
                </a:solidFill>
                <a:latin typeface="Comic Sans MS"/>
              </a:rPr>
              <a:t>We do these together. Show your working.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722249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001F5B"/>
                </a:solidFill>
                <a:latin typeface="Comic Sans MS"/>
              </a:rPr>
              <a:t>1. Count in 100s from 600 to 1,000.</a:t>
            </a:r>
          </a:p>
          <a:p>
            <a:r>
              <a:rPr sz="2800" b="0">
                <a:solidFill>
                  <a:srgbClr val="001F5B"/>
                </a:solidFill>
                <a:latin typeface="Comic Sans MS"/>
              </a:rPr>
              <a:t>2. What is 100 more than 700?</a:t>
            </a:r>
          </a:p>
          <a:p>
            <a:r>
              <a:rPr sz="2800" b="0">
                <a:solidFill>
                  <a:srgbClr val="001F5B"/>
                </a:solidFill>
                <a:latin typeface="Comic Sans MS"/>
              </a:rPr>
              <a:t>3. What is 100 less than 500?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CADC14-6904-3D9E-F8E7-714FF19C9EA8}"/>
              </a:ext>
            </a:extLst>
          </p:cNvPr>
          <p:cNvSpPr/>
          <p:nvPr/>
        </p:nvSpPr>
        <p:spPr>
          <a:xfrm>
            <a:off x="822960" y="5623560"/>
            <a:ext cx="7315200" cy="36576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C4ECA3D-66CD-6B59-6C9C-5682ACE993A0}"/>
              </a:ext>
            </a:extLst>
          </p:cNvPr>
          <p:cNvSpPr/>
          <p:nvPr/>
        </p:nvSpPr>
        <p:spPr>
          <a:xfrm>
            <a:off x="804672" y="553212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114A169-1B57-35B2-AD02-78422444F6A3}"/>
              </a:ext>
            </a:extLst>
          </p:cNvPr>
          <p:cNvSpPr txBox="1"/>
          <p:nvPr/>
        </p:nvSpPr>
        <p:spPr>
          <a:xfrm>
            <a:off x="457200" y="5806440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 dirty="0">
                <a:solidFill>
                  <a:srgbClr val="001F5B"/>
                </a:solidFill>
                <a:latin typeface="Comic Sans MS"/>
              </a:rPr>
              <a:t>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C535165-F2D5-59E1-4AF5-9BD0D124F8DA}"/>
              </a:ext>
            </a:extLst>
          </p:cNvPr>
          <p:cNvSpPr/>
          <p:nvPr/>
        </p:nvSpPr>
        <p:spPr>
          <a:xfrm>
            <a:off x="4462272" y="553212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7B18BB2-90B9-2D85-DB1F-4C5146569ABC}"/>
              </a:ext>
            </a:extLst>
          </p:cNvPr>
          <p:cNvSpPr txBox="1"/>
          <p:nvPr/>
        </p:nvSpPr>
        <p:spPr>
          <a:xfrm>
            <a:off x="2571175" y="5869432"/>
            <a:ext cx="6078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300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68E7809-8940-277E-91D0-83E3F462D84B}"/>
              </a:ext>
            </a:extLst>
          </p:cNvPr>
          <p:cNvSpPr/>
          <p:nvPr/>
        </p:nvSpPr>
        <p:spPr>
          <a:xfrm>
            <a:off x="8119872" y="553212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7DD221A-E743-D6F3-6179-C851C5E97B6D}"/>
              </a:ext>
            </a:extLst>
          </p:cNvPr>
          <p:cNvSpPr txBox="1"/>
          <p:nvPr/>
        </p:nvSpPr>
        <p:spPr>
          <a:xfrm>
            <a:off x="7763698" y="5806440"/>
            <a:ext cx="74892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 dirty="0">
                <a:solidFill>
                  <a:srgbClr val="001F5B"/>
                </a:solidFill>
                <a:latin typeface="Comic Sans MS"/>
              </a:rPr>
              <a:t>100</a:t>
            </a:r>
            <a:r>
              <a:rPr lang="en-GB" sz="1800" b="1" dirty="0">
                <a:solidFill>
                  <a:srgbClr val="001F5B"/>
                </a:solidFill>
                <a:latin typeface="Comic Sans MS"/>
              </a:rPr>
              <a:t>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3D7C1A0-0919-7F2E-0079-FAAD9BC9D614}"/>
              </a:ext>
            </a:extLst>
          </p:cNvPr>
          <p:cNvSpPr/>
          <p:nvPr/>
        </p:nvSpPr>
        <p:spPr>
          <a:xfrm>
            <a:off x="2875105" y="5545836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0F18EE1-BFF5-C58F-3163-BAD74030DF94}"/>
              </a:ext>
            </a:extLst>
          </p:cNvPr>
          <p:cNvSpPr/>
          <p:nvPr/>
        </p:nvSpPr>
        <p:spPr>
          <a:xfrm>
            <a:off x="2138632" y="553212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AFAB6DC-E2D1-4313-F6A3-50A2AB2A3FD0}"/>
              </a:ext>
            </a:extLst>
          </p:cNvPr>
          <p:cNvSpPr/>
          <p:nvPr/>
        </p:nvSpPr>
        <p:spPr>
          <a:xfrm>
            <a:off x="3658965" y="5545836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3557501-314D-7492-266A-762E4F96A735}"/>
              </a:ext>
            </a:extLst>
          </p:cNvPr>
          <p:cNvSpPr/>
          <p:nvPr/>
        </p:nvSpPr>
        <p:spPr>
          <a:xfrm>
            <a:off x="1446911" y="5527548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1450C2A-8FA9-7CB4-FDDA-7446F4200E91}"/>
              </a:ext>
            </a:extLst>
          </p:cNvPr>
          <p:cNvSpPr/>
          <p:nvPr/>
        </p:nvSpPr>
        <p:spPr>
          <a:xfrm>
            <a:off x="6586410" y="553212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1BFAF71-0CCC-0A75-8D46-0596D6B93155}"/>
              </a:ext>
            </a:extLst>
          </p:cNvPr>
          <p:cNvSpPr/>
          <p:nvPr/>
        </p:nvSpPr>
        <p:spPr>
          <a:xfrm>
            <a:off x="5122799" y="5545836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8989BB8-15F4-8083-3311-5E9F6DCF1861}"/>
              </a:ext>
            </a:extLst>
          </p:cNvPr>
          <p:cNvSpPr/>
          <p:nvPr/>
        </p:nvSpPr>
        <p:spPr>
          <a:xfrm>
            <a:off x="5810059" y="5545836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3224839-2B03-76D1-EAF3-1A49394353BA}"/>
              </a:ext>
            </a:extLst>
          </p:cNvPr>
          <p:cNvSpPr/>
          <p:nvPr/>
        </p:nvSpPr>
        <p:spPr>
          <a:xfrm>
            <a:off x="7383399" y="5527548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70F3BEC-E7DC-64DB-1617-DAA0C646C583}"/>
              </a:ext>
            </a:extLst>
          </p:cNvPr>
          <p:cNvSpPr txBox="1"/>
          <p:nvPr/>
        </p:nvSpPr>
        <p:spPr>
          <a:xfrm>
            <a:off x="4138775" y="5852160"/>
            <a:ext cx="607859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 dirty="0">
                <a:solidFill>
                  <a:srgbClr val="001F5B"/>
                </a:solidFill>
                <a:latin typeface="Comic Sans MS"/>
              </a:rPr>
              <a:t>50</a:t>
            </a:r>
            <a:r>
              <a:rPr lang="en-GB" sz="1800" b="1" dirty="0">
                <a:solidFill>
                  <a:srgbClr val="001F5B"/>
                </a:solidFill>
                <a:latin typeface="Comic Sans MS"/>
              </a:rPr>
              <a:t>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C9D5A14-CD55-3D42-F359-1959516E2F00}"/>
              </a:ext>
            </a:extLst>
          </p:cNvPr>
          <p:cNvSpPr txBox="1"/>
          <p:nvPr/>
        </p:nvSpPr>
        <p:spPr>
          <a:xfrm>
            <a:off x="1813003" y="5846064"/>
            <a:ext cx="6078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200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BF02108-6C4C-7832-A162-A947DF94D5DB}"/>
              </a:ext>
            </a:extLst>
          </p:cNvPr>
          <p:cNvSpPr txBox="1"/>
          <p:nvPr/>
        </p:nvSpPr>
        <p:spPr>
          <a:xfrm>
            <a:off x="1098147" y="5842254"/>
            <a:ext cx="6078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100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5CBE2E7-977A-ACFD-0785-FAB2169C305B}"/>
              </a:ext>
            </a:extLst>
          </p:cNvPr>
          <p:cNvSpPr txBox="1"/>
          <p:nvPr/>
        </p:nvSpPr>
        <p:spPr>
          <a:xfrm>
            <a:off x="3354975" y="5837698"/>
            <a:ext cx="6078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400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CB37052-2451-D666-5A8D-9C6553573830}"/>
              </a:ext>
            </a:extLst>
          </p:cNvPr>
          <p:cNvSpPr txBox="1"/>
          <p:nvPr/>
        </p:nvSpPr>
        <p:spPr>
          <a:xfrm>
            <a:off x="4853630" y="5833872"/>
            <a:ext cx="6078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600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547AADB-FF99-2C54-2BAE-AA93E5D90EB4}"/>
              </a:ext>
            </a:extLst>
          </p:cNvPr>
          <p:cNvSpPr txBox="1"/>
          <p:nvPr/>
        </p:nvSpPr>
        <p:spPr>
          <a:xfrm>
            <a:off x="5504806" y="5833872"/>
            <a:ext cx="6078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700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5384E47-87F0-86ED-5455-174C45D21B49}"/>
              </a:ext>
            </a:extLst>
          </p:cNvPr>
          <p:cNvSpPr txBox="1"/>
          <p:nvPr/>
        </p:nvSpPr>
        <p:spPr>
          <a:xfrm>
            <a:off x="6266631" y="5833872"/>
            <a:ext cx="6078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800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963A43A-A8D1-CDF4-5340-F0BE399D6BED}"/>
              </a:ext>
            </a:extLst>
          </p:cNvPr>
          <p:cNvSpPr txBox="1"/>
          <p:nvPr/>
        </p:nvSpPr>
        <p:spPr>
          <a:xfrm>
            <a:off x="7043317" y="5833872"/>
            <a:ext cx="6078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900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3B52A22-A591-F0FC-6573-8122636E5A6A}"/>
              </a:ext>
            </a:extLst>
          </p:cNvPr>
          <p:cNvSpPr/>
          <p:nvPr/>
        </p:nvSpPr>
        <p:spPr>
          <a:xfrm>
            <a:off x="5122799" y="5431536"/>
            <a:ext cx="36576" cy="228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001F5B"/>
                </a:solidFill>
                <a:latin typeface="Comic Sans MS"/>
              </a:rPr>
              <a:t>Independent Practice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881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0">
                <a:solidFill>
                  <a:srgbClr val="001F5B"/>
                </a:solidFill>
                <a:latin typeface="Comic Sans MS"/>
              </a:rPr>
              <a:t>Choose the right level. Ask for help if stuck.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6070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0" dirty="0">
                <a:solidFill>
                  <a:srgbClr val="001F5B"/>
                </a:solidFill>
                <a:latin typeface="Comic Sans MS"/>
              </a:rPr>
              <a:t>Support: Complete sequences: 0,100,200,__; 400,500,600,__</a:t>
            </a:r>
          </a:p>
          <a:p>
            <a:r>
              <a:rPr sz="2400" b="0" dirty="0">
                <a:solidFill>
                  <a:srgbClr val="001F5B"/>
                </a:solidFill>
                <a:latin typeface="Comic Sans MS"/>
              </a:rPr>
              <a:t>Core: Solve: 300+100, 800-100, 900+100, 1000-100.</a:t>
            </a:r>
          </a:p>
          <a:p>
            <a:r>
              <a:rPr sz="2400" b="0" dirty="0">
                <a:solidFill>
                  <a:srgbClr val="001F5B"/>
                </a:solidFill>
                <a:latin typeface="Comic Sans MS"/>
              </a:rPr>
              <a:t>Challenge: List all multiples of 100 between 450 and 800. Prove.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76CF317-B5BB-0DCB-0A52-4F4CCC88CF20}"/>
              </a:ext>
            </a:extLst>
          </p:cNvPr>
          <p:cNvSpPr/>
          <p:nvPr/>
        </p:nvSpPr>
        <p:spPr>
          <a:xfrm>
            <a:off x="1794715" y="4575810"/>
            <a:ext cx="7315200" cy="36576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F9279C0-70AC-E2FF-27E3-3E2AE8F389E2}"/>
              </a:ext>
            </a:extLst>
          </p:cNvPr>
          <p:cNvSpPr/>
          <p:nvPr/>
        </p:nvSpPr>
        <p:spPr>
          <a:xfrm>
            <a:off x="1776427" y="448437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2E7A45B-D18A-56F1-0025-7D0E42298DA8}"/>
              </a:ext>
            </a:extLst>
          </p:cNvPr>
          <p:cNvSpPr txBox="1"/>
          <p:nvPr/>
        </p:nvSpPr>
        <p:spPr>
          <a:xfrm>
            <a:off x="1428955" y="4758690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 dirty="0">
                <a:solidFill>
                  <a:srgbClr val="001F5B"/>
                </a:solidFill>
                <a:latin typeface="Comic Sans MS"/>
              </a:rPr>
              <a:t>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B386009-B39E-38E4-2280-D19AE0744A78}"/>
              </a:ext>
            </a:extLst>
          </p:cNvPr>
          <p:cNvSpPr/>
          <p:nvPr/>
        </p:nvSpPr>
        <p:spPr>
          <a:xfrm>
            <a:off x="5434027" y="448437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7D3E3C-E844-52B9-71DA-8191B566E53A}"/>
              </a:ext>
            </a:extLst>
          </p:cNvPr>
          <p:cNvSpPr txBox="1"/>
          <p:nvPr/>
        </p:nvSpPr>
        <p:spPr>
          <a:xfrm>
            <a:off x="3542930" y="4821682"/>
            <a:ext cx="6078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300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F39EAF2-C3A2-B628-6DA3-DEC817C8069F}"/>
              </a:ext>
            </a:extLst>
          </p:cNvPr>
          <p:cNvSpPr/>
          <p:nvPr/>
        </p:nvSpPr>
        <p:spPr>
          <a:xfrm>
            <a:off x="9091627" y="448437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162604B-0888-3E87-B500-01F84967237A}"/>
              </a:ext>
            </a:extLst>
          </p:cNvPr>
          <p:cNvSpPr txBox="1"/>
          <p:nvPr/>
        </p:nvSpPr>
        <p:spPr>
          <a:xfrm>
            <a:off x="8735453" y="4758690"/>
            <a:ext cx="74892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 dirty="0">
                <a:solidFill>
                  <a:srgbClr val="001F5B"/>
                </a:solidFill>
                <a:latin typeface="Comic Sans MS"/>
              </a:rPr>
              <a:t>100</a:t>
            </a:r>
            <a:r>
              <a:rPr lang="en-GB" sz="1800" b="1" dirty="0">
                <a:solidFill>
                  <a:srgbClr val="001F5B"/>
                </a:solidFill>
                <a:latin typeface="Comic Sans MS"/>
              </a:rPr>
              <a:t>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475BAE4-25E1-7976-DF05-CC850B9C7611}"/>
              </a:ext>
            </a:extLst>
          </p:cNvPr>
          <p:cNvSpPr/>
          <p:nvPr/>
        </p:nvSpPr>
        <p:spPr>
          <a:xfrm>
            <a:off x="3846860" y="4498086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7573E40-5D2D-D99D-8CAC-B6444B186BAF}"/>
              </a:ext>
            </a:extLst>
          </p:cNvPr>
          <p:cNvSpPr/>
          <p:nvPr/>
        </p:nvSpPr>
        <p:spPr>
          <a:xfrm>
            <a:off x="3110387" y="448437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B54C06D-1267-E9EE-EBFA-B93F1D479793}"/>
              </a:ext>
            </a:extLst>
          </p:cNvPr>
          <p:cNvSpPr/>
          <p:nvPr/>
        </p:nvSpPr>
        <p:spPr>
          <a:xfrm>
            <a:off x="4630720" y="4498086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3E8A965-F604-9B84-277B-3F362EBE03BB}"/>
              </a:ext>
            </a:extLst>
          </p:cNvPr>
          <p:cNvSpPr/>
          <p:nvPr/>
        </p:nvSpPr>
        <p:spPr>
          <a:xfrm>
            <a:off x="2418666" y="4479798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24CEAC5-FC3F-A9DF-E6B6-93DBB11A1BA6}"/>
              </a:ext>
            </a:extLst>
          </p:cNvPr>
          <p:cNvSpPr/>
          <p:nvPr/>
        </p:nvSpPr>
        <p:spPr>
          <a:xfrm>
            <a:off x="7558165" y="448437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5B91FAA-E151-FE31-4EDC-E6D16B17E9B5}"/>
              </a:ext>
            </a:extLst>
          </p:cNvPr>
          <p:cNvSpPr/>
          <p:nvPr/>
        </p:nvSpPr>
        <p:spPr>
          <a:xfrm>
            <a:off x="6094554" y="4498086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6FFA39A-314D-AF6C-BFE5-0410FDEE8839}"/>
              </a:ext>
            </a:extLst>
          </p:cNvPr>
          <p:cNvSpPr/>
          <p:nvPr/>
        </p:nvSpPr>
        <p:spPr>
          <a:xfrm>
            <a:off x="6781814" y="4498086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ECAD022-ADD0-D37D-08CC-9BE0FD0EAEDB}"/>
              </a:ext>
            </a:extLst>
          </p:cNvPr>
          <p:cNvSpPr/>
          <p:nvPr/>
        </p:nvSpPr>
        <p:spPr>
          <a:xfrm>
            <a:off x="8355154" y="4479798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7043C8C-9716-BA1C-65B5-19B922620702}"/>
              </a:ext>
            </a:extLst>
          </p:cNvPr>
          <p:cNvSpPr txBox="1"/>
          <p:nvPr/>
        </p:nvSpPr>
        <p:spPr>
          <a:xfrm>
            <a:off x="5110530" y="4804410"/>
            <a:ext cx="607859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 dirty="0">
                <a:solidFill>
                  <a:srgbClr val="001F5B"/>
                </a:solidFill>
                <a:latin typeface="Comic Sans MS"/>
              </a:rPr>
              <a:t>50</a:t>
            </a:r>
            <a:r>
              <a:rPr lang="en-GB" sz="1800" b="1" dirty="0">
                <a:solidFill>
                  <a:srgbClr val="001F5B"/>
                </a:solidFill>
                <a:latin typeface="Comic Sans MS"/>
              </a:rPr>
              <a:t>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2CD1D6B-EBFF-EB3D-DF93-90DB92F6F8C7}"/>
              </a:ext>
            </a:extLst>
          </p:cNvPr>
          <p:cNvSpPr txBox="1"/>
          <p:nvPr/>
        </p:nvSpPr>
        <p:spPr>
          <a:xfrm>
            <a:off x="2784758" y="4798314"/>
            <a:ext cx="6078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200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B736012-2FA7-4CC5-27EE-CA0AF54405EE}"/>
              </a:ext>
            </a:extLst>
          </p:cNvPr>
          <p:cNvSpPr txBox="1"/>
          <p:nvPr/>
        </p:nvSpPr>
        <p:spPr>
          <a:xfrm>
            <a:off x="2069902" y="4794504"/>
            <a:ext cx="6078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100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2EEE68C-25A3-A24B-F3B9-7D077A9A5A27}"/>
              </a:ext>
            </a:extLst>
          </p:cNvPr>
          <p:cNvSpPr txBox="1"/>
          <p:nvPr/>
        </p:nvSpPr>
        <p:spPr>
          <a:xfrm>
            <a:off x="4326730" y="4789948"/>
            <a:ext cx="6078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400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5074048-F513-33ED-71CF-114CFCC7F0C0}"/>
              </a:ext>
            </a:extLst>
          </p:cNvPr>
          <p:cNvSpPr txBox="1"/>
          <p:nvPr/>
        </p:nvSpPr>
        <p:spPr>
          <a:xfrm>
            <a:off x="5825385" y="4786122"/>
            <a:ext cx="6078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600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3276B75-D73C-1DF3-16D4-9F635D3114F4}"/>
              </a:ext>
            </a:extLst>
          </p:cNvPr>
          <p:cNvSpPr txBox="1"/>
          <p:nvPr/>
        </p:nvSpPr>
        <p:spPr>
          <a:xfrm>
            <a:off x="6476561" y="4786122"/>
            <a:ext cx="6078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700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995AC87-6F55-F6F3-0EDA-1874583B6133}"/>
              </a:ext>
            </a:extLst>
          </p:cNvPr>
          <p:cNvSpPr txBox="1"/>
          <p:nvPr/>
        </p:nvSpPr>
        <p:spPr>
          <a:xfrm>
            <a:off x="7238386" y="4786122"/>
            <a:ext cx="6078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800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8B54EB0-FB06-39A2-65EC-649573719CDA}"/>
              </a:ext>
            </a:extLst>
          </p:cNvPr>
          <p:cNvSpPr txBox="1"/>
          <p:nvPr/>
        </p:nvSpPr>
        <p:spPr>
          <a:xfrm>
            <a:off x="8015072" y="4786122"/>
            <a:ext cx="6078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900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001F5B"/>
                </a:solidFill>
                <a:latin typeface="Comic Sans MS"/>
              </a:rPr>
              <a:t>Deep Dive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881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0">
                <a:solidFill>
                  <a:srgbClr val="001F5B"/>
                </a:solidFill>
                <a:latin typeface="Comic Sans MS"/>
              </a:rPr>
              <a:t>Explain your thinking using full sentences.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0">
                <a:solidFill>
                  <a:srgbClr val="001F5B"/>
                </a:solidFill>
                <a:latin typeface="Comic Sans MS"/>
              </a:rPr>
              <a:t>1. Amir says: 700, 800, 900, 10 hundred. Explain what he means. Write it another way.</a:t>
            </a:r>
          </a:p>
          <a:p>
            <a:r>
              <a:rPr sz="2200" b="0">
                <a:solidFill>
                  <a:srgbClr val="001F5B"/>
                </a:solidFill>
                <a:latin typeface="Comic Sans MS"/>
              </a:rPr>
              <a:t>2. A number has 9 hundreds and no tens or ones. Add 100. What happens? Explain.</a:t>
            </a:r>
          </a:p>
          <a:p>
            <a:r>
              <a:rPr sz="2200" b="0">
                <a:solidFill>
                  <a:srgbClr val="001F5B"/>
                </a:solidFill>
                <a:latin typeface="Comic Sans MS"/>
              </a:rPr>
              <a:t>3. Riddle: I am a multiple of 100, greater than 450 but less than 800. What numbers fit?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5669280"/>
            <a:ext cx="4114800" cy="502920"/>
          </a:xfrm>
          <a:prstGeom prst="roundRect">
            <a:avLst/>
          </a:prstGeom>
          <a:solidFill>
            <a:srgbClr val="EBF5FA"/>
          </a:solidFill>
          <a:ln>
            <a:solidFill>
              <a:srgbClr val="B4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001F5B"/>
                </a:solidFill>
                <a:latin typeface="Comic Sans MS"/>
              </a:rPr>
              <a:t>Sentence stems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20640" y="5623560"/>
            <a:ext cx="6400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0">
                <a:solidFill>
                  <a:srgbClr val="001F5B"/>
                </a:solidFill>
                <a:latin typeface="Comic Sans MS"/>
              </a:rPr>
              <a:t>• I know this because…</a:t>
            </a:r>
          </a:p>
          <a:p>
            <a:r>
              <a:rPr sz="2000" b="0">
                <a:solidFill>
                  <a:srgbClr val="001F5B"/>
                </a:solidFill>
                <a:latin typeface="Comic Sans MS"/>
              </a:rPr>
              <a:t>• First I…, then I…</a:t>
            </a:r>
          </a:p>
          <a:p>
            <a:r>
              <a:rPr sz="2000" b="0">
                <a:solidFill>
                  <a:srgbClr val="001F5B"/>
                </a:solidFill>
                <a:latin typeface="Comic Sans MS"/>
              </a:rPr>
              <a:t>• Another way is…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001F5B"/>
                </a:solidFill>
                <a:latin typeface="Comic Sans MS"/>
              </a:rPr>
              <a:t>Answers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881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0">
                <a:solidFill>
                  <a:srgbClr val="001F5B"/>
                </a:solidFill>
                <a:latin typeface="Comic Sans MS"/>
              </a:rPr>
              <a:t>Independent Practice and Deep Dive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828800"/>
            <a:ext cx="11094720" cy="4663440"/>
          </a:xfrm>
          <a:prstGeom prst="rect">
            <a:avLst/>
          </a:prstGeom>
          <a:noFill/>
        </p:spPr>
        <p:txBody>
          <a:bodyPr wrap="square" rtlCol="0" anchor="t"/>
          <a:lstStyle/>
          <a:p>
            <a:r>
              <a:rPr sz="1800" b="1">
                <a:solidFill>
                  <a:srgbClr val="001F5B"/>
                </a:solidFill>
                <a:latin typeface="Comic Sans MS"/>
              </a:rPr>
              <a:t>Independent Practice</a:t>
            </a:r>
          </a:p>
          <a:p>
            <a:r>
              <a:rPr sz="1600" b="1">
                <a:solidFill>
                  <a:srgbClr val="001F5B"/>
                </a:solidFill>
                <a:latin typeface="Comic Sans MS"/>
              </a:rPr>
              <a:t>Support:</a:t>
            </a:r>
            <a:r>
              <a:rPr sz="1600" b="0">
                <a:solidFill>
                  <a:srgbClr val="001F5B"/>
                </a:solidFill>
                <a:latin typeface="Comic Sans MS"/>
              </a:rPr>
              <a:t> 0, 100, 200, 300; 400, 500, 600, 700</a:t>
            </a:r>
          </a:p>
          <a:p>
            <a:r>
              <a:rPr sz="1600" b="1">
                <a:solidFill>
                  <a:srgbClr val="001F5B"/>
                </a:solidFill>
                <a:latin typeface="Comic Sans MS"/>
              </a:rPr>
              <a:t>Core:</a:t>
            </a:r>
            <a:r>
              <a:rPr sz="1600" b="0">
                <a:solidFill>
                  <a:srgbClr val="001F5B"/>
                </a:solidFill>
                <a:latin typeface="Comic Sans MS"/>
              </a:rPr>
              <a:t> 300 + 100 = 400, 800 − 100 = 700, 900 + 100 = 1,000, 1,000 − 100 = 900</a:t>
            </a:r>
          </a:p>
          <a:p>
            <a:r>
              <a:rPr sz="1600" b="1">
                <a:solidFill>
                  <a:srgbClr val="001F5B"/>
                </a:solidFill>
                <a:latin typeface="Comic Sans MS"/>
              </a:rPr>
              <a:t>Challenge:</a:t>
            </a:r>
            <a:r>
              <a:rPr sz="1600" b="0">
                <a:solidFill>
                  <a:srgbClr val="001F5B"/>
                </a:solidFill>
                <a:latin typeface="Comic Sans MS"/>
              </a:rPr>
              <a:t> 500, 600, 700 (multiples of 100 between 450 and 800)</a:t>
            </a:r>
          </a:p>
          <a:p>
            <a:r>
              <a:rPr sz="1600" b="0">
                <a:solidFill>
                  <a:srgbClr val="001F5B"/>
                </a:solidFill>
                <a:latin typeface="Comic Sans MS"/>
              </a:rPr>
              <a:t> </a:t>
            </a:r>
          </a:p>
          <a:p>
            <a:r>
              <a:rPr sz="1800" b="1">
                <a:solidFill>
                  <a:srgbClr val="001F5B"/>
                </a:solidFill>
                <a:latin typeface="Comic Sans MS"/>
              </a:rPr>
              <a:t>Deep Dive</a:t>
            </a:r>
          </a:p>
          <a:p>
            <a:r>
              <a:rPr sz="1600" b="1">
                <a:solidFill>
                  <a:srgbClr val="001F5B"/>
                </a:solidFill>
                <a:latin typeface="Comic Sans MS"/>
              </a:rPr>
              <a:t>1.</a:t>
            </a:r>
            <a:r>
              <a:rPr sz="1600" b="0">
                <a:solidFill>
                  <a:srgbClr val="001F5B"/>
                </a:solidFill>
                <a:latin typeface="Comic Sans MS"/>
              </a:rPr>
              <a:t> Amir means that after 900, the next hundred is 1,000. “10 hundred” = 1,000.</a:t>
            </a:r>
          </a:p>
          <a:p>
            <a:r>
              <a:rPr sz="1600" b="1">
                <a:solidFill>
                  <a:srgbClr val="001F5B"/>
                </a:solidFill>
                <a:latin typeface="Comic Sans MS"/>
              </a:rPr>
              <a:t>2.</a:t>
            </a:r>
            <a:r>
              <a:rPr sz="1600" b="0">
                <a:solidFill>
                  <a:srgbClr val="001F5B"/>
                </a:solidFill>
                <a:latin typeface="Comic Sans MS"/>
              </a:rPr>
              <a:t> 900 + 100 = 1,000. The 9 hundreds become 10 hundreds, which we write as 1,000.</a:t>
            </a:r>
          </a:p>
          <a:p>
            <a:r>
              <a:rPr sz="1600" b="1">
                <a:solidFill>
                  <a:srgbClr val="001F5B"/>
                </a:solidFill>
                <a:latin typeface="Comic Sans MS"/>
              </a:rPr>
              <a:t>3.</a:t>
            </a:r>
            <a:r>
              <a:rPr sz="1600" b="0">
                <a:solidFill>
                  <a:srgbClr val="001F5B"/>
                </a:solidFill>
                <a:latin typeface="Comic Sans MS"/>
              </a:rPr>
              <a:t> 500, 600, and 700 are multiples of 100 greater than 450 and less than 800.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001F5B"/>
                </a:solidFill>
                <a:latin typeface="Comic Sans MS"/>
              </a:rPr>
              <a:t>Exit Ticket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881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0">
                <a:solidFill>
                  <a:srgbClr val="001F5B"/>
                </a:solidFill>
                <a:latin typeface="Comic Sans MS"/>
              </a:rPr>
              <a:t>Answer independently. Hand it in.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2377440"/>
            <a:ext cx="10332720" cy="1280160"/>
          </a:xfrm>
          <a:prstGeom prst="roundRect">
            <a:avLst/>
          </a:prstGeom>
          <a:solidFill>
            <a:srgbClr val="EBF5FA"/>
          </a:solidFill>
          <a:ln>
            <a:solidFill>
              <a:srgbClr val="B4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001F5B"/>
                </a:solidFill>
                <a:latin typeface="Comic Sans MS"/>
              </a:rPr>
              <a:t>What is 10 hundreds written as a numeral?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0</TotalTime>
  <Words>823</Words>
  <Application>Microsoft Office PowerPoint</Application>
  <PresentationFormat>Custom</PresentationFormat>
  <Paragraphs>128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Century Schoolbook</vt:lpstr>
      <vt:lpstr>Comic Sans MS</vt:lpstr>
      <vt:lpstr>Wingdings 2</vt:lpstr>
      <vt:lpstr>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Galina Doychinova</cp:lastModifiedBy>
  <cp:revision>1</cp:revision>
  <dcterms:created xsi:type="dcterms:W3CDTF">2013-01-27T09:14:16Z</dcterms:created>
  <dcterms:modified xsi:type="dcterms:W3CDTF">2026-05-16T21:10:32Z</dcterms:modified>
  <cp:category/>
</cp:coreProperties>
</file>