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7FDE39-21D9-46EC-BAAC-9BA4FA35F962}" v="4" dt="2026-05-07T20:53:45.8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84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modSld sldOrd modMainMaster">
      <pc:chgData name="Galina Doychinova" userId="0fb7927745f0c6c3" providerId="LiveId" clId="{403A5934-DEB0-4C53-872A-117AF44D2478}" dt="2026-05-16T21:10:29.314" v="19" actId="26606"/>
      <pc:docMkLst>
        <pc:docMk/>
      </pc:docMkLst>
      <pc:sldChg chg="modSp mod setBg">
        <pc:chgData name="Galina Doychinova" userId="0fb7927745f0c6c3" providerId="LiveId" clId="{403A5934-DEB0-4C53-872A-117AF44D2478}" dt="2026-05-16T21:10:29.314" v="19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07T20:54:02.569" v="18" actId="14100"/>
          <ac:spMkLst>
            <pc:docMk/>
            <pc:sldMk cId="0" sldId="25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7T20:53:59.278" v="17" actId="1076"/>
          <ac:spMkLst>
            <pc:docMk/>
            <pc:sldMk cId="0" sldId="256"/>
            <ac:spMk id="4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07T20:53:59.278" v="17" actId="1076"/>
          <ac:spMkLst>
            <pc:docMk/>
            <pc:sldMk cId="0" sldId="256"/>
            <ac:spMk id="5" creationId="{00000000-0000-0000-0000-000000000000}"/>
          </ac:spMkLst>
        </pc:spChg>
      </pc:sldChg>
      <pc:sldChg chg="mod setBg">
        <pc:chgData name="Galina Doychinova" userId="0fb7927745f0c6c3" providerId="LiveId" clId="{403A5934-DEB0-4C53-872A-117AF44D2478}" dt="2026-05-16T21:10:29.314" v="19" actId="26606"/>
        <pc:sldMkLst>
          <pc:docMk/>
          <pc:sldMk cId="0" sldId="257"/>
        </pc:sldMkLst>
      </pc:sldChg>
      <pc:sldChg chg="mod setBg">
        <pc:chgData name="Galina Doychinova" userId="0fb7927745f0c6c3" providerId="LiveId" clId="{403A5934-DEB0-4C53-872A-117AF44D2478}" dt="2026-05-16T21:10:29.314" v="19" actId="26606"/>
        <pc:sldMkLst>
          <pc:docMk/>
          <pc:sldMk cId="0" sldId="258"/>
        </pc:sldMkLst>
      </pc:sldChg>
      <pc:sldChg chg="mod setBg">
        <pc:chgData name="Galina Doychinova" userId="0fb7927745f0c6c3" providerId="LiveId" clId="{403A5934-DEB0-4C53-872A-117AF44D2478}" dt="2026-05-16T21:10:29.314" v="19" actId="26606"/>
        <pc:sldMkLst>
          <pc:docMk/>
          <pc:sldMk cId="0" sldId="259"/>
        </pc:sldMkLst>
      </pc:sldChg>
      <pc:sldChg chg="mod setBg">
        <pc:chgData name="Galina Doychinova" userId="0fb7927745f0c6c3" providerId="LiveId" clId="{403A5934-DEB0-4C53-872A-117AF44D2478}" dt="2026-05-16T21:10:29.314" v="19" actId="26606"/>
        <pc:sldMkLst>
          <pc:docMk/>
          <pc:sldMk cId="0" sldId="260"/>
        </pc:sldMkLst>
      </pc:sldChg>
      <pc:sldChg chg="addSp delSp modSp mod setBg delAnim modAnim">
        <pc:chgData name="Galina Doychinova" userId="0fb7927745f0c6c3" providerId="LiveId" clId="{403A5934-DEB0-4C53-872A-117AF44D2478}" dt="2026-05-16T21:10:29.314" v="19" actId="26606"/>
        <pc:sldMkLst>
          <pc:docMk/>
          <pc:sldMk cId="0" sldId="261"/>
        </pc:sldMkLst>
        <pc:spChg chg="add mod">
          <ac:chgData name="Galina Doychinova" userId="0fb7927745f0c6c3" providerId="LiveId" clId="{403A5934-DEB0-4C53-872A-117AF44D2478}" dt="2026-05-07T20:52:54.208" v="13" actId="1076"/>
          <ac:spMkLst>
            <pc:docMk/>
            <pc:sldMk cId="0" sldId="261"/>
            <ac:spMk id="5" creationId="{8DD414B7-B40F-2B9E-4600-8A0F022F63EB}"/>
          </ac:spMkLst>
        </pc:spChg>
        <pc:spChg chg="mod">
          <ac:chgData name="Galina Doychinova" userId="0fb7927745f0c6c3" providerId="LiveId" clId="{403A5934-DEB0-4C53-872A-117AF44D2478}" dt="2026-05-07T20:52:24.856" v="8" actId="1076"/>
          <ac:spMkLst>
            <pc:docMk/>
            <pc:sldMk cId="0" sldId="261"/>
            <ac:spMk id="21" creationId="{8EBDE8D0-FB91-F2C3-98C5-AE80B207D85B}"/>
          </ac:spMkLst>
        </pc:spChg>
      </pc:sldChg>
      <pc:sldChg chg="mod setBg">
        <pc:chgData name="Galina Doychinova" userId="0fb7927745f0c6c3" providerId="LiveId" clId="{403A5934-DEB0-4C53-872A-117AF44D2478}" dt="2026-05-16T21:10:29.314" v="19" actId="26606"/>
        <pc:sldMkLst>
          <pc:docMk/>
          <pc:sldMk cId="0" sldId="262"/>
        </pc:sldMkLst>
      </pc:sldChg>
      <pc:sldChg chg="mod setBg">
        <pc:chgData name="Galina Doychinova" userId="0fb7927745f0c6c3" providerId="LiveId" clId="{403A5934-DEB0-4C53-872A-117AF44D2478}" dt="2026-05-16T21:10:29.314" v="19" actId="26606"/>
        <pc:sldMkLst>
          <pc:docMk/>
          <pc:sldMk cId="0" sldId="263"/>
        </pc:sldMkLst>
      </pc:sldChg>
      <pc:sldChg chg="add mod ord setBg">
        <pc:chgData name="Galina Doychinova" userId="0fb7927745f0c6c3" providerId="LiveId" clId="{403A5934-DEB0-4C53-872A-117AF44D2478}" dt="2026-05-16T21:10:29.314" v="19" actId="26606"/>
        <pc:sldMkLst>
          <pc:docMk/>
          <pc:sldMk cId="0" sldId="264"/>
        </pc:sldMkLst>
      </pc:sldChg>
      <pc:sldMasterChg chg="modSldLayout">
        <pc:chgData name="Galina Doychinova" userId="0fb7927745f0c6c3" providerId="LiveId" clId="{403A5934-DEB0-4C53-872A-117AF44D2478}" dt="2026-05-07T20:53:45.832" v="16"/>
        <pc:sldMasterMkLst>
          <pc:docMk/>
          <pc:sldMasterMk cId="469595540" sldId="2147483660"/>
        </pc:sldMasterMkLst>
        <pc:sldLayoutChg chg="addSp delSp modSp mod">
          <pc:chgData name="Galina Doychinova" userId="0fb7927745f0c6c3" providerId="LiveId" clId="{403A5934-DEB0-4C53-872A-117AF44D2478}" dt="2026-05-07T20:53:45.832" v="16"/>
          <pc:sldLayoutMkLst>
            <pc:docMk/>
            <pc:sldMasterMk cId="469595540" sldId="2147483660"/>
            <pc:sldLayoutMk cId="815471536" sldId="2147483667"/>
          </pc:sldLayoutMkLst>
          <pc:picChg chg="add mod">
            <ac:chgData name="Galina Doychinova" userId="0fb7927745f0c6c3" providerId="LiveId" clId="{403A5934-DEB0-4C53-872A-117AF44D2478}" dt="2026-05-07T20:53:45.832" v="16"/>
            <ac:picMkLst>
              <pc:docMk/>
              <pc:sldMasterMk cId="469595540" sldId="2147483660"/>
              <pc:sldLayoutMk cId="815471536" sldId="2147483667"/>
              <ac:picMk id="6" creationId="{F3A5FCEB-212E-BBC4-022D-C761DDBD678F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8794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notes:</a:t>
            </a:r>
          </a:p>
          <a:p>
            <a:r>
              <a:t>- Introduce LO and success criteria.</a:t>
            </a:r>
          </a:p>
          <a:p>
            <a:r>
              <a:t>- Remind pupils to use full sentences.</a:t>
            </a:r>
          </a:p>
          <a:p>
            <a:r>
              <a:t>- Key vocabulary: digit, value, hundreds, tens, ones.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(fluency):</a:t>
            </a:r>
          </a:p>
          <a:p>
            <a:r>
              <a:t>- Keep pace brisk (5–8 mins).</a:t>
            </a:r>
          </a:p>
          <a:p>
            <a:r>
              <a:t>- Cold call for explanations.</a:t>
            </a:r>
          </a:p>
          <a:p>
            <a:r>
              <a:t>- Address misconceptions immediately using the visual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(teach 1):</a:t>
            </a:r>
          </a:p>
          <a:p>
            <a:r>
              <a:t>- Model explicitly using concrete/pictorial/abstract links.</a:t>
            </a:r>
          </a:p>
          <a:p>
            <a:r>
              <a:t>- Ask: 'What do you notice?' 'How do you know?'</a:t>
            </a:r>
          </a:p>
          <a:p>
            <a:r>
              <a:t>- Check understanding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(teach 2):</a:t>
            </a:r>
          </a:p>
          <a:p>
            <a:r>
              <a:t>- Use talk partners to surface reasoning.</a:t>
            </a:r>
          </a:p>
          <a:p>
            <a:r>
              <a:t>- Choose a pupil to model explanation.</a:t>
            </a:r>
          </a:p>
          <a:p>
            <a:r>
              <a:t>- Address the common misconception for this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(guided):</a:t>
            </a:r>
          </a:p>
          <a:p>
            <a:r>
              <a:t>- Use mini-whiteboards; scan and respond.</a:t>
            </a:r>
          </a:p>
          <a:p>
            <a:r>
              <a:t>- Keep one correct example visible by rephrasing on the board.</a:t>
            </a:r>
          </a:p>
          <a:p>
            <a:r>
              <a:t>- If many pupils struggle, pause for a quick re-model.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(independent):</a:t>
            </a:r>
          </a:p>
          <a:p>
            <a:r>
              <a:t>- Direct pupils to Support/Core/Challenge.</a:t>
            </a:r>
          </a:p>
          <a:p>
            <a:r>
              <a:t>- Live-mark and intervene quickly.</a:t>
            </a:r>
          </a:p>
          <a:p>
            <a:r>
              <a:t>- Collect evidence from a few pupils for the exit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(deep dive):</a:t>
            </a:r>
          </a:p>
          <a:p>
            <a:r>
              <a:t>- Insist on justification and multiple representations where possible.</a:t>
            </a:r>
          </a:p>
          <a:p>
            <a:r>
              <a:t>- Use talk partners first, then select pupils to share.</a:t>
            </a:r>
          </a:p>
          <a:p>
            <a:r>
              <a:t>- Probe: 'Why?' 'Could it be another number?' 'How do you know?'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(exit):</a:t>
            </a:r>
          </a:p>
          <a:p>
            <a:r>
              <a:t>- Use as assessment for next lesson grouping.</a:t>
            </a:r>
          </a:p>
          <a:p>
            <a:r>
              <a:t>- Collect a quick sample of explanations (not just answers).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544" y="758952"/>
            <a:ext cx="9415867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198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544" y="4800600"/>
            <a:ext cx="9415867" cy="1691640"/>
          </a:xfrm>
        </p:spPr>
        <p:txBody>
          <a:bodyPr>
            <a:normAutofit/>
          </a:bodyPr>
          <a:lstStyle>
            <a:lvl1pPr marL="0" indent="0" algn="l">
              <a:buNone/>
              <a:defRPr sz="2199" baseline="0">
                <a:solidFill>
                  <a:schemeClr val="tx1">
                    <a:lumMod val="75000"/>
                  </a:schemeClr>
                </a:solidFill>
              </a:defRPr>
            </a:lvl1pPr>
            <a:lvl2pPr marL="457063" indent="0" algn="ctr">
              <a:buNone/>
              <a:defRPr sz="2199"/>
            </a:lvl2pPr>
            <a:lvl3pPr marL="914126" indent="0" algn="ctr">
              <a:buNone/>
              <a:defRPr sz="21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08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105987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418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544" y="758952"/>
            <a:ext cx="9415867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198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4" y="4800600"/>
            <a:ext cx="9415867" cy="1691640"/>
          </a:xfrm>
        </p:spPr>
        <p:txBody>
          <a:bodyPr anchor="t">
            <a:normAutofit/>
          </a:bodyPr>
          <a:lstStyle>
            <a:lvl1pPr marL="0" indent="0">
              <a:buNone/>
              <a:defRPr sz="21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08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215876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543" y="1828801"/>
            <a:ext cx="4479393" cy="4351337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4885" y="1828801"/>
            <a:ext cx="4479393" cy="4351337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490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3" y="1713655"/>
            <a:ext cx="4479393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99" b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543" y="2507550"/>
            <a:ext cx="4479393" cy="366465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4885" y="1713655"/>
            <a:ext cx="4479393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999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marL="0" lvl="0" indent="0" algn="l" defTabSz="914126" rtl="0" eaLnBrk="1" latinLnBrk="0" hangingPunct="1">
              <a:lnSpc>
                <a:spcPct val="90000"/>
              </a:lnSpc>
              <a:spcBef>
                <a:spcPts val="1999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4885" y="2507550"/>
            <a:ext cx="4479393" cy="366465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456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1460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EdNest&#10;&#10;AI-generated content may be incorrect.">
            <a:extLst>
              <a:ext uri="{FF2B5EF4-FFF2-40B4-BE49-F238E27FC236}">
                <a16:creationId xmlns:a16="http://schemas.microsoft.com/office/drawing/2014/main" id="{F3A5FCEB-212E-BBC4-022D-C761DDBD678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3946" r="17033"/>
          <a:stretch>
            <a:fillRect/>
          </a:stretch>
        </p:blipFill>
        <p:spPr>
          <a:xfrm>
            <a:off x="11235354" y="76199"/>
            <a:ext cx="812202" cy="84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54715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029" y="457201"/>
            <a:ext cx="3199567" cy="1600197"/>
          </a:xfrm>
        </p:spPr>
        <p:txBody>
          <a:bodyPr anchor="b">
            <a:normAutofit/>
          </a:bodyPr>
          <a:lstStyle>
            <a:lvl1pPr>
              <a:defRPr sz="3199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3094" y="685800"/>
            <a:ext cx="6077483" cy="5486400"/>
          </a:xfrm>
        </p:spPr>
        <p:txBody>
          <a:bodyPr/>
          <a:lstStyle>
            <a:lvl1pPr>
              <a:defRPr sz="1999"/>
            </a:lvl1pPr>
            <a:lvl2pPr>
              <a:defRPr sz="1799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029" y="2099735"/>
            <a:ext cx="3199567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985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89899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62" y="5257800"/>
            <a:ext cx="9979600" cy="914400"/>
          </a:xfrm>
        </p:spPr>
        <p:txBody>
          <a:bodyPr anchor="b">
            <a:normAutofit/>
          </a:bodyPr>
          <a:lstStyle>
            <a:lvl1pPr>
              <a:defRPr sz="2799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11289899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199">
                <a:solidFill>
                  <a:schemeClr val="bg1"/>
                </a:solidFill>
              </a:defRPr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162" y="6108590"/>
            <a:ext cx="99796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7934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844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6448" y="381000"/>
            <a:ext cx="247585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1801" y="381000"/>
            <a:ext cx="7732286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54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89899" y="0"/>
            <a:ext cx="91416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543" y="365760"/>
            <a:ext cx="9690116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3" y="1828801"/>
            <a:ext cx="8593122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4483" y="998585"/>
            <a:ext cx="1904999" cy="365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6281" y="4046585"/>
            <a:ext cx="3581400" cy="365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9899" y="6172201"/>
            <a:ext cx="914162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599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9595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25" indent="-182825" algn="l" defTabSz="914126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799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063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301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538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79776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59952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89943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19934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49925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Lesson 3: Number line to 100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987552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0" dirty="0">
                <a:solidFill>
                  <a:srgbClr val="001F5B"/>
                </a:solidFill>
                <a:latin typeface="Comic Sans MS"/>
              </a:rPr>
              <a:t>We are learning to place numbers on a 0–100 number line and find midpoints.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880360"/>
            <a:ext cx="2743200" cy="54864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Today I will…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474720"/>
            <a:ext cx="58521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>
                <a:solidFill>
                  <a:srgbClr val="001F5B"/>
                </a:solidFill>
                <a:latin typeface="Comic Sans MS"/>
              </a:rPr>
              <a:t>• </a:t>
            </a:r>
            <a:r>
              <a:rPr lang="en-GB" sz="2400" b="0">
                <a:solidFill>
                  <a:srgbClr val="001F5B"/>
                </a:solidFill>
                <a:latin typeface="Comic Sans MS"/>
              </a:rPr>
              <a:t>Place </a:t>
            </a:r>
            <a:r>
              <a:rPr sz="2400" b="0">
                <a:solidFill>
                  <a:srgbClr val="001F5B"/>
                </a:solidFill>
                <a:latin typeface="Comic Sans MS"/>
              </a:rPr>
              <a:t>a number between the correct tens.</a:t>
            </a:r>
          </a:p>
          <a:p>
            <a:r>
              <a:rPr sz="2400" b="0">
                <a:solidFill>
                  <a:srgbClr val="001F5B"/>
                </a:solidFill>
                <a:latin typeface="Comic Sans MS"/>
              </a:rPr>
              <a:t>• </a:t>
            </a:r>
            <a:r>
              <a:rPr lang="en-GB" sz="2400" b="0">
                <a:solidFill>
                  <a:srgbClr val="001F5B"/>
                </a:solidFill>
                <a:latin typeface="Comic Sans MS"/>
              </a:rPr>
              <a:t>Find </a:t>
            </a:r>
            <a:r>
              <a:rPr sz="2400" b="0">
                <a:solidFill>
                  <a:srgbClr val="001F5B"/>
                </a:solidFill>
                <a:latin typeface="Comic Sans MS"/>
              </a:rPr>
              <a:t>halfway between two tens.</a:t>
            </a:r>
          </a:p>
          <a:p>
            <a:r>
              <a:rPr sz="2400" b="0">
                <a:solidFill>
                  <a:srgbClr val="001F5B"/>
                </a:solidFill>
                <a:latin typeface="Comic Sans MS"/>
              </a:rPr>
              <a:t>• </a:t>
            </a:r>
            <a:r>
              <a:rPr lang="en-GB" sz="2400" b="0">
                <a:solidFill>
                  <a:srgbClr val="001F5B"/>
                </a:solidFill>
                <a:latin typeface="Comic Sans MS"/>
              </a:rPr>
              <a:t>Explain</a:t>
            </a:r>
            <a:r>
              <a:rPr sz="2400" b="0">
                <a:solidFill>
                  <a:srgbClr val="001F5B"/>
                </a:solidFill>
                <a:latin typeface="Comic Sans MS"/>
              </a:rPr>
              <a:t> how I know.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Fluency Starter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Answer on mini-whiteboards. Be ready to explain!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840968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1. Mark 35 on a 0–100 line (0,50,100 shown).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2. What is halfway between 40 and 80?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3. Count back in tens: 100, 90, 80, 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5623560"/>
            <a:ext cx="7315200" cy="36576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0467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7200" y="580644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0</a:t>
            </a:r>
          </a:p>
        </p:txBody>
      </p:sp>
      <p:sp>
        <p:nvSpPr>
          <p:cNvPr id="8" name="Rectangle 7"/>
          <p:cNvSpPr/>
          <p:nvPr/>
        </p:nvSpPr>
        <p:spPr>
          <a:xfrm>
            <a:off x="446227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4114800" y="580644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50</a:t>
            </a:r>
          </a:p>
        </p:txBody>
      </p:sp>
      <p:sp>
        <p:nvSpPr>
          <p:cNvPr id="10" name="Rectangle 9"/>
          <p:cNvSpPr/>
          <p:nvPr/>
        </p:nvSpPr>
        <p:spPr>
          <a:xfrm>
            <a:off x="811987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0" y="580644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100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958537B-4B05-90E5-0F7D-1E72DBCCCE48}"/>
              </a:ext>
            </a:extLst>
          </p:cNvPr>
          <p:cNvSpPr/>
          <p:nvPr/>
        </p:nvSpPr>
        <p:spPr>
          <a:xfrm>
            <a:off x="2875105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5DAA8F3-F8F9-2E47-8E18-91D291D91340}"/>
              </a:ext>
            </a:extLst>
          </p:cNvPr>
          <p:cNvSpPr/>
          <p:nvPr/>
        </p:nvSpPr>
        <p:spPr>
          <a:xfrm>
            <a:off x="213863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B709D87-B1BE-6232-641C-2219CF31090F}"/>
              </a:ext>
            </a:extLst>
          </p:cNvPr>
          <p:cNvSpPr/>
          <p:nvPr/>
        </p:nvSpPr>
        <p:spPr>
          <a:xfrm>
            <a:off x="3658965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D1F3686-6D9D-6D10-D053-0715F20D2515}"/>
              </a:ext>
            </a:extLst>
          </p:cNvPr>
          <p:cNvSpPr/>
          <p:nvPr/>
        </p:nvSpPr>
        <p:spPr>
          <a:xfrm>
            <a:off x="1446911" y="5527548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326BC69-F174-252F-B066-6A0B33CD8475}"/>
              </a:ext>
            </a:extLst>
          </p:cNvPr>
          <p:cNvSpPr/>
          <p:nvPr/>
        </p:nvSpPr>
        <p:spPr>
          <a:xfrm>
            <a:off x="6586410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49E4809-7C5A-5EBD-AFAF-614937FE7616}"/>
              </a:ext>
            </a:extLst>
          </p:cNvPr>
          <p:cNvSpPr/>
          <p:nvPr/>
        </p:nvSpPr>
        <p:spPr>
          <a:xfrm>
            <a:off x="5122799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DB8C5B-09DB-B603-36E2-9B016506E4AB}"/>
              </a:ext>
            </a:extLst>
          </p:cNvPr>
          <p:cNvSpPr/>
          <p:nvPr/>
        </p:nvSpPr>
        <p:spPr>
          <a:xfrm>
            <a:off x="5810059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F6325BF-E0E0-BD0B-4FE1-D5BB8E6352DF}"/>
              </a:ext>
            </a:extLst>
          </p:cNvPr>
          <p:cNvSpPr/>
          <p:nvPr/>
        </p:nvSpPr>
        <p:spPr>
          <a:xfrm>
            <a:off x="7383399" y="5527548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Example 1: Place 63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Watch, then try the next one with 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69494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• 63 is between 60 and 70.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• It is 3 more than 60.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• So it goes just after 60.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11321A-5134-254D-2130-B7AC91B52879}"/>
              </a:ext>
            </a:extLst>
          </p:cNvPr>
          <p:cNvSpPr/>
          <p:nvPr/>
        </p:nvSpPr>
        <p:spPr>
          <a:xfrm>
            <a:off x="822960" y="5623560"/>
            <a:ext cx="7315200" cy="36576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9DABA2-D723-2743-8EE4-1597B16397A4}"/>
              </a:ext>
            </a:extLst>
          </p:cNvPr>
          <p:cNvSpPr/>
          <p:nvPr/>
        </p:nvSpPr>
        <p:spPr>
          <a:xfrm>
            <a:off x="80467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76EECA-66AA-2692-103E-9A4B6678A352}"/>
              </a:ext>
            </a:extLst>
          </p:cNvPr>
          <p:cNvSpPr txBox="1"/>
          <p:nvPr/>
        </p:nvSpPr>
        <p:spPr>
          <a:xfrm>
            <a:off x="457200" y="580644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5EE7B40-6D88-8E8C-CF61-AE46601C2E1C}"/>
              </a:ext>
            </a:extLst>
          </p:cNvPr>
          <p:cNvSpPr/>
          <p:nvPr/>
        </p:nvSpPr>
        <p:spPr>
          <a:xfrm>
            <a:off x="446227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9E68D3F-1F8A-1D1F-6C8F-4FC31ABFFDE0}"/>
              </a:ext>
            </a:extLst>
          </p:cNvPr>
          <p:cNvSpPr txBox="1"/>
          <p:nvPr/>
        </p:nvSpPr>
        <p:spPr>
          <a:xfrm>
            <a:off x="4114800" y="580644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50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2C8006F-014C-3D6B-EEB1-B9D9A25B8AEF}"/>
              </a:ext>
            </a:extLst>
          </p:cNvPr>
          <p:cNvSpPr/>
          <p:nvPr/>
        </p:nvSpPr>
        <p:spPr>
          <a:xfrm>
            <a:off x="811987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7751A9-3364-C5FE-BA1C-EC326BD98631}"/>
              </a:ext>
            </a:extLst>
          </p:cNvPr>
          <p:cNvSpPr txBox="1"/>
          <p:nvPr/>
        </p:nvSpPr>
        <p:spPr>
          <a:xfrm>
            <a:off x="7772400" y="580644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100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EC8BBD4-D910-40D0-04CC-4B781628C2A9}"/>
              </a:ext>
            </a:extLst>
          </p:cNvPr>
          <p:cNvSpPr/>
          <p:nvPr/>
        </p:nvSpPr>
        <p:spPr>
          <a:xfrm>
            <a:off x="2875105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E20BBC7-2F5A-5DF1-EEF1-A99680E39EC0}"/>
              </a:ext>
            </a:extLst>
          </p:cNvPr>
          <p:cNvSpPr/>
          <p:nvPr/>
        </p:nvSpPr>
        <p:spPr>
          <a:xfrm>
            <a:off x="213863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638F967-74E4-E722-BABA-02DED5ED7181}"/>
              </a:ext>
            </a:extLst>
          </p:cNvPr>
          <p:cNvSpPr/>
          <p:nvPr/>
        </p:nvSpPr>
        <p:spPr>
          <a:xfrm>
            <a:off x="3658965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BFF0365-3752-93EF-40B7-763D871DB362}"/>
              </a:ext>
            </a:extLst>
          </p:cNvPr>
          <p:cNvSpPr/>
          <p:nvPr/>
        </p:nvSpPr>
        <p:spPr>
          <a:xfrm>
            <a:off x="1446911" y="5527548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AA3F6BB-969A-9025-DC17-58DDD9D4DC2B}"/>
              </a:ext>
            </a:extLst>
          </p:cNvPr>
          <p:cNvSpPr/>
          <p:nvPr/>
        </p:nvSpPr>
        <p:spPr>
          <a:xfrm>
            <a:off x="6586410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EEA91EE-4DFC-50EF-6C2F-FD205EC904F5}"/>
              </a:ext>
            </a:extLst>
          </p:cNvPr>
          <p:cNvSpPr/>
          <p:nvPr/>
        </p:nvSpPr>
        <p:spPr>
          <a:xfrm>
            <a:off x="5122799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20FC4AD-189A-CBE3-187E-92D7C74B9862}"/>
              </a:ext>
            </a:extLst>
          </p:cNvPr>
          <p:cNvSpPr/>
          <p:nvPr/>
        </p:nvSpPr>
        <p:spPr>
          <a:xfrm>
            <a:off x="5810059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2B8E90C-0646-4784-9DE0-E12440D8255A}"/>
              </a:ext>
            </a:extLst>
          </p:cNvPr>
          <p:cNvSpPr/>
          <p:nvPr/>
        </p:nvSpPr>
        <p:spPr>
          <a:xfrm>
            <a:off x="7383399" y="5527548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C422E61-1D69-48DC-E198-F7C2D1234240}"/>
              </a:ext>
            </a:extLst>
          </p:cNvPr>
          <p:cNvSpPr/>
          <p:nvPr/>
        </p:nvSpPr>
        <p:spPr>
          <a:xfrm>
            <a:off x="5323967" y="5527548"/>
            <a:ext cx="36576" cy="228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Example 2: Halfway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Turn and talk, then share your idea.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621792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• Halfway between 40 and 80 is 60.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• Because 60 is 20 away from each end.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• Show this on the number line.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81C64FA-2FE7-D516-7D04-7CCE7ED9EC1A}"/>
              </a:ext>
            </a:extLst>
          </p:cNvPr>
          <p:cNvSpPr/>
          <p:nvPr/>
        </p:nvSpPr>
        <p:spPr>
          <a:xfrm>
            <a:off x="822960" y="5623560"/>
            <a:ext cx="7315200" cy="36576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FE5C26E-E727-7C04-FEEC-1A0C4CD62A0D}"/>
              </a:ext>
            </a:extLst>
          </p:cNvPr>
          <p:cNvSpPr/>
          <p:nvPr/>
        </p:nvSpPr>
        <p:spPr>
          <a:xfrm>
            <a:off x="80467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5C211E-BFCE-BF35-5886-A7B118F6B90D}"/>
              </a:ext>
            </a:extLst>
          </p:cNvPr>
          <p:cNvSpPr txBox="1"/>
          <p:nvPr/>
        </p:nvSpPr>
        <p:spPr>
          <a:xfrm>
            <a:off x="457200" y="580644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6E98008-D3CA-C853-BC60-7EE35D573D3D}"/>
              </a:ext>
            </a:extLst>
          </p:cNvPr>
          <p:cNvSpPr/>
          <p:nvPr/>
        </p:nvSpPr>
        <p:spPr>
          <a:xfrm>
            <a:off x="446227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158594-E611-74F0-6CB3-0EB2F1751F04}"/>
              </a:ext>
            </a:extLst>
          </p:cNvPr>
          <p:cNvSpPr txBox="1"/>
          <p:nvPr/>
        </p:nvSpPr>
        <p:spPr>
          <a:xfrm>
            <a:off x="4114800" y="580644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50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4B41A6C-77D7-5C4A-E971-6029B6D6B387}"/>
              </a:ext>
            </a:extLst>
          </p:cNvPr>
          <p:cNvSpPr/>
          <p:nvPr/>
        </p:nvSpPr>
        <p:spPr>
          <a:xfrm>
            <a:off x="811987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598D310-CE35-6F45-6353-EAF29438C52A}"/>
              </a:ext>
            </a:extLst>
          </p:cNvPr>
          <p:cNvSpPr txBox="1"/>
          <p:nvPr/>
        </p:nvSpPr>
        <p:spPr>
          <a:xfrm>
            <a:off x="7772400" y="580644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100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6D1B80A-F389-070E-350D-A7AFCBBCBA78}"/>
              </a:ext>
            </a:extLst>
          </p:cNvPr>
          <p:cNvSpPr/>
          <p:nvPr/>
        </p:nvSpPr>
        <p:spPr>
          <a:xfrm>
            <a:off x="2875105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B225FE-228C-0C13-A89A-094E7E896FDC}"/>
              </a:ext>
            </a:extLst>
          </p:cNvPr>
          <p:cNvSpPr/>
          <p:nvPr/>
        </p:nvSpPr>
        <p:spPr>
          <a:xfrm>
            <a:off x="2138632" y="553212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5CF935A-210C-293E-2723-6CD9FC5D96FA}"/>
              </a:ext>
            </a:extLst>
          </p:cNvPr>
          <p:cNvSpPr/>
          <p:nvPr/>
        </p:nvSpPr>
        <p:spPr>
          <a:xfrm>
            <a:off x="3658965" y="5545836"/>
            <a:ext cx="36576" cy="228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E3C584B-9E02-DD06-2676-678CCA4C8863}"/>
              </a:ext>
            </a:extLst>
          </p:cNvPr>
          <p:cNvSpPr/>
          <p:nvPr/>
        </p:nvSpPr>
        <p:spPr>
          <a:xfrm>
            <a:off x="1446911" y="5527548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A832451-A6C4-310D-EAE3-ED80AA158E72}"/>
              </a:ext>
            </a:extLst>
          </p:cNvPr>
          <p:cNvSpPr/>
          <p:nvPr/>
        </p:nvSpPr>
        <p:spPr>
          <a:xfrm>
            <a:off x="6586410" y="5532120"/>
            <a:ext cx="36576" cy="228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E792043-7B32-D2C5-AC07-6625D5B7843A}"/>
              </a:ext>
            </a:extLst>
          </p:cNvPr>
          <p:cNvSpPr/>
          <p:nvPr/>
        </p:nvSpPr>
        <p:spPr>
          <a:xfrm>
            <a:off x="5122799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C8088AA-C831-3C32-FDC3-5DFF370E868F}"/>
              </a:ext>
            </a:extLst>
          </p:cNvPr>
          <p:cNvSpPr/>
          <p:nvPr/>
        </p:nvSpPr>
        <p:spPr>
          <a:xfrm>
            <a:off x="5810059" y="5545836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78EDF6A-9FFF-CE50-D6F6-E85A16E5104F}"/>
              </a:ext>
            </a:extLst>
          </p:cNvPr>
          <p:cNvSpPr/>
          <p:nvPr/>
        </p:nvSpPr>
        <p:spPr>
          <a:xfrm>
            <a:off x="7383399" y="5527548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65863C8-734F-9835-09F7-0FDFAA07BF2D}"/>
              </a:ext>
            </a:extLst>
          </p:cNvPr>
          <p:cNvSpPr/>
          <p:nvPr/>
        </p:nvSpPr>
        <p:spPr>
          <a:xfrm>
            <a:off x="5131244" y="5509260"/>
            <a:ext cx="36576" cy="228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FB6B5D5-C86E-520C-155B-40D1226B5B9B}"/>
              </a:ext>
            </a:extLst>
          </p:cNvPr>
          <p:cNvSpPr txBox="1"/>
          <p:nvPr/>
        </p:nvSpPr>
        <p:spPr>
          <a:xfrm>
            <a:off x="3465125" y="5810012"/>
            <a:ext cx="46679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40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2260CDC-5736-EB82-083C-DD6DC508DAD7}"/>
              </a:ext>
            </a:extLst>
          </p:cNvPr>
          <p:cNvSpPr txBox="1"/>
          <p:nvPr/>
        </p:nvSpPr>
        <p:spPr>
          <a:xfrm>
            <a:off x="6371300" y="5838444"/>
            <a:ext cx="46679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80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0F9336B-F1A9-C22A-4BB8-4550A88F876A}"/>
              </a:ext>
            </a:extLst>
          </p:cNvPr>
          <p:cNvSpPr txBox="1"/>
          <p:nvPr/>
        </p:nvSpPr>
        <p:spPr>
          <a:xfrm>
            <a:off x="4907689" y="5822950"/>
            <a:ext cx="46679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b="1" dirty="0">
                <a:solidFill>
                  <a:srgbClr val="001F5B"/>
                </a:solidFill>
                <a:latin typeface="Comic Sans MS"/>
              </a:rPr>
              <a:t>60</a:t>
            </a:r>
            <a:endParaRPr sz="1800" b="1" dirty="0">
              <a:solidFill>
                <a:srgbClr val="001F5B"/>
              </a:solidFill>
              <a:latin typeface="Comic Sans M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Guided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We do these together. Show your working.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73794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1. Place 27, 52, 88 on the number line.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2. Find halfway between 20 and 60.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3. Find halfway between 10 and 50.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2960" y="5989320"/>
            <a:ext cx="8229600" cy="36576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04672" y="589788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57200" y="617220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0</a:t>
            </a:r>
          </a:p>
        </p:txBody>
      </p:sp>
      <p:sp>
        <p:nvSpPr>
          <p:cNvPr id="8" name="Rectangle 7"/>
          <p:cNvSpPr/>
          <p:nvPr/>
        </p:nvSpPr>
        <p:spPr>
          <a:xfrm>
            <a:off x="2450592" y="589788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103120" y="617220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20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96512" y="589788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749040" y="617220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40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742432" y="589788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394960" y="617220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60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388352" y="589788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040880" y="617220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80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034272" y="589788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0" y="617220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100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6F25CF-D377-94D9-C59E-E4097781AE38}"/>
              </a:ext>
            </a:extLst>
          </p:cNvPr>
          <p:cNvSpPr/>
          <p:nvPr/>
        </p:nvSpPr>
        <p:spPr>
          <a:xfrm>
            <a:off x="3164205" y="5875020"/>
            <a:ext cx="36576" cy="228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B4EE43-E7C3-FB05-51FD-382CE0E45B44}"/>
              </a:ext>
            </a:extLst>
          </p:cNvPr>
          <p:cNvSpPr/>
          <p:nvPr/>
        </p:nvSpPr>
        <p:spPr>
          <a:xfrm>
            <a:off x="8055738" y="5897880"/>
            <a:ext cx="36576" cy="228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7CB3B05-C046-5983-9ACB-38C3A801E514}"/>
              </a:ext>
            </a:extLst>
          </p:cNvPr>
          <p:cNvSpPr/>
          <p:nvPr/>
        </p:nvSpPr>
        <p:spPr>
          <a:xfrm>
            <a:off x="4992243" y="5893308"/>
            <a:ext cx="36576" cy="2286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Independent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Choose the right level. Ask for help if stuck.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60704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Support: Place 10, 20, 30, 40, 50 correctly.</a:t>
            </a:r>
          </a:p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Core:</a:t>
            </a:r>
            <a:r>
              <a:rPr lang="en-GB" sz="2400" b="0" dirty="0">
                <a:solidFill>
                  <a:srgbClr val="001F5B"/>
                </a:solidFill>
                <a:latin typeface="Comic Sans MS"/>
              </a:rPr>
              <a:t> </a:t>
            </a:r>
            <a:r>
              <a:rPr sz="2400" b="0" dirty="0">
                <a:solidFill>
                  <a:srgbClr val="001F5B"/>
                </a:solidFill>
                <a:latin typeface="Comic Sans MS"/>
              </a:rPr>
              <a:t>Place 14, 36, 47, 69, 91; then write which tens they sit between.</a:t>
            </a:r>
          </a:p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Challenge:</a:t>
            </a:r>
            <a:r>
              <a:rPr lang="en-GB" sz="2400" b="0" dirty="0">
                <a:solidFill>
                  <a:srgbClr val="001F5B"/>
                </a:solidFill>
                <a:latin typeface="Comic Sans MS"/>
              </a:rPr>
              <a:t> </a:t>
            </a:r>
            <a:r>
              <a:rPr sz="2400" b="0" dirty="0">
                <a:solidFill>
                  <a:srgbClr val="001F5B"/>
                </a:solidFill>
                <a:latin typeface="Comic Sans MS"/>
              </a:rPr>
              <a:t>Create a number line puzzle for a partner using a hidden number.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764279" y="5069840"/>
            <a:ext cx="4206240" cy="36576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5849111" y="497840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501639" y="525272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50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952231" y="497840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604759" y="525272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100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EBDE8D0-FB91-F2C3-98C5-AE80B207D85B}"/>
              </a:ext>
            </a:extLst>
          </p:cNvPr>
          <p:cNvSpPr/>
          <p:nvPr/>
        </p:nvSpPr>
        <p:spPr>
          <a:xfrm>
            <a:off x="3709415" y="4958050"/>
            <a:ext cx="36576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DD414B7-B40F-2B9E-4600-8A0F022F63EB}"/>
              </a:ext>
            </a:extLst>
          </p:cNvPr>
          <p:cNvSpPr txBox="1"/>
          <p:nvPr/>
        </p:nvSpPr>
        <p:spPr>
          <a:xfrm>
            <a:off x="3546550" y="5252720"/>
            <a:ext cx="32573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Deep Dive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Explain your thinking using full sentences.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69848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>
                <a:solidFill>
                  <a:srgbClr val="001F5B"/>
                </a:solidFill>
                <a:latin typeface="Comic Sans MS"/>
              </a:rPr>
              <a:t>1. Halfway between 40 and 80 is 60. Halfway between 40 and 60 is what? Explain.</a:t>
            </a:r>
          </a:p>
          <a:p>
            <a:r>
              <a:rPr sz="2200" b="0">
                <a:solidFill>
                  <a:srgbClr val="001F5B"/>
                </a:solidFill>
                <a:latin typeface="Comic Sans MS"/>
              </a:rPr>
              <a:t>2. You only have 0, 50, 100 labelled. Describe exactly where 63 goes and why.</a:t>
            </a:r>
          </a:p>
          <a:p>
            <a:r>
              <a:rPr sz="2200" b="0">
                <a:solidFill>
                  <a:srgbClr val="001F5B"/>
                </a:solidFill>
                <a:latin typeface="Comic Sans MS"/>
              </a:rPr>
              <a:t>3. Two points are 28 and 82. What is the midpoint? Explain without counting every number.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669280"/>
            <a:ext cx="4114800" cy="50292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Sentence 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0640" y="5623560"/>
            <a:ext cx="6400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001F5B"/>
                </a:solidFill>
                <a:latin typeface="Comic Sans MS"/>
              </a:rPr>
              <a:t>• I know this because…</a:t>
            </a:r>
          </a:p>
          <a:p>
            <a:r>
              <a:rPr sz="2000" b="0">
                <a:solidFill>
                  <a:srgbClr val="001F5B"/>
                </a:solidFill>
                <a:latin typeface="Comic Sans MS"/>
              </a:rPr>
              <a:t>• First I…, then I…</a:t>
            </a:r>
          </a:p>
          <a:p>
            <a:r>
              <a:rPr sz="2000" b="0">
                <a:solidFill>
                  <a:srgbClr val="001F5B"/>
                </a:solidFill>
                <a:latin typeface="Comic Sans MS"/>
              </a:rPr>
              <a:t>• Another way is…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02FA93-7660-A1BA-340C-51EFD2AF9311}"/>
              </a:ext>
            </a:extLst>
          </p:cNvPr>
          <p:cNvSpPr/>
          <p:nvPr/>
        </p:nvSpPr>
        <p:spPr>
          <a:xfrm>
            <a:off x="1828800" y="4617720"/>
            <a:ext cx="8503920" cy="36576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53E1AD6-3710-628E-CD18-4F6873E31750}"/>
              </a:ext>
            </a:extLst>
          </p:cNvPr>
          <p:cNvSpPr/>
          <p:nvPr/>
        </p:nvSpPr>
        <p:spPr>
          <a:xfrm>
            <a:off x="1810512" y="452628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110529-7D89-0764-0553-4B8E6BD48596}"/>
              </a:ext>
            </a:extLst>
          </p:cNvPr>
          <p:cNvSpPr txBox="1"/>
          <p:nvPr/>
        </p:nvSpPr>
        <p:spPr>
          <a:xfrm>
            <a:off x="1463040" y="480060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DE3E65D-9D3B-9EA0-5839-F15258F02587}"/>
              </a:ext>
            </a:extLst>
          </p:cNvPr>
          <p:cNvSpPr/>
          <p:nvPr/>
        </p:nvSpPr>
        <p:spPr>
          <a:xfrm>
            <a:off x="6062472" y="452628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787E5D0-CF5C-A419-6C16-761D54C3765C}"/>
              </a:ext>
            </a:extLst>
          </p:cNvPr>
          <p:cNvSpPr txBox="1"/>
          <p:nvPr/>
        </p:nvSpPr>
        <p:spPr>
          <a:xfrm>
            <a:off x="5715000" y="480060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50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F3C67CC-FDBB-CBE7-B10B-E8F361783134}"/>
              </a:ext>
            </a:extLst>
          </p:cNvPr>
          <p:cNvSpPr/>
          <p:nvPr/>
        </p:nvSpPr>
        <p:spPr>
          <a:xfrm>
            <a:off x="10314432" y="452628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356456-9F87-81C0-6EBC-2EEC748B92B5}"/>
              </a:ext>
            </a:extLst>
          </p:cNvPr>
          <p:cNvSpPr txBox="1"/>
          <p:nvPr/>
        </p:nvSpPr>
        <p:spPr>
          <a:xfrm>
            <a:off x="9966960" y="480060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100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Answers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051560"/>
            <a:ext cx="5486400" cy="54864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Guided Practice Answers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737360"/>
            <a:ext cx="1088136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001F5B"/>
                </a:solidFill>
                <a:latin typeface="Comic Sans MS"/>
              </a:rPr>
              <a:t>1. </a:t>
            </a:r>
            <a:r>
              <a:rPr sz="1800" b="0">
                <a:solidFill>
                  <a:srgbClr val="001F5B"/>
                </a:solidFill>
                <a:latin typeface="Comic Sans MS"/>
              </a:rPr>
              <a:t>27 is between 20 and 30; 52 is between 50 and 60; 88 is between 80 and 90.</a:t>
            </a:r>
          </a:p>
          <a:p>
            <a:r>
              <a:rPr sz="1800" b="1">
                <a:solidFill>
                  <a:srgbClr val="001F5B"/>
                </a:solidFill>
                <a:latin typeface="Comic Sans MS"/>
              </a:rPr>
              <a:t>2. </a:t>
            </a:r>
            <a:r>
              <a:rPr sz="1800" b="0">
                <a:solidFill>
                  <a:srgbClr val="001F5B"/>
                </a:solidFill>
                <a:latin typeface="Comic Sans MS"/>
              </a:rPr>
              <a:t>Halfway between 20 and 60 is 40.</a:t>
            </a:r>
          </a:p>
          <a:p>
            <a:r>
              <a:rPr sz="1800" b="1">
                <a:solidFill>
                  <a:srgbClr val="001F5B"/>
                </a:solidFill>
                <a:latin typeface="Comic Sans MS"/>
              </a:rPr>
              <a:t>3. </a:t>
            </a:r>
            <a:r>
              <a:rPr sz="1800" b="0">
                <a:solidFill>
                  <a:srgbClr val="001F5B"/>
                </a:solidFill>
                <a:latin typeface="Comic Sans MS"/>
              </a:rPr>
              <a:t>Halfway between 10 and 50 is 30.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3291840"/>
            <a:ext cx="5486400" cy="54864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Deep Dive Answers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977640"/>
            <a:ext cx="1088136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800" b="1">
                <a:solidFill>
                  <a:srgbClr val="001F5B"/>
                </a:solidFill>
                <a:latin typeface="Comic Sans MS"/>
              </a:rPr>
              <a:t>1. </a:t>
            </a:r>
            <a:r>
              <a:rPr sz="1800" b="0">
                <a:solidFill>
                  <a:srgbClr val="001F5B"/>
                </a:solidFill>
                <a:latin typeface="Comic Sans MS"/>
              </a:rPr>
              <a:t>Halfway between 40 and 60 is 50. It is 10 away from both 40 and 60.</a:t>
            </a:r>
          </a:p>
          <a:p>
            <a:r>
              <a:rPr sz="1800" b="1">
                <a:solidFill>
                  <a:srgbClr val="001F5B"/>
                </a:solidFill>
                <a:latin typeface="Comic Sans MS"/>
              </a:rPr>
              <a:t>2. </a:t>
            </a:r>
            <a:r>
              <a:rPr sz="1800" b="0">
                <a:solidFill>
                  <a:srgbClr val="001F5B"/>
                </a:solidFill>
                <a:latin typeface="Comic Sans MS"/>
              </a:rPr>
              <a:t>63 is between 60 and 70. 60 is a little past halfway (50). Then count 3 more past 60. So 63 goes just after the 60 mark, closer to 50 than to 100.</a:t>
            </a:r>
          </a:p>
          <a:p>
            <a:r>
              <a:rPr sz="1800" b="1">
                <a:solidFill>
                  <a:srgbClr val="001F5B"/>
                </a:solidFill>
                <a:latin typeface="Comic Sans MS"/>
              </a:rPr>
              <a:t>3. </a:t>
            </a:r>
            <a:r>
              <a:rPr sz="1800" b="0">
                <a:solidFill>
                  <a:srgbClr val="001F5B"/>
                </a:solidFill>
                <a:latin typeface="Comic Sans MS"/>
              </a:rPr>
              <a:t>The midpoint of 28 and 82 is 55. Add them together: 28 + 82 = 110. Halve it: 110 ÷ 2 = 55. Or: the gap is 54, half of 54 is 27, and 28 + 27 = 55.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Exit Ticket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Answer independently. Hand it in.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377440"/>
            <a:ext cx="10332720" cy="128016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What is halfway between 30 and 90? Explain briefly.</a:t>
            </a:r>
          </a:p>
        </p:txBody>
      </p:sp>
      <p:sp>
        <p:nvSpPr>
          <p:cNvPr id="5" name="Rectangle 4"/>
          <p:cNvSpPr/>
          <p:nvPr/>
        </p:nvSpPr>
        <p:spPr>
          <a:xfrm>
            <a:off x="1828800" y="4617720"/>
            <a:ext cx="8503920" cy="36576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810512" y="452628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463040" y="480060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0</a:t>
            </a:r>
          </a:p>
        </p:txBody>
      </p:sp>
      <p:sp>
        <p:nvSpPr>
          <p:cNvPr id="8" name="Rectangle 7"/>
          <p:cNvSpPr/>
          <p:nvPr/>
        </p:nvSpPr>
        <p:spPr>
          <a:xfrm>
            <a:off x="6062472" y="452628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715000" y="480060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50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314432" y="4526280"/>
            <a:ext cx="36576" cy="228600"/>
          </a:xfrm>
          <a:prstGeom prst="rect">
            <a:avLst/>
          </a:prstGeom>
          <a:solidFill>
            <a:srgbClr val="7896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966960" y="4800600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100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846</Words>
  <Application>Microsoft Office PowerPoint</Application>
  <PresentationFormat>Custom</PresentationFormat>
  <Paragraphs>110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2026-05-16T21:10:39Z</dcterms:modified>
  <cp:category/>
</cp:coreProperties>
</file>