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9C3AA4-4D31-4674-A519-5090562BFFBE}" v="5" dt="2026-05-07T20:50:16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 sldOrd modMainMaster">
      <pc:chgData name="Galina Doychinova" userId="0fb7927745f0c6c3" providerId="LiveId" clId="{403A5934-DEB0-4C53-872A-117AF44D2478}" dt="2026-05-16T21:10:11.092" v="13" actId="26606"/>
      <pc:docMkLst>
        <pc:docMk/>
      </pc:docMkLst>
      <pc:sldChg chg="modSp mod setBg">
        <pc:chgData name="Galina Doychinova" userId="0fb7927745f0c6c3" providerId="LiveId" clId="{403A5934-DEB0-4C53-872A-117AF44D2478}" dt="2026-05-16T21:10:11.092" v="13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07T20:45:54.392" v="0" actId="26606"/>
          <ac:spMkLst>
            <pc:docMk/>
            <pc:sldMk cId="0" sldId="256"/>
            <ac:spMk id="5" creationId="{00000000-0000-0000-0000-000000000000}"/>
          </ac:spMkLst>
        </pc:spChg>
      </pc:sldChg>
      <pc:sldChg chg="mod setBg">
        <pc:chgData name="Galina Doychinova" userId="0fb7927745f0c6c3" providerId="LiveId" clId="{403A5934-DEB0-4C53-872A-117AF44D2478}" dt="2026-05-16T21:10:11.092" v="13" actId="26606"/>
        <pc:sldMkLst>
          <pc:docMk/>
          <pc:sldMk cId="0" sldId="257"/>
        </pc:sldMkLst>
      </pc:sldChg>
      <pc:sldChg chg="mod setBg">
        <pc:chgData name="Galina Doychinova" userId="0fb7927745f0c6c3" providerId="LiveId" clId="{403A5934-DEB0-4C53-872A-117AF44D2478}" dt="2026-05-16T21:10:11.092" v="13" actId="26606"/>
        <pc:sldMkLst>
          <pc:docMk/>
          <pc:sldMk cId="0" sldId="258"/>
        </pc:sldMkLst>
      </pc:sldChg>
      <pc:sldChg chg="mod setBg">
        <pc:chgData name="Galina Doychinova" userId="0fb7927745f0c6c3" providerId="LiveId" clId="{403A5934-DEB0-4C53-872A-117AF44D2478}" dt="2026-05-16T21:10:11.092" v="13" actId="26606"/>
        <pc:sldMkLst>
          <pc:docMk/>
          <pc:sldMk cId="0" sldId="259"/>
        </pc:sldMkLst>
      </pc:sldChg>
      <pc:sldChg chg="modSp mod setBg">
        <pc:chgData name="Galina Doychinova" userId="0fb7927745f0c6c3" providerId="LiveId" clId="{403A5934-DEB0-4C53-872A-117AF44D2478}" dt="2026-05-16T21:10:11.092" v="13" actId="2660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07T20:50:16.859" v="8" actId="207"/>
          <ac:spMkLst>
            <pc:docMk/>
            <pc:sldMk cId="0" sldId="260"/>
            <ac:spMk id="13" creationId="{1D972C98-6E15-3435-1927-EA87C42BD49C}"/>
          </ac:spMkLst>
        </pc:spChg>
        <pc:spChg chg="mod">
          <ac:chgData name="Galina Doychinova" userId="0fb7927745f0c6c3" providerId="LiveId" clId="{403A5934-DEB0-4C53-872A-117AF44D2478}" dt="2026-05-07T20:50:30.123" v="10" actId="2711"/>
          <ac:spMkLst>
            <pc:docMk/>
            <pc:sldMk cId="0" sldId="260"/>
            <ac:spMk id="20" creationId="{D68A9D6B-8766-794B-8BED-1F819A2FAE25}"/>
          </ac:spMkLst>
        </pc:spChg>
        <pc:spChg chg="mod">
          <ac:chgData name="Galina Doychinova" userId="0fb7927745f0c6c3" providerId="LiveId" clId="{403A5934-DEB0-4C53-872A-117AF44D2478}" dt="2026-05-07T20:50:30.123" v="10" actId="2711"/>
          <ac:spMkLst>
            <pc:docMk/>
            <pc:sldMk cId="0" sldId="260"/>
            <ac:spMk id="21" creationId="{6A12AB86-D4DD-2239-9158-B68513450FDC}"/>
          </ac:spMkLst>
        </pc:spChg>
        <pc:spChg chg="mod">
          <ac:chgData name="Galina Doychinova" userId="0fb7927745f0c6c3" providerId="LiveId" clId="{403A5934-DEB0-4C53-872A-117AF44D2478}" dt="2026-05-07T20:50:16.859" v="8" actId="207"/>
          <ac:spMkLst>
            <pc:docMk/>
            <pc:sldMk cId="0" sldId="260"/>
            <ac:spMk id="22" creationId="{610E51E3-9B64-24C9-68BA-C6A2D63F55E8}"/>
          </ac:spMkLst>
        </pc:spChg>
        <pc:spChg chg="mod">
          <ac:chgData name="Galina Doychinova" userId="0fb7927745f0c6c3" providerId="LiveId" clId="{403A5934-DEB0-4C53-872A-117AF44D2478}" dt="2026-05-07T20:50:16.859" v="8" actId="207"/>
          <ac:spMkLst>
            <pc:docMk/>
            <pc:sldMk cId="0" sldId="260"/>
            <ac:spMk id="23" creationId="{E27ACECE-D0EA-7798-EA8B-7A3F971C3C1E}"/>
          </ac:spMkLst>
        </pc:spChg>
      </pc:sldChg>
      <pc:sldChg chg="mod setBg">
        <pc:chgData name="Galina Doychinova" userId="0fb7927745f0c6c3" providerId="LiveId" clId="{403A5934-DEB0-4C53-872A-117AF44D2478}" dt="2026-05-16T21:10:11.092" v="13" actId="26606"/>
        <pc:sldMkLst>
          <pc:docMk/>
          <pc:sldMk cId="0" sldId="261"/>
        </pc:sldMkLst>
      </pc:sldChg>
      <pc:sldChg chg="mod setBg">
        <pc:chgData name="Galina Doychinova" userId="0fb7927745f0c6c3" providerId="LiveId" clId="{403A5934-DEB0-4C53-872A-117AF44D2478}" dt="2026-05-16T21:10:11.092" v="13" actId="26606"/>
        <pc:sldMkLst>
          <pc:docMk/>
          <pc:sldMk cId="0" sldId="262"/>
        </pc:sldMkLst>
      </pc:sldChg>
      <pc:sldChg chg="mod setBg">
        <pc:chgData name="Galina Doychinova" userId="0fb7927745f0c6c3" providerId="LiveId" clId="{403A5934-DEB0-4C53-872A-117AF44D2478}" dt="2026-05-16T21:10:11.092" v="13" actId="26606"/>
        <pc:sldMkLst>
          <pc:docMk/>
          <pc:sldMk cId="0" sldId="263"/>
        </pc:sldMkLst>
      </pc:sldChg>
      <pc:sldChg chg="add mod ord setBg">
        <pc:chgData name="Galina Doychinova" userId="0fb7927745f0c6c3" providerId="LiveId" clId="{403A5934-DEB0-4C53-872A-117AF44D2478}" dt="2026-05-16T21:10:11.092" v="13" actId="26606"/>
        <pc:sldMkLst>
          <pc:docMk/>
          <pc:sldMk cId="0" sldId="264"/>
        </pc:sldMkLst>
      </pc:sldChg>
      <pc:sldMasterChg chg="modSldLayout">
        <pc:chgData name="Galina Doychinova" userId="0fb7927745f0c6c3" providerId="LiveId" clId="{403A5934-DEB0-4C53-872A-117AF44D2478}" dt="2026-05-07T20:49:14.530" v="3"/>
        <pc:sldMasterMkLst>
          <pc:docMk/>
          <pc:sldMasterMk cId="874746556" sldId="2147483660"/>
        </pc:sldMasterMkLst>
        <pc:sldLayoutChg chg="addSp delSp modSp mod">
          <pc:chgData name="Galina Doychinova" userId="0fb7927745f0c6c3" providerId="LiveId" clId="{403A5934-DEB0-4C53-872A-117AF44D2478}" dt="2026-05-07T20:49:14.530" v="3"/>
          <pc:sldLayoutMkLst>
            <pc:docMk/>
            <pc:sldMasterMk cId="874746556" sldId="2147483660"/>
            <pc:sldLayoutMk cId="1775225218" sldId="2147483667"/>
          </pc:sldLayoutMkLst>
          <pc:picChg chg="add mod">
            <ac:chgData name="Galina Doychinova" userId="0fb7927745f0c6c3" providerId="LiveId" clId="{403A5934-DEB0-4C53-872A-117AF44D2478}" dt="2026-05-07T20:49:14.530" v="3"/>
            <ac:picMkLst>
              <pc:docMk/>
              <pc:sldMasterMk cId="874746556" sldId="2147483660"/>
              <pc:sldLayoutMk cId="1775225218" sldId="2147483667"/>
              <ac:picMk id="6" creationId="{5307926C-9A42-772F-F119-13BED06D3C35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1047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notes:</a:t>
            </a:r>
          </a:p>
          <a:p>
            <a:r>
              <a:t>- Introduce LO and success criteria.</a:t>
            </a:r>
          </a:p>
          <a:p>
            <a:r>
              <a:t>- Remind pupils to use full sentences.</a:t>
            </a:r>
          </a:p>
          <a:p>
            <a:r>
              <a:t>- Key vocabulary: digit, value, hundreds, tens, ones.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(fluency):</a:t>
            </a:r>
          </a:p>
          <a:p>
            <a:r>
              <a:t>- Keep pace brisk (5–8 mins).</a:t>
            </a:r>
          </a:p>
          <a:p>
            <a:r>
              <a:t>- Cold call for explanations.</a:t>
            </a:r>
          </a:p>
          <a:p>
            <a:r>
              <a:t>- Address misconceptions immediately using the visual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(teach 1):</a:t>
            </a:r>
          </a:p>
          <a:p>
            <a:r>
              <a:t>- Model explicitly using concrete/pictorial/abstract links.</a:t>
            </a:r>
          </a:p>
          <a:p>
            <a:r>
              <a:t>- Ask: 'What do you notice?' 'How do you know?'</a:t>
            </a:r>
          </a:p>
          <a:p>
            <a:r>
              <a:t>- Check understanding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(teach 2):</a:t>
            </a:r>
          </a:p>
          <a:p>
            <a:r>
              <a:t>- Use talk partners to surface reasoning.</a:t>
            </a:r>
          </a:p>
          <a:p>
            <a:r>
              <a:t>- Choose a pupil to model explanation.</a:t>
            </a:r>
          </a:p>
          <a:p>
            <a:r>
              <a:t>- Address the common misconception for this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(guided):</a:t>
            </a:r>
          </a:p>
          <a:p>
            <a:r>
              <a:t>- Use mini-whiteboards; scan and respond.</a:t>
            </a:r>
          </a:p>
          <a:p>
            <a:r>
              <a:t>- Keep one correct example visible by rephrasing on the board.</a:t>
            </a:r>
          </a:p>
          <a:p>
            <a:r>
              <a:t>- If many pupils struggle, pause for a quick re-model.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(independent):</a:t>
            </a:r>
          </a:p>
          <a:p>
            <a:r>
              <a:t>- Direct pupils to Support/Core/Challenge.</a:t>
            </a:r>
          </a:p>
          <a:p>
            <a:r>
              <a:t>- Live-mark and intervene quickly.</a:t>
            </a:r>
          </a:p>
          <a:p>
            <a:r>
              <a:t>- Collect evidence from a few pupils for the exit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(deep dive):</a:t>
            </a:r>
          </a:p>
          <a:p>
            <a:r>
              <a:t>- Insist on justification and multiple representations where possible.</a:t>
            </a:r>
          </a:p>
          <a:p>
            <a:r>
              <a:t>- Use talk partners first, then select pupils to share.</a:t>
            </a:r>
          </a:p>
          <a:p>
            <a:r>
              <a:t>- Probe: 'Why?' 'Could it be another number?' 'How do you know?'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(exit):</a:t>
            </a:r>
          </a:p>
          <a:p>
            <a:r>
              <a:t>- Use as assessment for next lesson grouping.</a:t>
            </a:r>
          </a:p>
          <a:p>
            <a:r>
              <a:t>- Collect a quick sample of explanations (not just answers).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198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544" y="4800600"/>
            <a:ext cx="9415867" cy="1691640"/>
          </a:xfrm>
        </p:spPr>
        <p:txBody>
          <a:bodyPr>
            <a:normAutofit/>
          </a:bodyPr>
          <a:lstStyle>
            <a:lvl1pPr marL="0" indent="0" algn="l">
              <a:buNone/>
              <a:defRPr sz="2199" baseline="0">
                <a:solidFill>
                  <a:schemeClr val="tx1">
                    <a:lumMod val="75000"/>
                  </a:schemeClr>
                </a:solidFill>
              </a:defRPr>
            </a:lvl1pPr>
            <a:lvl2pPr marL="457063" indent="0" algn="ctr">
              <a:buNone/>
              <a:defRPr sz="2199"/>
            </a:lvl2pPr>
            <a:lvl3pPr marL="914126" indent="0" algn="ctr">
              <a:buNone/>
              <a:defRPr sz="21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4586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30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198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4" y="4800600"/>
            <a:ext cx="9415867" cy="1691640"/>
          </a:xfrm>
        </p:spPr>
        <p:txBody>
          <a:bodyPr anchor="t">
            <a:normAutofit/>
          </a:bodyPr>
          <a:lstStyle>
            <a:lvl1pPr marL="0" indent="0">
              <a:buNone/>
              <a:defRPr sz="21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1056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543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4885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11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99" b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543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4885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999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999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4885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7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80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EdNest&#10;&#10;AI-generated content may be incorrect.">
            <a:extLst>
              <a:ext uri="{FF2B5EF4-FFF2-40B4-BE49-F238E27FC236}">
                <a16:creationId xmlns:a16="http://schemas.microsoft.com/office/drawing/2014/main" id="{5307926C-9A42-772F-F119-13BED06D3C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3946" r="17033"/>
          <a:stretch>
            <a:fillRect/>
          </a:stretch>
        </p:blipFill>
        <p:spPr>
          <a:xfrm>
            <a:off x="11235354" y="76199"/>
            <a:ext cx="812202" cy="8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22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029" y="457201"/>
            <a:ext cx="3199567" cy="1600197"/>
          </a:xfrm>
        </p:spPr>
        <p:txBody>
          <a:bodyPr anchor="b">
            <a:normAutofit/>
          </a:bodyPr>
          <a:lstStyle>
            <a:lvl1pPr>
              <a:defRPr sz="3199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094" y="685800"/>
            <a:ext cx="6077483" cy="5486400"/>
          </a:xfrm>
        </p:spPr>
        <p:txBody>
          <a:bodyPr/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029" y="2099735"/>
            <a:ext cx="3199567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79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89899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2" y="5257800"/>
            <a:ext cx="9979600" cy="914400"/>
          </a:xfrm>
        </p:spPr>
        <p:txBody>
          <a:bodyPr anchor="b">
            <a:normAutofit/>
          </a:bodyPr>
          <a:lstStyle>
            <a:lvl1pPr>
              <a:defRPr sz="2799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11289899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162" y="6108590"/>
            <a:ext cx="99796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30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6448" y="381000"/>
            <a:ext cx="247585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1801" y="381000"/>
            <a:ext cx="7732286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3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89899" y="0"/>
            <a:ext cx="9141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543" y="365760"/>
            <a:ext cx="9690116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828801"/>
            <a:ext cx="8593122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4483" y="998585"/>
            <a:ext cx="1904999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6281" y="4046585"/>
            <a:ext cx="3581400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9899" y="6172201"/>
            <a:ext cx="914162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599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4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25" indent="-182825" algn="l" defTabSz="914126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799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063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301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538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79776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59952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89943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19934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49925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Lesson 2: Partition numbers to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We are learning to partition numbers to 100 in different ways.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2743200" cy="54864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Today I will…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331720"/>
            <a:ext cx="58521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001F5B"/>
                </a:solidFill>
                <a:latin typeface="Comic Sans MS"/>
              </a:rPr>
              <a:t>• split a number into parts that total the whole.</a:t>
            </a:r>
          </a:p>
          <a:p>
            <a:r>
              <a:rPr sz="2400" b="0">
                <a:solidFill>
                  <a:srgbClr val="001F5B"/>
                </a:solidFill>
                <a:latin typeface="Comic Sans MS"/>
              </a:rPr>
              <a:t>• show more than one partition.</a:t>
            </a:r>
          </a:p>
          <a:p>
            <a:r>
              <a:rPr sz="2400" b="0">
                <a:solidFill>
                  <a:srgbClr val="001F5B"/>
                </a:solidFill>
                <a:latin typeface="Comic Sans MS"/>
              </a:rPr>
              <a:t>• explain why my partition works.</a:t>
            </a:r>
          </a:p>
        </p:txBody>
      </p:sp>
      <p:sp>
        <p:nvSpPr>
          <p:cNvPr id="20" name="Rounded Rectangle 5">
            <a:extLst>
              <a:ext uri="{FF2B5EF4-FFF2-40B4-BE49-F238E27FC236}">
                <a16:creationId xmlns:a16="http://schemas.microsoft.com/office/drawing/2014/main" id="{7C983EE8-9579-3CAD-CD79-96AFE1A545C9}"/>
              </a:ext>
            </a:extLst>
          </p:cNvPr>
          <p:cNvSpPr/>
          <p:nvPr/>
        </p:nvSpPr>
        <p:spPr>
          <a:xfrm>
            <a:off x="6949440" y="1737360"/>
            <a:ext cx="4206240" cy="54864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Resources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95AE3E-87C8-C2A9-E883-3A16DEB426FB}"/>
              </a:ext>
            </a:extLst>
          </p:cNvPr>
          <p:cNvSpPr/>
          <p:nvPr/>
        </p:nvSpPr>
        <p:spPr>
          <a:xfrm>
            <a:off x="7132320" y="2423160"/>
            <a:ext cx="1097280" cy="109728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8E6044-2792-E5CD-13DB-4E663983C79E}"/>
              </a:ext>
            </a:extLst>
          </p:cNvPr>
          <p:cNvSpPr txBox="1"/>
          <p:nvPr/>
        </p:nvSpPr>
        <p:spPr>
          <a:xfrm>
            <a:off x="7132320" y="278892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380C55-F749-4FF1-C854-B3292F192C37}"/>
              </a:ext>
            </a:extLst>
          </p:cNvPr>
          <p:cNvSpPr/>
          <p:nvPr/>
        </p:nvSpPr>
        <p:spPr>
          <a:xfrm>
            <a:off x="8426196" y="2458720"/>
            <a:ext cx="320040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5C3A69-E433-16D1-DB0A-4C49C265FECA}"/>
              </a:ext>
            </a:extLst>
          </p:cNvPr>
          <p:cNvSpPr txBox="1"/>
          <p:nvPr/>
        </p:nvSpPr>
        <p:spPr>
          <a:xfrm>
            <a:off x="8275320" y="2788920"/>
            <a:ext cx="594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D64B65B-9A47-F4C2-22BD-72B32DB11F3E}"/>
              </a:ext>
            </a:extLst>
          </p:cNvPr>
          <p:cNvSpPr/>
          <p:nvPr/>
        </p:nvSpPr>
        <p:spPr>
          <a:xfrm>
            <a:off x="8167370" y="5156200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B00009-2E5B-D683-5E3F-DC8F2045B39C}"/>
              </a:ext>
            </a:extLst>
          </p:cNvPr>
          <p:cNvSpPr txBox="1"/>
          <p:nvPr/>
        </p:nvSpPr>
        <p:spPr>
          <a:xfrm>
            <a:off x="8075930" y="5476240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8122EC-5105-28BD-5E18-5C08B2206C37}"/>
              </a:ext>
            </a:extLst>
          </p:cNvPr>
          <p:cNvSpPr/>
          <p:nvPr/>
        </p:nvSpPr>
        <p:spPr>
          <a:xfrm>
            <a:off x="7893050" y="4378960"/>
            <a:ext cx="3648456" cy="1389888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4084820-A708-BB7B-0620-002F9D588F30}"/>
              </a:ext>
            </a:extLst>
          </p:cNvPr>
          <p:cNvSpPr/>
          <p:nvPr/>
        </p:nvSpPr>
        <p:spPr>
          <a:xfrm>
            <a:off x="9109202" y="437896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CAA3A47-1FE3-C7F4-5AF0-74F9B310B57D}"/>
              </a:ext>
            </a:extLst>
          </p:cNvPr>
          <p:cNvSpPr/>
          <p:nvPr/>
        </p:nvSpPr>
        <p:spPr>
          <a:xfrm>
            <a:off x="10325354" y="437896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A88FEE-820B-505B-FD4F-F7D01954D32E}"/>
              </a:ext>
            </a:extLst>
          </p:cNvPr>
          <p:cNvSpPr txBox="1"/>
          <p:nvPr/>
        </p:nvSpPr>
        <p:spPr>
          <a:xfrm>
            <a:off x="7893050" y="437896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8DA123C-48FE-0952-87FF-F61796C7AD40}"/>
              </a:ext>
            </a:extLst>
          </p:cNvPr>
          <p:cNvSpPr txBox="1"/>
          <p:nvPr/>
        </p:nvSpPr>
        <p:spPr>
          <a:xfrm>
            <a:off x="9109202" y="437896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57655C-67DD-E19C-CCD7-E293EBAFCD6C}"/>
              </a:ext>
            </a:extLst>
          </p:cNvPr>
          <p:cNvSpPr txBox="1"/>
          <p:nvPr/>
        </p:nvSpPr>
        <p:spPr>
          <a:xfrm>
            <a:off x="10325354" y="437896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6B80599-2BDF-5D39-D823-AF50AE2B641A}"/>
              </a:ext>
            </a:extLst>
          </p:cNvPr>
          <p:cNvSpPr txBox="1"/>
          <p:nvPr/>
        </p:nvSpPr>
        <p:spPr>
          <a:xfrm>
            <a:off x="7435850" y="6214617"/>
            <a:ext cx="3648456" cy="7383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0" dirty="0">
                <a:solidFill>
                  <a:srgbClr val="001F5B"/>
                </a:solidFill>
                <a:latin typeface="Comic Sans MS"/>
              </a:rPr>
              <a:t>Write your digits here:  ___   ___   ___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F4232A-7E3A-49CA-DB9E-3034395F4D07}"/>
              </a:ext>
            </a:extLst>
          </p:cNvPr>
          <p:cNvSpPr/>
          <p:nvPr/>
        </p:nvSpPr>
        <p:spPr>
          <a:xfrm>
            <a:off x="9089136" y="3200400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BB09AE-EF44-AEB6-AE3E-8145AA6ACBFB}"/>
              </a:ext>
            </a:extLst>
          </p:cNvPr>
          <p:cNvSpPr txBox="1"/>
          <p:nvPr/>
        </p:nvSpPr>
        <p:spPr>
          <a:xfrm>
            <a:off x="8979408" y="3200400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Fluency Starter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Answer on mini-whiteboards. Be ready to explain!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68668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1. Complete: 68 = __ + __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2. How many tens and ones in 39?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3. Odd one out: 46, 64, 406. Explain.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42FA6C-0BBC-063B-FC37-881CBEE91402}"/>
              </a:ext>
            </a:extLst>
          </p:cNvPr>
          <p:cNvSpPr/>
          <p:nvPr/>
        </p:nvSpPr>
        <p:spPr>
          <a:xfrm>
            <a:off x="8185658" y="2788920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C35A73-DE7E-5B20-1FDE-E3D22F16761C}"/>
              </a:ext>
            </a:extLst>
          </p:cNvPr>
          <p:cNvSpPr txBox="1"/>
          <p:nvPr/>
        </p:nvSpPr>
        <p:spPr>
          <a:xfrm>
            <a:off x="8094218" y="3108960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98F417-0213-FE1B-36A7-54738BEBF742}"/>
              </a:ext>
            </a:extLst>
          </p:cNvPr>
          <p:cNvSpPr/>
          <p:nvPr/>
        </p:nvSpPr>
        <p:spPr>
          <a:xfrm>
            <a:off x="7911338" y="2011680"/>
            <a:ext cx="3648456" cy="1389888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B67818-F0E3-EE0A-D384-6E54A9CA507A}"/>
              </a:ext>
            </a:extLst>
          </p:cNvPr>
          <p:cNvSpPr/>
          <p:nvPr/>
        </p:nvSpPr>
        <p:spPr>
          <a:xfrm>
            <a:off x="9127490" y="201168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664811-09B0-B3BA-27A5-C92A4DA3D2F7}"/>
              </a:ext>
            </a:extLst>
          </p:cNvPr>
          <p:cNvSpPr/>
          <p:nvPr/>
        </p:nvSpPr>
        <p:spPr>
          <a:xfrm>
            <a:off x="10343642" y="201168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801E37-B8D1-A076-A3DE-DF52FD1769D9}"/>
              </a:ext>
            </a:extLst>
          </p:cNvPr>
          <p:cNvSpPr txBox="1"/>
          <p:nvPr/>
        </p:nvSpPr>
        <p:spPr>
          <a:xfrm>
            <a:off x="7911338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E1C26F-6917-E98E-725F-C9969FE99353}"/>
              </a:ext>
            </a:extLst>
          </p:cNvPr>
          <p:cNvSpPr txBox="1"/>
          <p:nvPr/>
        </p:nvSpPr>
        <p:spPr>
          <a:xfrm>
            <a:off x="9127490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517D14-3F51-A953-5F42-2FA039F14F00}"/>
              </a:ext>
            </a:extLst>
          </p:cNvPr>
          <p:cNvSpPr txBox="1"/>
          <p:nvPr/>
        </p:nvSpPr>
        <p:spPr>
          <a:xfrm>
            <a:off x="10343642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0CFB77-72B9-D0C2-A169-3132CA6B28C3}"/>
              </a:ext>
            </a:extLst>
          </p:cNvPr>
          <p:cNvSpPr txBox="1"/>
          <p:nvPr/>
        </p:nvSpPr>
        <p:spPr>
          <a:xfrm>
            <a:off x="10468847" y="2506760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C59125-5718-017F-5AD8-556B90ECA406}"/>
              </a:ext>
            </a:extLst>
          </p:cNvPr>
          <p:cNvSpPr txBox="1"/>
          <p:nvPr/>
        </p:nvSpPr>
        <p:spPr>
          <a:xfrm>
            <a:off x="9614425" y="2489453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86A2FE-9650-8B4F-21AE-1A5C7DCB1EDD}"/>
              </a:ext>
            </a:extLst>
          </p:cNvPr>
          <p:cNvSpPr/>
          <p:nvPr/>
        </p:nvSpPr>
        <p:spPr>
          <a:xfrm>
            <a:off x="8198612" y="5011420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C5F0A0-4C25-842A-847C-5F7D4391E365}"/>
              </a:ext>
            </a:extLst>
          </p:cNvPr>
          <p:cNvSpPr txBox="1"/>
          <p:nvPr/>
        </p:nvSpPr>
        <p:spPr>
          <a:xfrm>
            <a:off x="8107172" y="5331460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4A35F0-8105-C210-E2A3-BDC4DC5AD307}"/>
              </a:ext>
            </a:extLst>
          </p:cNvPr>
          <p:cNvSpPr/>
          <p:nvPr/>
        </p:nvSpPr>
        <p:spPr>
          <a:xfrm>
            <a:off x="7924292" y="4234180"/>
            <a:ext cx="3648456" cy="1389888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FB731E-D655-6C08-6308-A04ECEE47986}"/>
              </a:ext>
            </a:extLst>
          </p:cNvPr>
          <p:cNvSpPr/>
          <p:nvPr/>
        </p:nvSpPr>
        <p:spPr>
          <a:xfrm>
            <a:off x="9140444" y="423418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F578B78-CE38-0601-57F6-2DEF61856B6D}"/>
              </a:ext>
            </a:extLst>
          </p:cNvPr>
          <p:cNvSpPr/>
          <p:nvPr/>
        </p:nvSpPr>
        <p:spPr>
          <a:xfrm>
            <a:off x="10356596" y="423418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58B56A-AEFA-9088-7D8E-AE08AFDF56F5}"/>
              </a:ext>
            </a:extLst>
          </p:cNvPr>
          <p:cNvSpPr txBox="1"/>
          <p:nvPr/>
        </p:nvSpPr>
        <p:spPr>
          <a:xfrm>
            <a:off x="7924292" y="42341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5D8A45-915D-EE0F-9E93-8ABF5ABA8B91}"/>
              </a:ext>
            </a:extLst>
          </p:cNvPr>
          <p:cNvSpPr txBox="1"/>
          <p:nvPr/>
        </p:nvSpPr>
        <p:spPr>
          <a:xfrm>
            <a:off x="9140444" y="42341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B95EF1-0AC2-6290-ED8C-AE94FBF9F148}"/>
              </a:ext>
            </a:extLst>
          </p:cNvPr>
          <p:cNvSpPr txBox="1"/>
          <p:nvPr/>
        </p:nvSpPr>
        <p:spPr>
          <a:xfrm>
            <a:off x="10356596" y="42341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7BF7E2F-BF5F-FEA6-6319-4801010A1CEF}"/>
              </a:ext>
            </a:extLst>
          </p:cNvPr>
          <p:cNvSpPr txBox="1"/>
          <p:nvPr/>
        </p:nvSpPr>
        <p:spPr>
          <a:xfrm>
            <a:off x="10481801" y="4729260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8D4795B-F61A-892E-F0CA-7EBDF11547CB}"/>
              </a:ext>
            </a:extLst>
          </p:cNvPr>
          <p:cNvSpPr txBox="1"/>
          <p:nvPr/>
        </p:nvSpPr>
        <p:spPr>
          <a:xfrm>
            <a:off x="9627379" y="4711953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E77A035-CDB1-C642-ED48-1C38234805C0}"/>
              </a:ext>
            </a:extLst>
          </p:cNvPr>
          <p:cNvSpPr txBox="1"/>
          <p:nvPr/>
        </p:nvSpPr>
        <p:spPr>
          <a:xfrm>
            <a:off x="3030092" y="4432297"/>
            <a:ext cx="369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Odd one is 406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0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Example 1: Tens and 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Watch, then try the next one with 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65836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dirty="0">
                <a:solidFill>
                  <a:srgbClr val="001F5B"/>
                </a:solidFill>
                <a:latin typeface="Comic Sans MS"/>
              </a:rPr>
              <a:t>• Partition </a:t>
            </a:r>
            <a:r>
              <a:rPr lang="en-GB" sz="2800" dirty="0">
                <a:solidFill>
                  <a:srgbClr val="001F5B"/>
                </a:solidFill>
                <a:latin typeface="Comic Sans MS"/>
              </a:rPr>
              <a:t>84</a:t>
            </a:r>
            <a:r>
              <a:rPr sz="2800" b="0" dirty="0">
                <a:solidFill>
                  <a:srgbClr val="001F5B"/>
                </a:solidFill>
                <a:latin typeface="Comic Sans MS"/>
              </a:rPr>
              <a:t> into tens and ones.</a:t>
            </a:r>
          </a:p>
          <a:p>
            <a:r>
              <a:rPr sz="2800" b="0" dirty="0">
                <a:solidFill>
                  <a:srgbClr val="001F5B"/>
                </a:solidFill>
                <a:latin typeface="Comic Sans MS"/>
              </a:rPr>
              <a:t>• Write: </a:t>
            </a:r>
            <a:r>
              <a:rPr lang="en-GB" sz="2800" dirty="0">
                <a:solidFill>
                  <a:srgbClr val="001F5B"/>
                </a:solidFill>
                <a:latin typeface="Comic Sans MS"/>
              </a:rPr>
              <a:t>84</a:t>
            </a:r>
            <a:r>
              <a:rPr sz="2800" b="0" dirty="0">
                <a:solidFill>
                  <a:srgbClr val="001F5B"/>
                </a:solidFill>
                <a:latin typeface="Comic Sans MS"/>
              </a:rPr>
              <a:t> = </a:t>
            </a:r>
            <a:r>
              <a:rPr lang="en-GB" sz="2800" dirty="0">
                <a:solidFill>
                  <a:srgbClr val="001F5B"/>
                </a:solidFill>
                <a:latin typeface="Comic Sans MS"/>
              </a:rPr>
              <a:t>80</a:t>
            </a:r>
            <a:r>
              <a:rPr sz="2800" b="0" dirty="0">
                <a:solidFill>
                  <a:srgbClr val="001F5B"/>
                </a:solidFill>
                <a:latin typeface="Comic Sans MS"/>
              </a:rPr>
              <a:t> + </a:t>
            </a:r>
            <a:r>
              <a:rPr lang="en-GB" sz="2800" b="0" dirty="0">
                <a:solidFill>
                  <a:srgbClr val="001F5B"/>
                </a:solidFill>
                <a:latin typeface="Comic Sans MS"/>
              </a:rPr>
              <a:t>4</a:t>
            </a:r>
            <a:r>
              <a:rPr sz="2800" b="0" dirty="0">
                <a:solidFill>
                  <a:srgbClr val="001F5B"/>
                </a:solidFill>
                <a:latin typeface="Comic Sans MS"/>
              </a:rPr>
              <a:t>.</a:t>
            </a:r>
          </a:p>
          <a:p>
            <a:r>
              <a:rPr sz="2800" b="0" dirty="0">
                <a:solidFill>
                  <a:srgbClr val="001F5B"/>
                </a:solidFill>
                <a:latin typeface="Comic Sans MS"/>
              </a:rPr>
              <a:t>• Check: do the parts add to </a:t>
            </a:r>
            <a:r>
              <a:rPr lang="en-GB" sz="2800" dirty="0">
                <a:solidFill>
                  <a:srgbClr val="001F5B"/>
                </a:solidFill>
                <a:latin typeface="Comic Sans MS"/>
              </a:rPr>
              <a:t>84</a:t>
            </a:r>
            <a:r>
              <a:rPr sz="2800" b="0" dirty="0">
                <a:solidFill>
                  <a:srgbClr val="001F5B"/>
                </a:solidFill>
                <a:latin typeface="Comic Sans MS"/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A50105-DEFE-D050-6F5B-EEDB4C49677A}"/>
              </a:ext>
            </a:extLst>
          </p:cNvPr>
          <p:cNvSpPr/>
          <p:nvPr/>
        </p:nvSpPr>
        <p:spPr>
          <a:xfrm>
            <a:off x="8185658" y="2788920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A41F66-D23A-157C-35E9-09DB25A8C1C9}"/>
              </a:ext>
            </a:extLst>
          </p:cNvPr>
          <p:cNvSpPr txBox="1"/>
          <p:nvPr/>
        </p:nvSpPr>
        <p:spPr>
          <a:xfrm>
            <a:off x="8094218" y="3108960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BA41FF-9B29-6FE5-EEF0-FADC3CF6DC21}"/>
              </a:ext>
            </a:extLst>
          </p:cNvPr>
          <p:cNvSpPr/>
          <p:nvPr/>
        </p:nvSpPr>
        <p:spPr>
          <a:xfrm>
            <a:off x="7911338" y="2011680"/>
            <a:ext cx="3648456" cy="1389888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B86148-FB87-F95E-DB57-82410338F53C}"/>
              </a:ext>
            </a:extLst>
          </p:cNvPr>
          <p:cNvSpPr/>
          <p:nvPr/>
        </p:nvSpPr>
        <p:spPr>
          <a:xfrm>
            <a:off x="9127490" y="201168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2DF1A1-0DE3-1BCA-348D-428D3EA9E09E}"/>
              </a:ext>
            </a:extLst>
          </p:cNvPr>
          <p:cNvSpPr/>
          <p:nvPr/>
        </p:nvSpPr>
        <p:spPr>
          <a:xfrm>
            <a:off x="10343642" y="201168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B07208-AB5A-E5E4-7F1C-8FC85CBC1600}"/>
              </a:ext>
            </a:extLst>
          </p:cNvPr>
          <p:cNvSpPr txBox="1"/>
          <p:nvPr/>
        </p:nvSpPr>
        <p:spPr>
          <a:xfrm>
            <a:off x="7911338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E098D0-CE8F-335C-EAC3-89D1E2BF53A1}"/>
              </a:ext>
            </a:extLst>
          </p:cNvPr>
          <p:cNvSpPr txBox="1"/>
          <p:nvPr/>
        </p:nvSpPr>
        <p:spPr>
          <a:xfrm>
            <a:off x="9127490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EA6507-B129-308D-97D0-A4013C03DBC1}"/>
              </a:ext>
            </a:extLst>
          </p:cNvPr>
          <p:cNvSpPr txBox="1"/>
          <p:nvPr/>
        </p:nvSpPr>
        <p:spPr>
          <a:xfrm>
            <a:off x="10343642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87047E-54C7-8483-8E16-3C38259F44AB}"/>
              </a:ext>
            </a:extLst>
          </p:cNvPr>
          <p:cNvSpPr txBox="1"/>
          <p:nvPr/>
        </p:nvSpPr>
        <p:spPr>
          <a:xfrm>
            <a:off x="10468847" y="2506760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1C9929-35AD-3DF2-99F4-C109AD1FBB4E}"/>
              </a:ext>
            </a:extLst>
          </p:cNvPr>
          <p:cNvSpPr txBox="1"/>
          <p:nvPr/>
        </p:nvSpPr>
        <p:spPr>
          <a:xfrm>
            <a:off x="9614425" y="2489453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Example 2: Different partition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Turn and talk, then share your idea.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65836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dirty="0">
                <a:solidFill>
                  <a:srgbClr val="001F5B"/>
                </a:solidFill>
                <a:latin typeface="Comic Sans MS"/>
              </a:rPr>
              <a:t>• Is </a:t>
            </a:r>
            <a:r>
              <a:rPr lang="en-GB" sz="2800" b="0" dirty="0">
                <a:solidFill>
                  <a:srgbClr val="001F5B"/>
                </a:solidFill>
                <a:latin typeface="Comic Sans MS"/>
              </a:rPr>
              <a:t>7</a:t>
            </a:r>
            <a:r>
              <a:rPr sz="2800" b="0" dirty="0">
                <a:solidFill>
                  <a:srgbClr val="001F5B"/>
                </a:solidFill>
                <a:latin typeface="Comic Sans MS"/>
              </a:rPr>
              <a:t>8 = </a:t>
            </a:r>
            <a:r>
              <a:rPr lang="en-GB" sz="2800" b="0" dirty="0">
                <a:solidFill>
                  <a:srgbClr val="001F5B"/>
                </a:solidFill>
                <a:latin typeface="Comic Sans MS"/>
              </a:rPr>
              <a:t>6</a:t>
            </a:r>
            <a:r>
              <a:rPr sz="2800" b="0" dirty="0">
                <a:solidFill>
                  <a:srgbClr val="001F5B"/>
                </a:solidFill>
                <a:latin typeface="Comic Sans MS"/>
              </a:rPr>
              <a:t>0 + 18 correct?</a:t>
            </a:r>
          </a:p>
          <a:p>
            <a:r>
              <a:rPr sz="2800" b="0" dirty="0">
                <a:solidFill>
                  <a:srgbClr val="001F5B"/>
                </a:solidFill>
                <a:latin typeface="Comic Sans MS"/>
              </a:rPr>
              <a:t>• Explain why it is correct (or not).</a:t>
            </a:r>
          </a:p>
          <a:p>
            <a:r>
              <a:rPr sz="2800" b="0" dirty="0">
                <a:solidFill>
                  <a:srgbClr val="001F5B"/>
                </a:solidFill>
                <a:latin typeface="Comic Sans MS"/>
              </a:rPr>
              <a:t>• Create another partition for 68.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E26A2F-DF0F-01C2-6426-459D9385B965}"/>
              </a:ext>
            </a:extLst>
          </p:cNvPr>
          <p:cNvSpPr/>
          <p:nvPr/>
        </p:nvSpPr>
        <p:spPr>
          <a:xfrm>
            <a:off x="8185658" y="2788920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E5FBAA-BED1-5B93-F278-54988D5AA1B8}"/>
              </a:ext>
            </a:extLst>
          </p:cNvPr>
          <p:cNvSpPr txBox="1"/>
          <p:nvPr/>
        </p:nvSpPr>
        <p:spPr>
          <a:xfrm>
            <a:off x="8094218" y="3108960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50CB41-D28F-9292-8C18-5C1B0DBEF011}"/>
              </a:ext>
            </a:extLst>
          </p:cNvPr>
          <p:cNvSpPr/>
          <p:nvPr/>
        </p:nvSpPr>
        <p:spPr>
          <a:xfrm>
            <a:off x="7911338" y="2011680"/>
            <a:ext cx="3648456" cy="1389888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375138-70E1-427E-5C6A-19A4E0D61A3F}"/>
              </a:ext>
            </a:extLst>
          </p:cNvPr>
          <p:cNvSpPr/>
          <p:nvPr/>
        </p:nvSpPr>
        <p:spPr>
          <a:xfrm>
            <a:off x="9127490" y="201168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4A990E-B2C8-EBFD-5B25-F8390956D287}"/>
              </a:ext>
            </a:extLst>
          </p:cNvPr>
          <p:cNvSpPr/>
          <p:nvPr/>
        </p:nvSpPr>
        <p:spPr>
          <a:xfrm>
            <a:off x="10343642" y="201168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0BE3F8-5E75-45AE-AC85-323495C19F6E}"/>
              </a:ext>
            </a:extLst>
          </p:cNvPr>
          <p:cNvSpPr txBox="1"/>
          <p:nvPr/>
        </p:nvSpPr>
        <p:spPr>
          <a:xfrm>
            <a:off x="7911338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3DCE85-BEE1-A849-76CA-805A5A1B3B15}"/>
              </a:ext>
            </a:extLst>
          </p:cNvPr>
          <p:cNvSpPr txBox="1"/>
          <p:nvPr/>
        </p:nvSpPr>
        <p:spPr>
          <a:xfrm>
            <a:off x="9127490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5E03EB-97BF-363A-2699-D23C2D8310BA}"/>
              </a:ext>
            </a:extLst>
          </p:cNvPr>
          <p:cNvSpPr txBox="1"/>
          <p:nvPr/>
        </p:nvSpPr>
        <p:spPr>
          <a:xfrm>
            <a:off x="10343642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99EE46-A9C0-B29F-4A6F-4E20C7B89524}"/>
              </a:ext>
            </a:extLst>
          </p:cNvPr>
          <p:cNvSpPr txBox="1"/>
          <p:nvPr/>
        </p:nvSpPr>
        <p:spPr>
          <a:xfrm>
            <a:off x="10468847" y="2506760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98CA17-E973-1480-9811-BA2797AD3AB0}"/>
              </a:ext>
            </a:extLst>
          </p:cNvPr>
          <p:cNvSpPr txBox="1"/>
          <p:nvPr/>
        </p:nvSpPr>
        <p:spPr>
          <a:xfrm>
            <a:off x="9614425" y="2489453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F713F3-41CF-00CB-540F-A8BEBA80F378}"/>
              </a:ext>
            </a:extLst>
          </p:cNvPr>
          <p:cNvSpPr/>
          <p:nvPr/>
        </p:nvSpPr>
        <p:spPr>
          <a:xfrm>
            <a:off x="8185658" y="4417694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AEC330-8752-3B9E-6109-A68D1A1ABEF6}"/>
              </a:ext>
            </a:extLst>
          </p:cNvPr>
          <p:cNvSpPr txBox="1"/>
          <p:nvPr/>
        </p:nvSpPr>
        <p:spPr>
          <a:xfrm>
            <a:off x="8094218" y="4737734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BC8420-9292-2875-4953-7BCFC7D1D48E}"/>
              </a:ext>
            </a:extLst>
          </p:cNvPr>
          <p:cNvSpPr/>
          <p:nvPr/>
        </p:nvSpPr>
        <p:spPr>
          <a:xfrm>
            <a:off x="7911338" y="3640454"/>
            <a:ext cx="3648456" cy="1389888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E75558-B003-1AC9-8F42-401CDE5AB512}"/>
              </a:ext>
            </a:extLst>
          </p:cNvPr>
          <p:cNvSpPr/>
          <p:nvPr/>
        </p:nvSpPr>
        <p:spPr>
          <a:xfrm>
            <a:off x="9127490" y="3640454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51C7F9-2094-9D21-CF36-BEFD5BC784D6}"/>
              </a:ext>
            </a:extLst>
          </p:cNvPr>
          <p:cNvSpPr/>
          <p:nvPr/>
        </p:nvSpPr>
        <p:spPr>
          <a:xfrm>
            <a:off x="10343642" y="3640454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CDB102-C11E-B509-AAE4-FAAD3188BA90}"/>
              </a:ext>
            </a:extLst>
          </p:cNvPr>
          <p:cNvSpPr txBox="1"/>
          <p:nvPr/>
        </p:nvSpPr>
        <p:spPr>
          <a:xfrm>
            <a:off x="7911338" y="3640454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DF929B3-C465-2D93-79D1-38F6323E4610}"/>
              </a:ext>
            </a:extLst>
          </p:cNvPr>
          <p:cNvSpPr txBox="1"/>
          <p:nvPr/>
        </p:nvSpPr>
        <p:spPr>
          <a:xfrm>
            <a:off x="9127490" y="3640454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FA6ECA7-F8E9-DED2-09C8-C0B7A2052401}"/>
              </a:ext>
            </a:extLst>
          </p:cNvPr>
          <p:cNvSpPr txBox="1"/>
          <p:nvPr/>
        </p:nvSpPr>
        <p:spPr>
          <a:xfrm>
            <a:off x="10343642" y="3640454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826192-B5FC-F63A-542E-69A764075E8E}"/>
              </a:ext>
            </a:extLst>
          </p:cNvPr>
          <p:cNvSpPr txBox="1"/>
          <p:nvPr/>
        </p:nvSpPr>
        <p:spPr>
          <a:xfrm>
            <a:off x="10468847" y="4135534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CC53D3-1139-3E97-BD17-DD3E336B6FA6}"/>
              </a:ext>
            </a:extLst>
          </p:cNvPr>
          <p:cNvSpPr txBox="1"/>
          <p:nvPr/>
        </p:nvSpPr>
        <p:spPr>
          <a:xfrm>
            <a:off x="9614425" y="4118227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3C7B008-C17A-E2A7-AB18-638EB7477E0D}"/>
              </a:ext>
            </a:extLst>
          </p:cNvPr>
          <p:cNvSpPr/>
          <p:nvPr/>
        </p:nvSpPr>
        <p:spPr>
          <a:xfrm>
            <a:off x="8238744" y="6046468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F27D4E-4C9C-E53E-CC8D-0F081720438A}"/>
              </a:ext>
            </a:extLst>
          </p:cNvPr>
          <p:cNvSpPr txBox="1"/>
          <p:nvPr/>
        </p:nvSpPr>
        <p:spPr>
          <a:xfrm>
            <a:off x="8147304" y="6366508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ABCB07-FA46-1539-2B8D-35DDAD8921E9}"/>
              </a:ext>
            </a:extLst>
          </p:cNvPr>
          <p:cNvSpPr/>
          <p:nvPr/>
        </p:nvSpPr>
        <p:spPr>
          <a:xfrm>
            <a:off x="7964424" y="5269228"/>
            <a:ext cx="3648456" cy="1389888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E7E1AD-70B9-F3F2-89CF-57F43539849D}"/>
              </a:ext>
            </a:extLst>
          </p:cNvPr>
          <p:cNvSpPr/>
          <p:nvPr/>
        </p:nvSpPr>
        <p:spPr>
          <a:xfrm>
            <a:off x="9180576" y="5269228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BDE5F40-940F-B70A-FB38-8D5AB0F37F6C}"/>
              </a:ext>
            </a:extLst>
          </p:cNvPr>
          <p:cNvSpPr/>
          <p:nvPr/>
        </p:nvSpPr>
        <p:spPr>
          <a:xfrm>
            <a:off x="10396728" y="5269228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E163E39-E6E2-DDAA-F0BA-75F132D81CAD}"/>
              </a:ext>
            </a:extLst>
          </p:cNvPr>
          <p:cNvSpPr txBox="1"/>
          <p:nvPr/>
        </p:nvSpPr>
        <p:spPr>
          <a:xfrm>
            <a:off x="7964424" y="5269228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DEE058E-DC53-3DE1-1AE4-0784A6902514}"/>
              </a:ext>
            </a:extLst>
          </p:cNvPr>
          <p:cNvSpPr txBox="1"/>
          <p:nvPr/>
        </p:nvSpPr>
        <p:spPr>
          <a:xfrm>
            <a:off x="9180576" y="5269228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7C3806D-4665-6D86-0C2D-CB53657F4778}"/>
              </a:ext>
            </a:extLst>
          </p:cNvPr>
          <p:cNvSpPr txBox="1"/>
          <p:nvPr/>
        </p:nvSpPr>
        <p:spPr>
          <a:xfrm>
            <a:off x="10396728" y="5269228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DD2834-3A5E-1F0C-2EC4-DA60B10F63D4}"/>
              </a:ext>
            </a:extLst>
          </p:cNvPr>
          <p:cNvSpPr txBox="1"/>
          <p:nvPr/>
        </p:nvSpPr>
        <p:spPr>
          <a:xfrm>
            <a:off x="10521933" y="5764308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F019B7F-42B9-9DBF-18AB-F9D6F41205F9}"/>
              </a:ext>
            </a:extLst>
          </p:cNvPr>
          <p:cNvSpPr txBox="1"/>
          <p:nvPr/>
        </p:nvSpPr>
        <p:spPr>
          <a:xfrm>
            <a:off x="9667511" y="5747001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9F0133D-1AE4-DF7B-1219-6E403B841024}"/>
              </a:ext>
            </a:extLst>
          </p:cNvPr>
          <p:cNvSpPr txBox="1"/>
          <p:nvPr/>
        </p:nvSpPr>
        <p:spPr>
          <a:xfrm>
            <a:off x="7141210" y="3091101"/>
            <a:ext cx="62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accent5"/>
                </a:solidFill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0" grpId="0"/>
      <p:bldP spid="31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We do these together. Show your working.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7914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1. Partition 74 in two ways.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2. Partition 90 in two ways.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3. Partition 52 as 40 + __ and 30 + __ 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6A6B0E-C2AE-84C3-3055-F433E9FF0C5E}"/>
              </a:ext>
            </a:extLst>
          </p:cNvPr>
          <p:cNvSpPr/>
          <p:nvPr/>
        </p:nvSpPr>
        <p:spPr>
          <a:xfrm>
            <a:off x="8185658" y="2788920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972C98-6E15-3435-1927-EA87C42BD49C}"/>
              </a:ext>
            </a:extLst>
          </p:cNvPr>
          <p:cNvSpPr txBox="1"/>
          <p:nvPr/>
        </p:nvSpPr>
        <p:spPr>
          <a:xfrm>
            <a:off x="8182813" y="3108960"/>
            <a:ext cx="32573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2060"/>
                </a:solidFill>
                <a:latin typeface="Comic Sans MS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4C7813-D282-067B-B0FA-7A2839DB0B3F}"/>
              </a:ext>
            </a:extLst>
          </p:cNvPr>
          <p:cNvSpPr/>
          <p:nvPr/>
        </p:nvSpPr>
        <p:spPr>
          <a:xfrm>
            <a:off x="7911338" y="2011680"/>
            <a:ext cx="3648456" cy="1389888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36D93D-9825-A20C-B2FD-E36C70420C40}"/>
              </a:ext>
            </a:extLst>
          </p:cNvPr>
          <p:cNvSpPr/>
          <p:nvPr/>
        </p:nvSpPr>
        <p:spPr>
          <a:xfrm>
            <a:off x="9127490" y="201168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2DD0D6-310D-501F-B09C-7A60FC50C2D4}"/>
              </a:ext>
            </a:extLst>
          </p:cNvPr>
          <p:cNvSpPr/>
          <p:nvPr/>
        </p:nvSpPr>
        <p:spPr>
          <a:xfrm>
            <a:off x="10343642" y="2011680"/>
            <a:ext cx="18288" cy="1389888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07FF6A-E54A-4ACB-BD6D-DBB78C70342B}"/>
              </a:ext>
            </a:extLst>
          </p:cNvPr>
          <p:cNvSpPr txBox="1"/>
          <p:nvPr/>
        </p:nvSpPr>
        <p:spPr>
          <a:xfrm>
            <a:off x="7911338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D17014-4F7C-158E-DAE8-53F1583809B9}"/>
              </a:ext>
            </a:extLst>
          </p:cNvPr>
          <p:cNvSpPr txBox="1"/>
          <p:nvPr/>
        </p:nvSpPr>
        <p:spPr>
          <a:xfrm>
            <a:off x="9127490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18536B-333C-D11C-C1DE-771737833A87}"/>
              </a:ext>
            </a:extLst>
          </p:cNvPr>
          <p:cNvSpPr txBox="1"/>
          <p:nvPr/>
        </p:nvSpPr>
        <p:spPr>
          <a:xfrm>
            <a:off x="10343642" y="2011680"/>
            <a:ext cx="1216152" cy="477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8A9D6B-8766-794B-8BED-1F819A2FAE25}"/>
              </a:ext>
            </a:extLst>
          </p:cNvPr>
          <p:cNvSpPr txBox="1"/>
          <p:nvPr/>
        </p:nvSpPr>
        <p:spPr>
          <a:xfrm>
            <a:off x="10468847" y="2506760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12AB86-D4DD-2239-9158-B68513450FDC}"/>
              </a:ext>
            </a:extLst>
          </p:cNvPr>
          <p:cNvSpPr txBox="1"/>
          <p:nvPr/>
        </p:nvSpPr>
        <p:spPr>
          <a:xfrm>
            <a:off x="9614425" y="2489453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0E51E3-9B64-24C9-68BA-C6A2D63F55E8}"/>
              </a:ext>
            </a:extLst>
          </p:cNvPr>
          <p:cNvSpPr txBox="1"/>
          <p:nvPr/>
        </p:nvSpPr>
        <p:spPr>
          <a:xfrm>
            <a:off x="822960" y="3675262"/>
            <a:ext cx="33078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74 =70 + 4</a:t>
            </a:r>
          </a:p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74 = 60 + 14</a:t>
            </a:r>
          </a:p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74 = 50 + 24</a:t>
            </a:r>
          </a:p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74 = 40 + 34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7ACECE-D0EA-7798-EA8B-7A3F971C3C1E}"/>
              </a:ext>
            </a:extLst>
          </p:cNvPr>
          <p:cNvSpPr txBox="1"/>
          <p:nvPr/>
        </p:nvSpPr>
        <p:spPr>
          <a:xfrm>
            <a:off x="4224020" y="3675262"/>
            <a:ext cx="33078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90 =70 + 20</a:t>
            </a:r>
          </a:p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90 = 60 + 30</a:t>
            </a:r>
          </a:p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90 = 50 + 40</a:t>
            </a:r>
          </a:p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90 = 80 + 10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Independent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Choose the right level. Ask for help if stuck.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Support:</a:t>
            </a:r>
            <a:r>
              <a:rPr lang="en-GB" sz="2400" b="0" dirty="0">
                <a:solidFill>
                  <a:srgbClr val="001F5B"/>
                </a:solidFill>
                <a:latin typeface="Comic Sans MS"/>
              </a:rPr>
              <a:t> </a:t>
            </a:r>
            <a:r>
              <a:rPr sz="2400" b="0" dirty="0">
                <a:solidFill>
                  <a:srgbClr val="001F5B"/>
                </a:solidFill>
                <a:latin typeface="Comic Sans MS"/>
              </a:rPr>
              <a:t>Complete: 31=30+__; 45=40+__; 89=80+__.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Core: Partition: 63, 58, 76, 91 in at least 2 ways each.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Challenge: Create a number that can be 20+19 and also 30+9. Explain.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Deep Dive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Explain your thinking using full sentences.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dirty="0">
                <a:solidFill>
                  <a:srgbClr val="001F5B"/>
                </a:solidFill>
                <a:latin typeface="Comic Sans MS"/>
              </a:rPr>
              <a:t>1. Mo says 68 = 50 + 18 is wrong because 18 is not a tens number. </a:t>
            </a:r>
            <a:r>
              <a:rPr lang="en-GB" sz="2200" dirty="0">
                <a:solidFill>
                  <a:srgbClr val="001F5B"/>
                </a:solidFill>
                <a:latin typeface="Comic Sans MS"/>
              </a:rPr>
              <a:t>I</a:t>
            </a:r>
            <a:r>
              <a:rPr sz="2200" b="0" dirty="0">
                <a:solidFill>
                  <a:srgbClr val="001F5B"/>
                </a:solidFill>
                <a:latin typeface="Comic Sans MS"/>
              </a:rPr>
              <a:t>s </a:t>
            </a:r>
            <a:r>
              <a:rPr lang="en-GB" sz="2200" b="0" dirty="0">
                <a:solidFill>
                  <a:srgbClr val="001F5B"/>
                </a:solidFill>
                <a:latin typeface="Comic Sans MS"/>
              </a:rPr>
              <a:t>this </a:t>
            </a:r>
            <a:r>
              <a:rPr sz="2200" b="0" dirty="0">
                <a:solidFill>
                  <a:srgbClr val="001F5B"/>
                </a:solidFill>
                <a:latin typeface="Comic Sans MS"/>
              </a:rPr>
              <a:t>correct? Explain.</a:t>
            </a:r>
          </a:p>
          <a:p>
            <a:r>
              <a:rPr sz="2200" b="0" dirty="0">
                <a:solidFill>
                  <a:srgbClr val="001F5B"/>
                </a:solidFill>
                <a:latin typeface="Comic Sans MS"/>
              </a:rPr>
              <a:t>2. Write a number that can be </a:t>
            </a:r>
            <a:r>
              <a:rPr lang="en-GB" sz="2200" dirty="0">
                <a:solidFill>
                  <a:srgbClr val="001F5B"/>
                </a:solidFill>
                <a:latin typeface="Comic Sans MS"/>
              </a:rPr>
              <a:t>40</a:t>
            </a:r>
            <a:r>
              <a:rPr sz="2200" b="0" dirty="0">
                <a:solidFill>
                  <a:srgbClr val="001F5B"/>
                </a:solidFill>
                <a:latin typeface="Comic Sans MS"/>
              </a:rPr>
              <a:t> + 9 AND also </a:t>
            </a:r>
            <a:r>
              <a:rPr lang="en-GB" sz="2200" b="0" dirty="0">
                <a:solidFill>
                  <a:srgbClr val="001F5B"/>
                </a:solidFill>
                <a:latin typeface="Comic Sans MS"/>
              </a:rPr>
              <a:t>3</a:t>
            </a:r>
            <a:r>
              <a:rPr sz="2200" b="0" dirty="0">
                <a:solidFill>
                  <a:srgbClr val="001F5B"/>
                </a:solidFill>
                <a:latin typeface="Comic Sans MS"/>
              </a:rPr>
              <a:t>0 + 19. How do you know?</a:t>
            </a:r>
          </a:p>
          <a:p>
            <a:r>
              <a:rPr sz="2200" b="0" dirty="0">
                <a:solidFill>
                  <a:srgbClr val="001F5B"/>
                </a:solidFill>
                <a:latin typeface="Comic Sans MS"/>
              </a:rPr>
              <a:t>3. Mystery number: It has 7 tens. Subtract 3 and you get a multiple of 10. What could it be?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669280"/>
            <a:ext cx="4114800" cy="50292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Sentence 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5623560"/>
            <a:ext cx="640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1F5B"/>
                </a:solidFill>
                <a:latin typeface="Comic Sans MS"/>
              </a:rPr>
              <a:t>• I know this because…</a:t>
            </a:r>
          </a:p>
          <a:p>
            <a:r>
              <a:rPr sz="2000" b="0">
                <a:solidFill>
                  <a:srgbClr val="001F5B"/>
                </a:solidFill>
                <a:latin typeface="Comic Sans MS"/>
              </a:rPr>
              <a:t>• First I…, then I…</a:t>
            </a:r>
          </a:p>
          <a:p>
            <a:r>
              <a:rPr sz="2000" b="0">
                <a:solidFill>
                  <a:srgbClr val="001F5B"/>
                </a:solidFill>
                <a:latin typeface="Comic Sans MS"/>
              </a:rPr>
              <a:t>• Another way is…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Independent Practice and Deep Dive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4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001F5B"/>
                </a:solidFill>
                <a:latin typeface="Comic Sans MS"/>
              </a:rPr>
              <a:t>Independent Practice</a:t>
            </a:r>
          </a:p>
          <a:p>
            <a:r>
              <a:rPr sz="1800" b="0">
                <a:solidFill>
                  <a:srgbClr val="001F5B"/>
                </a:solidFill>
                <a:latin typeface="Comic Sans MS"/>
              </a:rPr>
              <a:t>Support: 31 = 30 + 1;  45 = 40 + 5;  89 = 80 + 9</a:t>
            </a:r>
          </a:p>
          <a:p>
            <a:r>
              <a:rPr sz="1800" b="0">
                <a:solidFill>
                  <a:srgbClr val="001F5B"/>
                </a:solidFill>
                <a:latin typeface="Comic Sans MS"/>
              </a:rPr>
              <a:t>Core: 63 = 60 + 3 or 50 + 13;  58 = 50 + 8 or 40 + 18;  76 = 70 + 6 or 60 + 16;  91 = 90 + 1 or 80 + 11</a:t>
            </a:r>
          </a:p>
          <a:p>
            <a:r>
              <a:rPr sz="1800" b="0">
                <a:solidFill>
                  <a:srgbClr val="001F5B"/>
                </a:solidFill>
                <a:latin typeface="Comic Sans MS"/>
              </a:rPr>
              <a:t>Challenge: The number is 39 because 20 + 19 = 39 and 30 + 9 = 39.</a:t>
            </a:r>
          </a:p>
          <a:p>
            <a:endParaRPr sz="1200">
              <a:solidFill>
                <a:srgbClr val="001F5B"/>
              </a:solidFill>
              <a:latin typeface="Comic Sans MS"/>
            </a:endParaRPr>
          </a:p>
          <a:p>
            <a:r>
              <a:rPr sz="2000" b="1">
                <a:solidFill>
                  <a:srgbClr val="001F5B"/>
                </a:solidFill>
                <a:latin typeface="Comic Sans MS"/>
              </a:rPr>
              <a:t>Deep Dive</a:t>
            </a:r>
          </a:p>
          <a:p>
            <a:r>
              <a:rPr sz="1800" b="0">
                <a:solidFill>
                  <a:srgbClr val="001F5B"/>
                </a:solidFill>
                <a:latin typeface="Comic Sans MS"/>
              </a:rPr>
              <a:t>1. Mo is wrong. 68 = 50 + 18 is correct because 50 + 18 = 68. Both parts do not need to be tens numbers.</a:t>
            </a:r>
          </a:p>
          <a:p>
            <a:r>
              <a:rPr sz="1800" b="0">
                <a:solidFill>
                  <a:srgbClr val="001F5B"/>
                </a:solidFill>
                <a:latin typeface="Comic Sans MS"/>
              </a:rPr>
              <a:t>2. The number is 49 because 40 + 9 = 49 and 30 + 19 = 49.</a:t>
            </a:r>
          </a:p>
          <a:p>
            <a:r>
              <a:rPr sz="1800" b="0">
                <a:solidFill>
                  <a:srgbClr val="001F5B"/>
                </a:solidFill>
                <a:latin typeface="Comic Sans MS"/>
              </a:rPr>
              <a:t>3. The mystery number is 73. It has 7 tens (70s). 73 - 3 = 70, which is a multiple of 10.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Answer independently. Hand it 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377440"/>
            <a:ext cx="10332720" cy="128016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dirty="0">
                <a:solidFill>
                  <a:srgbClr val="001F5B"/>
                </a:solidFill>
                <a:latin typeface="Comic Sans MS"/>
              </a:rPr>
              <a:t>Is 74 = </a:t>
            </a:r>
            <a:r>
              <a:rPr lang="en-GB" sz="2200" b="1" dirty="0">
                <a:solidFill>
                  <a:srgbClr val="001F5B"/>
                </a:solidFill>
                <a:latin typeface="Comic Sans MS"/>
              </a:rPr>
              <a:t>5</a:t>
            </a:r>
            <a:r>
              <a:rPr sz="2200" b="1" dirty="0">
                <a:solidFill>
                  <a:srgbClr val="001F5B"/>
                </a:solidFill>
                <a:latin typeface="Comic Sans MS"/>
              </a:rPr>
              <a:t>0 + 14? Yes or no. Explain in one sentence.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941</Words>
  <Application>Microsoft Office PowerPoint</Application>
  <PresentationFormat>Custom</PresentationFormat>
  <Paragraphs>146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2026-05-16T21:10:19Z</dcterms:modified>
  <cp:category/>
</cp:coreProperties>
</file>