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2E0CA9-6807-49A3-A1AB-A9045D71A536}" v="2" dt="2026-05-07T20:47:28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modMainMaster">
      <pc:chgData name="Galina Doychinova" userId="0fb7927745f0c6c3" providerId="LiveId" clId="{403A5934-DEB0-4C53-872A-117AF44D2478}" dt="2026-05-16T21:09:57.995" v="10" actId="26606"/>
      <pc:docMkLst>
        <pc:docMk/>
      </pc:docMkLst>
      <pc:sldChg chg="delSp modSp mod setBg">
        <pc:chgData name="Galina Doychinova" userId="0fb7927745f0c6c3" providerId="LiveId" clId="{403A5934-DEB0-4C53-872A-117AF44D2478}" dt="2026-05-16T21:04:00.492" v="9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7T20:46:59.337" v="4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7T20:47:38.172" v="8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7T20:46:55.625" v="3" actId="1076"/>
          <ac:spMkLst>
            <pc:docMk/>
            <pc:sldMk cId="0" sldId="256"/>
            <ac:spMk id="5" creationId="{00000000-0000-0000-0000-000000000000}"/>
          </ac:spMkLst>
        </pc:spChg>
      </pc:sldChg>
      <pc:sldChg chg="mod setBg">
        <pc:chgData name="Galina Doychinova" userId="0fb7927745f0c6c3" providerId="LiveId" clId="{403A5934-DEB0-4C53-872A-117AF44D2478}" dt="2026-05-16T21:09:57.995" v="10" actId="26606"/>
        <pc:sldMkLst>
          <pc:docMk/>
          <pc:sldMk cId="0" sldId="257"/>
        </pc:sldMkLst>
      </pc:sldChg>
      <pc:sldChg chg="mod setBg">
        <pc:chgData name="Galina Doychinova" userId="0fb7927745f0c6c3" providerId="LiveId" clId="{403A5934-DEB0-4C53-872A-117AF44D2478}" dt="2026-05-16T21:09:57.995" v="10" actId="26606"/>
        <pc:sldMkLst>
          <pc:docMk/>
          <pc:sldMk cId="0" sldId="258"/>
        </pc:sldMkLst>
      </pc:sldChg>
      <pc:sldChg chg="mod setBg">
        <pc:chgData name="Galina Doychinova" userId="0fb7927745f0c6c3" providerId="LiveId" clId="{403A5934-DEB0-4C53-872A-117AF44D2478}" dt="2026-05-16T21:09:57.995" v="10" actId="26606"/>
        <pc:sldMkLst>
          <pc:docMk/>
          <pc:sldMk cId="0" sldId="259"/>
        </pc:sldMkLst>
      </pc:sldChg>
      <pc:sldChg chg="mod setBg">
        <pc:chgData name="Galina Doychinova" userId="0fb7927745f0c6c3" providerId="LiveId" clId="{403A5934-DEB0-4C53-872A-117AF44D2478}" dt="2026-05-16T21:09:57.995" v="10" actId="26606"/>
        <pc:sldMkLst>
          <pc:docMk/>
          <pc:sldMk cId="0" sldId="260"/>
        </pc:sldMkLst>
      </pc:sldChg>
      <pc:sldChg chg="mod setBg">
        <pc:chgData name="Galina Doychinova" userId="0fb7927745f0c6c3" providerId="LiveId" clId="{403A5934-DEB0-4C53-872A-117AF44D2478}" dt="2026-05-16T21:09:57.995" v="10" actId="26606"/>
        <pc:sldMkLst>
          <pc:docMk/>
          <pc:sldMk cId="0" sldId="261"/>
        </pc:sldMkLst>
      </pc:sldChg>
      <pc:sldChg chg="mod setBg">
        <pc:chgData name="Galina Doychinova" userId="0fb7927745f0c6c3" providerId="LiveId" clId="{403A5934-DEB0-4C53-872A-117AF44D2478}" dt="2026-05-16T21:09:57.995" v="10" actId="26606"/>
        <pc:sldMkLst>
          <pc:docMk/>
          <pc:sldMk cId="0" sldId="262"/>
        </pc:sldMkLst>
      </pc:sldChg>
      <pc:sldChg chg="mod setBg">
        <pc:chgData name="Galina Doychinova" userId="0fb7927745f0c6c3" providerId="LiveId" clId="{403A5934-DEB0-4C53-872A-117AF44D2478}" dt="2026-05-16T21:09:57.995" v="10" actId="26606"/>
        <pc:sldMkLst>
          <pc:docMk/>
          <pc:sldMk cId="0" sldId="263"/>
        </pc:sldMkLst>
      </pc:sldChg>
      <pc:sldChg chg="add mod setBg">
        <pc:chgData name="Galina Doychinova" userId="0fb7927745f0c6c3" providerId="LiveId" clId="{403A5934-DEB0-4C53-872A-117AF44D2478}" dt="2026-05-16T21:09:57.995" v="10" actId="26606"/>
        <pc:sldMkLst>
          <pc:docMk/>
          <pc:sldMk cId="0" sldId="264"/>
        </pc:sldMkLst>
      </pc:sldChg>
      <pc:sldMasterChg chg="modSldLayout">
        <pc:chgData name="Galina Doychinova" userId="0fb7927745f0c6c3" providerId="LiveId" clId="{403A5934-DEB0-4C53-872A-117AF44D2478}" dt="2026-05-07T20:47:28.784" v="7"/>
        <pc:sldMasterMkLst>
          <pc:docMk/>
          <pc:sldMasterMk cId="2600413820" sldId="2147483660"/>
        </pc:sldMasterMkLst>
        <pc:sldLayoutChg chg="addSp delSp modSp mod">
          <pc:chgData name="Galina Doychinova" userId="0fb7927745f0c6c3" providerId="LiveId" clId="{403A5934-DEB0-4C53-872A-117AF44D2478}" dt="2026-05-07T20:47:28.784" v="7"/>
          <pc:sldLayoutMkLst>
            <pc:docMk/>
            <pc:sldMasterMk cId="2600413820" sldId="2147483660"/>
            <pc:sldLayoutMk cId="587180538" sldId="2147483667"/>
          </pc:sldLayoutMkLst>
          <pc:picChg chg="add mod">
            <ac:chgData name="Galina Doychinova" userId="0fb7927745f0c6c3" providerId="LiveId" clId="{403A5934-DEB0-4C53-872A-117AF44D2478}" dt="2026-05-07T20:47:28.784" v="7"/>
            <ac:picMkLst>
              <pc:docMk/>
              <pc:sldMasterMk cId="2600413820" sldId="2147483660"/>
              <pc:sldLayoutMk cId="587180538" sldId="2147483667"/>
              <ac:picMk id="6" creationId="{7BEFE43B-7405-1C7F-0425-CD6E4392D3D7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433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notes:</a:t>
            </a:r>
          </a:p>
          <a:p>
            <a:r>
              <a:t>- Introduce LO and success criteria.</a:t>
            </a:r>
          </a:p>
          <a:p>
            <a:r>
              <a:t>- Remind pupils to use full sentences.</a:t>
            </a:r>
          </a:p>
          <a:p>
            <a:r>
              <a:t>- Key vocabulary: digit, value, hundreds, tens, ones.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(fluency):</a:t>
            </a:r>
          </a:p>
          <a:p>
            <a:r>
              <a:t>- Keep pace brisk (5–8 mins).</a:t>
            </a:r>
          </a:p>
          <a:p>
            <a:r>
              <a:t>- Cold call for explanations.</a:t>
            </a:r>
          </a:p>
          <a:p>
            <a:r>
              <a:t>- Address misconceptions immediately using the visual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1):</a:t>
            </a:r>
          </a:p>
          <a:p>
            <a:r>
              <a:t>- Model explicitly using concrete/pictorial/abstract links.</a:t>
            </a:r>
          </a:p>
          <a:p>
            <a:r>
              <a:t>- Ask: 'What do you notice?' 'How do you know?'</a:t>
            </a:r>
          </a:p>
          <a:p>
            <a:r>
              <a:t>- Check understanding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2):</a:t>
            </a:r>
          </a:p>
          <a:p>
            <a:r>
              <a:t>- Use talk partners to surface reasoning.</a:t>
            </a:r>
          </a:p>
          <a:p>
            <a:r>
              <a:t>- Choose a pupil to model explanation.</a:t>
            </a:r>
          </a:p>
          <a:p>
            <a:r>
              <a:t>- Address the common misconception for this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(guided):</a:t>
            </a:r>
          </a:p>
          <a:p>
            <a:r>
              <a:t>- Use mini-whiteboards; scan and respond.</a:t>
            </a:r>
          </a:p>
          <a:p>
            <a:r>
              <a:t>- Keep one correct example visible by rephrasing on the board.</a:t>
            </a:r>
          </a:p>
          <a:p>
            <a:r>
              <a:t>- If many pupils struggle, pause for a quick re-model.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(independent):</a:t>
            </a:r>
          </a:p>
          <a:p>
            <a:r>
              <a:t>- Direct pupils to Support/Core/Challenge.</a:t>
            </a:r>
          </a:p>
          <a:p>
            <a:r>
              <a:t>- Live-mark and intervene quickly.</a:t>
            </a:r>
          </a:p>
          <a:p>
            <a:r>
              <a:t>- Collect evidence from a few pupils for the exit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(deep dive):</a:t>
            </a:r>
          </a:p>
          <a:p>
            <a:r>
              <a:t>- Insist on justification and multiple representations where possible.</a:t>
            </a:r>
          </a:p>
          <a:p>
            <a:r>
              <a:t>- Use talk partners first, then select pupils to share.</a:t>
            </a:r>
          </a:p>
          <a:p>
            <a:r>
              <a:t>- Probe: 'Why?' 'Could it be another number?' 'How do you know?'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(exit):</a:t>
            </a:r>
          </a:p>
          <a:p>
            <a:r>
              <a:t>- Use as assessment for next lesson grouping.</a:t>
            </a:r>
          </a:p>
          <a:p>
            <a:r>
              <a:t>- Collect a quick sample of explanations (not just answers).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198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544" y="4800600"/>
            <a:ext cx="9415867" cy="1691640"/>
          </a:xfrm>
        </p:spPr>
        <p:txBody>
          <a:bodyPr>
            <a:normAutofit/>
          </a:bodyPr>
          <a:lstStyle>
            <a:lvl1pPr marL="0" indent="0" algn="l">
              <a:buNone/>
              <a:defRPr sz="2199" baseline="0">
                <a:solidFill>
                  <a:schemeClr val="tx1">
                    <a:lumMod val="75000"/>
                  </a:schemeClr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0261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3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198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4" y="4800600"/>
            <a:ext cx="9415867" cy="1691640"/>
          </a:xfrm>
        </p:spPr>
        <p:txBody>
          <a:bodyPr anchor="t">
            <a:normAutofit/>
          </a:bodyPr>
          <a:lstStyle>
            <a:lvl1pPr marL="0" indent="0">
              <a:buNone/>
              <a:defRPr sz="21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90207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43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885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0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543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4885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999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999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4885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4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2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EdNest&#10;&#10;AI-generated content may be incorrect.">
            <a:extLst>
              <a:ext uri="{FF2B5EF4-FFF2-40B4-BE49-F238E27FC236}">
                <a16:creationId xmlns:a16="http://schemas.microsoft.com/office/drawing/2014/main" id="{7BEFE43B-7405-1C7F-0425-CD6E4392D3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3946" r="17033"/>
          <a:stretch>
            <a:fillRect/>
          </a:stretch>
        </p:blipFill>
        <p:spPr>
          <a:xfrm>
            <a:off x="11235354" y="76199"/>
            <a:ext cx="812202" cy="8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0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29" y="457201"/>
            <a:ext cx="3199567" cy="1600197"/>
          </a:xfrm>
        </p:spPr>
        <p:txBody>
          <a:bodyPr anchor="b">
            <a:normAutofit/>
          </a:bodyPr>
          <a:lstStyle>
            <a:lvl1pPr>
              <a:defRPr sz="3199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094" y="685800"/>
            <a:ext cx="6077483" cy="54864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029" y="2099735"/>
            <a:ext cx="3199567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7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89899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5257800"/>
            <a:ext cx="9979600" cy="914400"/>
          </a:xfrm>
        </p:spPr>
        <p:txBody>
          <a:bodyPr anchor="b">
            <a:normAutofit/>
          </a:bodyPr>
          <a:lstStyle>
            <a:lvl1pPr>
              <a:defRPr sz="279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11289899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162" y="6108590"/>
            <a:ext cx="99796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06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6448" y="381000"/>
            <a:ext cx="247585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1801" y="381000"/>
            <a:ext cx="7732286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7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89899" y="0"/>
            <a:ext cx="9141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543" y="365760"/>
            <a:ext cx="9690116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828801"/>
            <a:ext cx="8593122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4483" y="998585"/>
            <a:ext cx="1904999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6281" y="4046585"/>
            <a:ext cx="3581400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9899" y="6172201"/>
            <a:ext cx="914162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599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41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799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Lesson 1: Represent numbers to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33272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0" dirty="0">
                <a:solidFill>
                  <a:srgbClr val="001F5B"/>
                </a:solidFill>
                <a:latin typeface="Comic Sans MS"/>
              </a:rPr>
              <a:t>We are learning to represent and read numbers to 100 using tens and ones.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606040"/>
            <a:ext cx="2743200" cy="54864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Today I will…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474720"/>
            <a:ext cx="5852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Show </a:t>
            </a:r>
            <a:r>
              <a:rPr sz="2400" b="0">
                <a:solidFill>
                  <a:srgbClr val="001F5B"/>
                </a:solidFill>
                <a:latin typeface="Comic Sans MS"/>
              </a:rPr>
              <a:t>a number using tens and ones.</a:t>
            </a:r>
          </a:p>
          <a:p>
            <a:r>
              <a:rPr sz="2400" b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Write </a:t>
            </a:r>
            <a:r>
              <a:rPr sz="2400" b="0">
                <a:solidFill>
                  <a:srgbClr val="001F5B"/>
                </a:solidFill>
                <a:latin typeface="Comic Sans MS"/>
              </a:rPr>
              <a:t>the number in digits and words.</a:t>
            </a:r>
          </a:p>
          <a:p>
            <a:r>
              <a:rPr sz="2400" b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Explain</a:t>
            </a:r>
            <a:r>
              <a:rPr sz="2400" b="0">
                <a:solidFill>
                  <a:srgbClr val="001F5B"/>
                </a:solidFill>
                <a:latin typeface="Comic Sans MS"/>
              </a:rPr>
              <a:t> how I know.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Fluency Starter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on mini-whiteboards. Be ready to explain!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81368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Show 6 tens and 8 ones. What number is it?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Write 47 as tens and ones.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True or false: 70 has 7 ones. Explain.</a:t>
            </a:r>
          </a:p>
        </p:txBody>
      </p:sp>
      <p:sp>
        <p:nvSpPr>
          <p:cNvPr id="5" name="Rectangle 4"/>
          <p:cNvSpPr/>
          <p:nvPr/>
        </p:nvSpPr>
        <p:spPr>
          <a:xfrm>
            <a:off x="7146288" y="3582669"/>
            <a:ext cx="4387849" cy="1790700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435125" y="3728863"/>
            <a:ext cx="45719" cy="1554480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300968" y="3728863"/>
            <a:ext cx="45719" cy="1554480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192219" y="3582669"/>
            <a:ext cx="123655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92830" y="3601892"/>
            <a:ext cx="123655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dirty="0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15033" y="3665075"/>
            <a:ext cx="123655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dirty="0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85378" y="5514975"/>
            <a:ext cx="37096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D705B1-280F-0F95-47EB-2254C7D60FCD}"/>
              </a:ext>
            </a:extLst>
          </p:cNvPr>
          <p:cNvSpPr/>
          <p:nvPr/>
        </p:nvSpPr>
        <p:spPr>
          <a:xfrm>
            <a:off x="9080852" y="1986162"/>
            <a:ext cx="1097280" cy="109728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1A2C3-2D3A-C731-C7A0-B8DEA823DCBD}"/>
              </a:ext>
            </a:extLst>
          </p:cNvPr>
          <p:cNvSpPr txBox="1"/>
          <p:nvPr/>
        </p:nvSpPr>
        <p:spPr>
          <a:xfrm>
            <a:off x="9080852" y="2351922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1A6D08-9BFB-71F3-A466-7D6EC6F78828}"/>
              </a:ext>
            </a:extLst>
          </p:cNvPr>
          <p:cNvSpPr/>
          <p:nvPr/>
        </p:nvSpPr>
        <p:spPr>
          <a:xfrm>
            <a:off x="10361012" y="1986162"/>
            <a:ext cx="320040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6DE590-11E1-2725-5EDD-7ED199888088}"/>
              </a:ext>
            </a:extLst>
          </p:cNvPr>
          <p:cNvSpPr txBox="1"/>
          <p:nvPr/>
        </p:nvSpPr>
        <p:spPr>
          <a:xfrm>
            <a:off x="10223852" y="2351922"/>
            <a:ext cx="594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27299A-F1AF-0E3B-68CB-F716EC068C6A}"/>
              </a:ext>
            </a:extLst>
          </p:cNvPr>
          <p:cNvSpPr/>
          <p:nvPr/>
        </p:nvSpPr>
        <p:spPr>
          <a:xfrm>
            <a:off x="10956232" y="2737884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BAF708-DFBE-28AB-D3E7-3255E1B1E088}"/>
              </a:ext>
            </a:extLst>
          </p:cNvPr>
          <p:cNvSpPr txBox="1"/>
          <p:nvPr/>
        </p:nvSpPr>
        <p:spPr>
          <a:xfrm>
            <a:off x="10846504" y="2737884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1: Build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4199" y="1026042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Watch, then try the next one with 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64223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Make 68 using tens and ones.</a:t>
            </a:r>
          </a:p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How many tens? How many ones?</a:t>
            </a:r>
          </a:p>
          <a:p>
            <a:r>
              <a:rPr sz="2800" b="0" dirty="0">
                <a:solidFill>
                  <a:srgbClr val="001F5B"/>
                </a:solidFill>
                <a:latin typeface="Comic Sans MS"/>
              </a:rPr>
              <a:t>• Write 68 in words.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863840" y="2011680"/>
            <a:ext cx="1097280" cy="109728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0" y="237744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0" y="2011680"/>
            <a:ext cx="320040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006840" y="2377440"/>
            <a:ext cx="594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9739220" y="2763402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29492" y="2763402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42491" y="3774558"/>
            <a:ext cx="4383328" cy="1956815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443404" y="4066794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012680" y="4034842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15380" y="3860155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4640" y="3840480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68128" y="3870197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0088" y="6235098"/>
            <a:ext cx="59827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081385-6C36-E0DB-B995-AF5F674A12DB}"/>
              </a:ext>
            </a:extLst>
          </p:cNvPr>
          <p:cNvSpPr/>
          <p:nvPr/>
        </p:nvSpPr>
        <p:spPr>
          <a:xfrm>
            <a:off x="8739627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A9DC7B-C5A1-F8C8-E907-F1DFE673653F}"/>
              </a:ext>
            </a:extLst>
          </p:cNvPr>
          <p:cNvSpPr/>
          <p:nvPr/>
        </p:nvSpPr>
        <p:spPr>
          <a:xfrm>
            <a:off x="8913743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C62163-3B6D-CBF6-4B36-E6CD1CFA0FE6}"/>
              </a:ext>
            </a:extLst>
          </p:cNvPr>
          <p:cNvSpPr/>
          <p:nvPr/>
        </p:nvSpPr>
        <p:spPr>
          <a:xfrm>
            <a:off x="9092179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B4427E-F56A-0F75-CC16-9428C6FC0504}"/>
              </a:ext>
            </a:extLst>
          </p:cNvPr>
          <p:cNvSpPr/>
          <p:nvPr/>
        </p:nvSpPr>
        <p:spPr>
          <a:xfrm>
            <a:off x="9270615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3B3D237-95C4-1B39-C6B0-409226E737AC}"/>
              </a:ext>
            </a:extLst>
          </p:cNvPr>
          <p:cNvSpPr/>
          <p:nvPr/>
        </p:nvSpPr>
        <p:spPr>
          <a:xfrm>
            <a:off x="9440328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11FAE9-5D09-EBE7-3541-10916D236C51}"/>
              </a:ext>
            </a:extLst>
          </p:cNvPr>
          <p:cNvSpPr/>
          <p:nvPr/>
        </p:nvSpPr>
        <p:spPr>
          <a:xfrm>
            <a:off x="9609299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6C0BFA-E8B5-1B95-65BB-2C3632C43B70}"/>
              </a:ext>
            </a:extLst>
          </p:cNvPr>
          <p:cNvSpPr/>
          <p:nvPr/>
        </p:nvSpPr>
        <p:spPr>
          <a:xfrm>
            <a:off x="10230324" y="4351461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90167E-33C3-E2DB-BD90-C3066D459607}"/>
              </a:ext>
            </a:extLst>
          </p:cNvPr>
          <p:cNvSpPr/>
          <p:nvPr/>
        </p:nvSpPr>
        <p:spPr>
          <a:xfrm>
            <a:off x="10632139" y="4361367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33FF9F-AE2A-EC14-2F6A-355DD8D909CE}"/>
              </a:ext>
            </a:extLst>
          </p:cNvPr>
          <p:cNvSpPr/>
          <p:nvPr/>
        </p:nvSpPr>
        <p:spPr>
          <a:xfrm>
            <a:off x="11018220" y="4361367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1D12D3-CF1E-8FA8-D8B0-4B9DDFB8F922}"/>
              </a:ext>
            </a:extLst>
          </p:cNvPr>
          <p:cNvSpPr/>
          <p:nvPr/>
        </p:nvSpPr>
        <p:spPr>
          <a:xfrm>
            <a:off x="10222704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DDE77E-7FD0-C3C7-70F2-889C8B8EEF62}"/>
              </a:ext>
            </a:extLst>
          </p:cNvPr>
          <p:cNvSpPr/>
          <p:nvPr/>
        </p:nvSpPr>
        <p:spPr>
          <a:xfrm>
            <a:off x="10632139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E2D047-4E09-E1CF-FFE9-7E6C9FFE7831}"/>
              </a:ext>
            </a:extLst>
          </p:cNvPr>
          <p:cNvSpPr/>
          <p:nvPr/>
        </p:nvSpPr>
        <p:spPr>
          <a:xfrm>
            <a:off x="11027604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E65275-24C6-3F5A-2E89-78EE5DDF7A3E}"/>
              </a:ext>
            </a:extLst>
          </p:cNvPr>
          <p:cNvSpPr/>
          <p:nvPr/>
        </p:nvSpPr>
        <p:spPr>
          <a:xfrm>
            <a:off x="10222704" y="5073328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0F7C81-B311-C1B5-0A4A-44D927DA7E3C}"/>
              </a:ext>
            </a:extLst>
          </p:cNvPr>
          <p:cNvSpPr/>
          <p:nvPr/>
        </p:nvSpPr>
        <p:spPr>
          <a:xfrm>
            <a:off x="10629612" y="5073328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741B20-3ACB-101D-3E25-CB96383494AA}"/>
              </a:ext>
            </a:extLst>
          </p:cNvPr>
          <p:cNvSpPr txBox="1"/>
          <p:nvPr/>
        </p:nvSpPr>
        <p:spPr>
          <a:xfrm>
            <a:off x="10007312" y="6004049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CD1C37-FC59-8DD7-15F0-0FAC9FA31B8A}"/>
              </a:ext>
            </a:extLst>
          </p:cNvPr>
          <p:cNvSpPr txBox="1"/>
          <p:nvPr/>
        </p:nvSpPr>
        <p:spPr>
          <a:xfrm>
            <a:off x="9152890" y="5986742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2: Match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Turn and talk, then share your idea.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59801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• This picture shows 5 tens and 3 ones. What is the number?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Write it in digits and words.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How do you know it is not 35?</a:t>
            </a:r>
          </a:p>
        </p:txBody>
      </p:sp>
      <p:sp>
        <p:nvSpPr>
          <p:cNvPr id="5" name="Rectangle 4"/>
          <p:cNvSpPr/>
          <p:nvPr/>
        </p:nvSpPr>
        <p:spPr>
          <a:xfrm>
            <a:off x="6508369" y="3190111"/>
            <a:ext cx="4857496" cy="2054987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198318" y="3215633"/>
            <a:ext cx="45719" cy="2054987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912732" y="3233928"/>
            <a:ext cx="45719" cy="2054987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47857" y="3215633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10551" y="3228394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46700" y="3190112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36080" y="6052260"/>
            <a:ext cx="59827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2F42CC-F08D-0CEB-BEAE-FE87888240E2}"/>
              </a:ext>
            </a:extLst>
          </p:cNvPr>
          <p:cNvSpPr/>
          <p:nvPr/>
        </p:nvSpPr>
        <p:spPr>
          <a:xfrm>
            <a:off x="8618957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C95D20-9A6A-29A0-D31D-558E894E9689}"/>
              </a:ext>
            </a:extLst>
          </p:cNvPr>
          <p:cNvSpPr/>
          <p:nvPr/>
        </p:nvSpPr>
        <p:spPr>
          <a:xfrm>
            <a:off x="8793073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E4E3C0-28B4-17A7-1777-CEDBCB4AC980}"/>
              </a:ext>
            </a:extLst>
          </p:cNvPr>
          <p:cNvSpPr/>
          <p:nvPr/>
        </p:nvSpPr>
        <p:spPr>
          <a:xfrm>
            <a:off x="8971509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59CBA9-E427-B10C-2A5F-BD752E168A63}"/>
              </a:ext>
            </a:extLst>
          </p:cNvPr>
          <p:cNvSpPr/>
          <p:nvPr/>
        </p:nvSpPr>
        <p:spPr>
          <a:xfrm>
            <a:off x="9149945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49AEF-8858-98DB-354B-556D354E78B3}"/>
              </a:ext>
            </a:extLst>
          </p:cNvPr>
          <p:cNvSpPr/>
          <p:nvPr/>
        </p:nvSpPr>
        <p:spPr>
          <a:xfrm>
            <a:off x="9319658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CC12C7-7D72-7778-60E3-832F86F75490}"/>
              </a:ext>
            </a:extLst>
          </p:cNvPr>
          <p:cNvSpPr/>
          <p:nvPr/>
        </p:nvSpPr>
        <p:spPr>
          <a:xfrm>
            <a:off x="10109654" y="3762067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FEE717E-A6F9-9CB6-17D8-BCE28DF53458}"/>
              </a:ext>
            </a:extLst>
          </p:cNvPr>
          <p:cNvSpPr/>
          <p:nvPr/>
        </p:nvSpPr>
        <p:spPr>
          <a:xfrm>
            <a:off x="10511469" y="3771973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EEA92D-4471-D783-4D61-AC024D315E92}"/>
              </a:ext>
            </a:extLst>
          </p:cNvPr>
          <p:cNvSpPr/>
          <p:nvPr/>
        </p:nvSpPr>
        <p:spPr>
          <a:xfrm>
            <a:off x="10897550" y="3771973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4FB111-7856-EB63-098D-5F4EBAC5EB8C}"/>
              </a:ext>
            </a:extLst>
          </p:cNvPr>
          <p:cNvSpPr txBox="1"/>
          <p:nvPr/>
        </p:nvSpPr>
        <p:spPr>
          <a:xfrm>
            <a:off x="9300990" y="5806439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6AA667-83D3-02AC-E597-45B2465FC2F6}"/>
              </a:ext>
            </a:extLst>
          </p:cNvPr>
          <p:cNvSpPr txBox="1"/>
          <p:nvPr/>
        </p:nvSpPr>
        <p:spPr>
          <a:xfrm>
            <a:off x="10109654" y="5806440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We do these together. Show your working.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76669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Build 42 with tens and ones.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Build 59 with tens and ones.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I show 7 tens and 1 one. What number?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4D748E-7F43-E9FC-F312-D934A82B951D}"/>
              </a:ext>
            </a:extLst>
          </p:cNvPr>
          <p:cNvSpPr/>
          <p:nvPr/>
        </p:nvSpPr>
        <p:spPr>
          <a:xfrm>
            <a:off x="6508369" y="3190111"/>
            <a:ext cx="4857496" cy="2054987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F44C87-11EE-6FFA-174C-4952987189CB}"/>
              </a:ext>
            </a:extLst>
          </p:cNvPr>
          <p:cNvSpPr/>
          <p:nvPr/>
        </p:nvSpPr>
        <p:spPr>
          <a:xfrm>
            <a:off x="8198318" y="3215633"/>
            <a:ext cx="45719" cy="2054987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160AD7-EC76-299F-4E46-012EB6D89BE5}"/>
              </a:ext>
            </a:extLst>
          </p:cNvPr>
          <p:cNvSpPr/>
          <p:nvPr/>
        </p:nvSpPr>
        <p:spPr>
          <a:xfrm>
            <a:off x="9912732" y="3233928"/>
            <a:ext cx="45719" cy="2054987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2BA461-C4A6-9E36-343A-4260CBB232B2}"/>
              </a:ext>
            </a:extLst>
          </p:cNvPr>
          <p:cNvSpPr txBox="1"/>
          <p:nvPr/>
        </p:nvSpPr>
        <p:spPr>
          <a:xfrm>
            <a:off x="6647857" y="3215633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E9C793-29F8-2173-ABA2-CC0D6D3BD5EC}"/>
              </a:ext>
            </a:extLst>
          </p:cNvPr>
          <p:cNvSpPr txBox="1"/>
          <p:nvPr/>
        </p:nvSpPr>
        <p:spPr>
          <a:xfrm>
            <a:off x="8210551" y="3228394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5C1AB9-ABF8-6F7C-B50B-A47EA07CDA99}"/>
              </a:ext>
            </a:extLst>
          </p:cNvPr>
          <p:cNvSpPr txBox="1"/>
          <p:nvPr/>
        </p:nvSpPr>
        <p:spPr>
          <a:xfrm>
            <a:off x="9746700" y="3190112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87A2AE-C803-ABD9-E394-BCF0ACE00013}"/>
              </a:ext>
            </a:extLst>
          </p:cNvPr>
          <p:cNvSpPr txBox="1"/>
          <p:nvPr/>
        </p:nvSpPr>
        <p:spPr>
          <a:xfrm>
            <a:off x="4736080" y="6052260"/>
            <a:ext cx="59827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05B47E-1A33-E5A0-B7FC-D902669DFAC4}"/>
              </a:ext>
            </a:extLst>
          </p:cNvPr>
          <p:cNvSpPr/>
          <p:nvPr/>
        </p:nvSpPr>
        <p:spPr>
          <a:xfrm>
            <a:off x="8618957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DF17C1-4ABD-6372-FEEF-AD1ABD4ABF6A}"/>
              </a:ext>
            </a:extLst>
          </p:cNvPr>
          <p:cNvSpPr/>
          <p:nvPr/>
        </p:nvSpPr>
        <p:spPr>
          <a:xfrm>
            <a:off x="8793073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99499E-35D0-57DA-7C31-406B3C679CF8}"/>
              </a:ext>
            </a:extLst>
          </p:cNvPr>
          <p:cNvSpPr/>
          <p:nvPr/>
        </p:nvSpPr>
        <p:spPr>
          <a:xfrm>
            <a:off x="8971509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869A60-9DAE-FBB3-F236-B2A3E11C67F3}"/>
              </a:ext>
            </a:extLst>
          </p:cNvPr>
          <p:cNvSpPr/>
          <p:nvPr/>
        </p:nvSpPr>
        <p:spPr>
          <a:xfrm>
            <a:off x="9149945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DB762C-BE66-6666-C6C2-E7319BD0D679}"/>
              </a:ext>
            </a:extLst>
          </p:cNvPr>
          <p:cNvSpPr/>
          <p:nvPr/>
        </p:nvSpPr>
        <p:spPr>
          <a:xfrm>
            <a:off x="9319658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3353D0-778D-1DEB-2E71-BAC20C2B38CC}"/>
              </a:ext>
            </a:extLst>
          </p:cNvPr>
          <p:cNvSpPr/>
          <p:nvPr/>
        </p:nvSpPr>
        <p:spPr>
          <a:xfrm>
            <a:off x="10109654" y="3762067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BD0552-2D86-0685-555C-2310BE8747DC}"/>
              </a:ext>
            </a:extLst>
          </p:cNvPr>
          <p:cNvSpPr txBox="1"/>
          <p:nvPr/>
        </p:nvSpPr>
        <p:spPr>
          <a:xfrm>
            <a:off x="9300990" y="5806439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852DCF8-4850-5CC5-31B0-A324D7B48174}"/>
              </a:ext>
            </a:extLst>
          </p:cNvPr>
          <p:cNvSpPr txBox="1"/>
          <p:nvPr/>
        </p:nvSpPr>
        <p:spPr>
          <a:xfrm>
            <a:off x="10109654" y="5806440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8889A8-66E3-3C7E-C777-560AF66F9C46}"/>
              </a:ext>
            </a:extLst>
          </p:cNvPr>
          <p:cNvSpPr/>
          <p:nvPr/>
        </p:nvSpPr>
        <p:spPr>
          <a:xfrm>
            <a:off x="9462930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6C56215-9443-C395-8429-7ED6F97092B8}"/>
              </a:ext>
            </a:extLst>
          </p:cNvPr>
          <p:cNvSpPr/>
          <p:nvPr/>
        </p:nvSpPr>
        <p:spPr>
          <a:xfrm>
            <a:off x="9611335" y="3664904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/>
      <p:bldP spid="28" grpId="0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Choose the right level. Ask for help if stuck.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Support: Match tens-and-ones pictures to numbers: 34, 58, 70.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Core:</a:t>
            </a:r>
            <a:r>
              <a:rPr lang="en-GB" sz="2400" b="0" dirty="0">
                <a:solidFill>
                  <a:srgbClr val="001F5B"/>
                </a:solidFill>
                <a:latin typeface="Comic Sans MS"/>
              </a:rPr>
              <a:t> 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Draw tens and ones for: 26, 41, 67, 90.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Challenge: Write 3 different numbers that have 6 tens.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3450590"/>
            <a:ext cx="3931920" cy="45720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dirty="0">
                <a:solidFill>
                  <a:srgbClr val="001F5B"/>
                </a:solidFill>
                <a:latin typeface="Comic Sans MS"/>
              </a:rPr>
              <a:t>Use these resources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2C08E3-4D3F-FA4B-83AA-B3AD4C3C1D41}"/>
              </a:ext>
            </a:extLst>
          </p:cNvPr>
          <p:cNvSpPr/>
          <p:nvPr/>
        </p:nvSpPr>
        <p:spPr>
          <a:xfrm>
            <a:off x="6508369" y="3190111"/>
            <a:ext cx="4857496" cy="2054987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FE8925-7369-468E-6EE3-80E355C538BF}"/>
              </a:ext>
            </a:extLst>
          </p:cNvPr>
          <p:cNvSpPr/>
          <p:nvPr/>
        </p:nvSpPr>
        <p:spPr>
          <a:xfrm>
            <a:off x="8198318" y="3215633"/>
            <a:ext cx="45719" cy="2054987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0AF4AE-6778-07F4-B0CB-A6B2D86E46FB}"/>
              </a:ext>
            </a:extLst>
          </p:cNvPr>
          <p:cNvSpPr/>
          <p:nvPr/>
        </p:nvSpPr>
        <p:spPr>
          <a:xfrm>
            <a:off x="9912732" y="3233928"/>
            <a:ext cx="45719" cy="2054987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3371BC-91C4-614F-12D5-A4DB0D3C27FC}"/>
              </a:ext>
            </a:extLst>
          </p:cNvPr>
          <p:cNvSpPr txBox="1"/>
          <p:nvPr/>
        </p:nvSpPr>
        <p:spPr>
          <a:xfrm>
            <a:off x="6647857" y="3215633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ECF1AA-7878-741A-BE19-43D52B4E72A4}"/>
              </a:ext>
            </a:extLst>
          </p:cNvPr>
          <p:cNvSpPr txBox="1"/>
          <p:nvPr/>
        </p:nvSpPr>
        <p:spPr>
          <a:xfrm>
            <a:off x="8210551" y="3228394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8A9128-06AF-4F6C-AB43-04691A76B997}"/>
              </a:ext>
            </a:extLst>
          </p:cNvPr>
          <p:cNvSpPr txBox="1"/>
          <p:nvPr/>
        </p:nvSpPr>
        <p:spPr>
          <a:xfrm>
            <a:off x="9746700" y="3190112"/>
            <a:ext cx="161916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283CC6-53C7-174F-2AA8-8C6EDF744C5A}"/>
              </a:ext>
            </a:extLst>
          </p:cNvPr>
          <p:cNvSpPr/>
          <p:nvPr/>
        </p:nvSpPr>
        <p:spPr>
          <a:xfrm>
            <a:off x="2542847" y="4246237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14591C-5A96-7FDF-EEFB-AC59B8DFA9F7}"/>
              </a:ext>
            </a:extLst>
          </p:cNvPr>
          <p:cNvSpPr/>
          <p:nvPr/>
        </p:nvSpPr>
        <p:spPr>
          <a:xfrm>
            <a:off x="2716963" y="4246237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23F999-66BC-81C0-0745-22FA5A9A9DAE}"/>
              </a:ext>
            </a:extLst>
          </p:cNvPr>
          <p:cNvSpPr/>
          <p:nvPr/>
        </p:nvSpPr>
        <p:spPr>
          <a:xfrm>
            <a:off x="2895399" y="4246237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7A33CE-61F1-73AB-7A70-DAFB27A16925}"/>
              </a:ext>
            </a:extLst>
          </p:cNvPr>
          <p:cNvSpPr/>
          <p:nvPr/>
        </p:nvSpPr>
        <p:spPr>
          <a:xfrm>
            <a:off x="3073835" y="4246237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43AAA8-1C6A-90B3-352A-59DCB240BE1E}"/>
              </a:ext>
            </a:extLst>
          </p:cNvPr>
          <p:cNvSpPr/>
          <p:nvPr/>
        </p:nvSpPr>
        <p:spPr>
          <a:xfrm>
            <a:off x="3243548" y="4246237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64C87C-9B12-9303-009D-372DF669DAD6}"/>
              </a:ext>
            </a:extLst>
          </p:cNvPr>
          <p:cNvSpPr/>
          <p:nvPr/>
        </p:nvSpPr>
        <p:spPr>
          <a:xfrm>
            <a:off x="4033544" y="4343400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57FD1D-685B-9021-233D-2693AF625CD7}"/>
              </a:ext>
            </a:extLst>
          </p:cNvPr>
          <p:cNvSpPr/>
          <p:nvPr/>
        </p:nvSpPr>
        <p:spPr>
          <a:xfrm>
            <a:off x="3386820" y="4246237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4936FF-6F85-2C52-CF76-B18490603287}"/>
              </a:ext>
            </a:extLst>
          </p:cNvPr>
          <p:cNvSpPr/>
          <p:nvPr/>
        </p:nvSpPr>
        <p:spPr>
          <a:xfrm>
            <a:off x="1227996" y="4214568"/>
            <a:ext cx="1097280" cy="109728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9C7E76-A0A8-C753-EC49-C01620336448}"/>
              </a:ext>
            </a:extLst>
          </p:cNvPr>
          <p:cNvSpPr txBox="1"/>
          <p:nvPr/>
        </p:nvSpPr>
        <p:spPr>
          <a:xfrm>
            <a:off x="1227996" y="458032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E51A01-8A0F-02DE-1D99-867E6851E85D}"/>
              </a:ext>
            </a:extLst>
          </p:cNvPr>
          <p:cNvSpPr/>
          <p:nvPr/>
        </p:nvSpPr>
        <p:spPr>
          <a:xfrm>
            <a:off x="4185944" y="4495800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Deep Dive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Explain your thinking using full sentences.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001F5B"/>
                </a:solidFill>
                <a:latin typeface="Comic Sans MS"/>
              </a:rPr>
              <a:t>1. Sofia used 6 tens and some ones. Her number is between 60 and 70. What could it be? Explain.</a:t>
            </a:r>
          </a:p>
          <a:p>
            <a:r>
              <a:rPr sz="2200" b="0">
                <a:solidFill>
                  <a:srgbClr val="001F5B"/>
                </a:solidFill>
                <a:latin typeface="Comic Sans MS"/>
              </a:rPr>
              <a:t>2. A number has 8 ones. It is greater than 50 but less than 70. List all possibilities and justify.</a:t>
            </a:r>
          </a:p>
          <a:p>
            <a:r>
              <a:rPr sz="2200" b="0">
                <a:solidFill>
                  <a:srgbClr val="001F5B"/>
                </a:solidFill>
                <a:latin typeface="Comic Sans MS"/>
              </a:rPr>
              <a:t>3. Tariq says: “If a number has 6 tens then it must be 60.” Do you agree? Prove 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669280"/>
            <a:ext cx="4114800" cy="50292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Sentence 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5623560"/>
            <a:ext cx="640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1F5B"/>
                </a:solidFill>
                <a:latin typeface="Comic Sans MS"/>
              </a:rPr>
              <a:t>• I know this because…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First I…, then I…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Another way is…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8813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001F5B"/>
                </a:solidFill>
                <a:latin typeface="Comic Sans MS"/>
              </a:rPr>
              <a:t>Support: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 34 = 3 tens 4 ones, 58 = 5 tens 8 ones, 70 = 7 tens 0 ones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Core: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 26 = 2 tens 6 ones, 41 = 4 tens 1 one, 67 = 6 tens 7 ones, 90 = 9 tens 0 ones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Challenge: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 Any 3 numbers from 60, 61, 62, 63, 64, 65, 66, 67, 68, 69 (all have 6 tens)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20040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001F5B"/>
                </a:solidFill>
                <a:latin typeface="Comic Sans MS"/>
              </a:rPr>
              <a:t>Deep Dive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657600"/>
            <a:ext cx="108813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001F5B"/>
                </a:solidFill>
                <a:latin typeface="Comic Sans MS"/>
              </a:rPr>
              <a:t>1. Sofia’s number: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 It could be 61, 62, 63, 64, 65, 66, 67, 68, or 69. These all have 6 tens and are between 60 and 70.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2. Numbers with 8 ones between 50 and 70: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 58 (5 tens 8 ones) and 68 (6 tens 8 ones). These are the only numbers with 8 ones that are greater than 50 but less than 70.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3. Tariq is wrong.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 A number with 6 tens could also have ones, e.g. 61, 62, 63, 64, 65, 66, 67, 68, or 69. Only 60 has 6 tens and 0 ones.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independently. Hand it 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377440"/>
            <a:ext cx="10332720" cy="128016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Write a number with 5 tens and 2 ones. Write it in digits and words.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0" y="4084320"/>
            <a:ext cx="3840480" cy="1463040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394960" y="4114800"/>
            <a:ext cx="18288" cy="1463040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675120" y="4114800"/>
            <a:ext cx="18288" cy="1463040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0" y="4114800"/>
            <a:ext cx="1280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4960" y="4114800"/>
            <a:ext cx="1280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4114800"/>
            <a:ext cx="1280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8250" y="5939790"/>
            <a:ext cx="38404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969</Words>
  <Application>Microsoft Office PowerPoint</Application>
  <PresentationFormat>Custom</PresentationFormat>
  <Paragraphs>120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2026-05-16T21:10:01Z</dcterms:modified>
  <cp:category/>
</cp:coreProperties>
</file>