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91" r:id="rId3"/>
    <p:sldId id="256" r:id="rId4"/>
    <p:sldId id="257" r:id="rId5"/>
    <p:sldId id="258" r:id="rId6"/>
    <p:sldId id="259" r:id="rId7"/>
    <p:sldId id="260" r:id="rId8"/>
    <p:sldId id="289" r:id="rId9"/>
    <p:sldId id="261" r:id="rId10"/>
    <p:sldId id="290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E13BB-96A3-492F-8379-8110BFB6D4D7}" v="10" dt="2026-05-10T19:14:48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56" autoAdjust="0"/>
  </p:normalViewPr>
  <p:slideViewPr>
    <p:cSldViewPr snapToGrid="0">
      <p:cViewPr varScale="1">
        <p:scale>
          <a:sx n="65" d="100"/>
          <a:sy n="65" d="100"/>
        </p:scale>
        <p:origin x="7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">
      <pc:chgData name="Galina Doychinova" userId="0fb7927745f0c6c3" providerId="LiveId" clId="{403A5934-DEB0-4C53-872A-117AF44D2478}" dt="2026-05-10T19:18:14.437" v="343" actId="1076"/>
      <pc:docMkLst>
        <pc:docMk/>
      </pc:docMkLst>
      <pc:sldChg chg="modSp add mod">
        <pc:chgData name="Galina Doychinova" userId="0fb7927745f0c6c3" providerId="LiveId" clId="{403A5934-DEB0-4C53-872A-117AF44D2478}" dt="2026-05-10T19:08:32.793" v="18" actId="107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0T19:08:12.943" v="11" actId="1076"/>
          <ac:spMkLst>
            <pc:docMk/>
            <pc:sldMk cId="0" sldId="256"/>
            <ac:spMk id="3" creationId="{00000000-0000-0000-0000-000000000000}"/>
          </ac:spMkLst>
        </pc:spChg>
        <pc:picChg chg="mod">
          <ac:chgData name="Galina Doychinova" userId="0fb7927745f0c6c3" providerId="LiveId" clId="{403A5934-DEB0-4C53-872A-117AF44D2478}" dt="2026-05-10T19:08:22.945" v="14" actId="1076"/>
          <ac:picMkLst>
            <pc:docMk/>
            <pc:sldMk cId="0" sldId="256"/>
            <ac:picMk id="12" creationId="{7AE8235D-0B4E-9416-FD09-4FA93B5BE030}"/>
          </ac:picMkLst>
        </pc:picChg>
        <pc:picChg chg="mod">
          <ac:chgData name="Galina Doychinova" userId="0fb7927745f0c6c3" providerId="LiveId" clId="{403A5934-DEB0-4C53-872A-117AF44D2478}" dt="2026-05-10T19:08:26.182" v="15" actId="14100"/>
          <ac:picMkLst>
            <pc:docMk/>
            <pc:sldMk cId="0" sldId="256"/>
            <ac:picMk id="14" creationId="{886C8919-D803-07B3-A62D-EF596AA5114F}"/>
          </ac:picMkLst>
        </pc:picChg>
        <pc:picChg chg="mod">
          <ac:chgData name="Galina Doychinova" userId="0fb7927745f0c6c3" providerId="LiveId" clId="{403A5934-DEB0-4C53-872A-117AF44D2478}" dt="2026-05-10T19:08:20.049" v="13" actId="1076"/>
          <ac:picMkLst>
            <pc:docMk/>
            <pc:sldMk cId="0" sldId="256"/>
            <ac:picMk id="16" creationId="{F135CFA5-B792-34E3-977B-307747070874}"/>
          </ac:picMkLst>
        </pc:picChg>
        <pc:picChg chg="mod">
          <ac:chgData name="Galina Doychinova" userId="0fb7927745f0c6c3" providerId="LiveId" clId="{403A5934-DEB0-4C53-872A-117AF44D2478}" dt="2026-05-10T19:08:28.983" v="16" actId="14100"/>
          <ac:picMkLst>
            <pc:docMk/>
            <pc:sldMk cId="0" sldId="256"/>
            <ac:picMk id="18" creationId="{EB34D48F-BB53-238B-6B1E-02438AFBE870}"/>
          </ac:picMkLst>
        </pc:picChg>
        <pc:picChg chg="mod">
          <ac:chgData name="Galina Doychinova" userId="0fb7927745f0c6c3" providerId="LiveId" clId="{403A5934-DEB0-4C53-872A-117AF44D2478}" dt="2026-05-10T19:08:32.793" v="18" actId="1076"/>
          <ac:picMkLst>
            <pc:docMk/>
            <pc:sldMk cId="0" sldId="256"/>
            <ac:picMk id="20" creationId="{691A27C5-79BA-30AE-ABE1-0B39A24B05E6}"/>
          </ac:picMkLst>
        </pc:picChg>
      </pc:sldChg>
      <pc:sldChg chg="modSp add mod">
        <pc:chgData name="Galina Doychinova" userId="0fb7927745f0c6c3" providerId="LiveId" clId="{403A5934-DEB0-4C53-872A-117AF44D2478}" dt="2026-05-10T19:09:07.672" v="27" actId="14100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0T19:08:42.602" v="20" actId="14100"/>
          <ac:spMkLst>
            <pc:docMk/>
            <pc:sldMk cId="0" sldId="25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09:07.672" v="27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08:53.098" v="22" actId="14100"/>
          <ac:spMkLst>
            <pc:docMk/>
            <pc:sldMk cId="0" sldId="25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09:01.102" v="25" actId="14100"/>
          <ac:spMkLst>
            <pc:docMk/>
            <pc:sldMk cId="0" sldId="257"/>
            <ac:spMk id="6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10T19:10:26.704" v="46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0T19:09:22.786" v="31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09:35.196" v="33" actId="14100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0:14.444" v="43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0:10.540" v="42" actId="1076"/>
          <ac:spMkLst>
            <pc:docMk/>
            <pc:sldMk cId="0" sldId="258"/>
            <ac:spMk id="6" creationId="{00000000-0000-0000-0000-000000000000}"/>
          </ac:spMkLst>
        </pc:spChg>
        <pc:picChg chg="mod">
          <ac:chgData name="Galina Doychinova" userId="0fb7927745f0c6c3" providerId="LiveId" clId="{403A5934-DEB0-4C53-872A-117AF44D2478}" dt="2026-05-10T19:10:26.704" v="46" actId="1076"/>
          <ac:picMkLst>
            <pc:docMk/>
            <pc:sldMk cId="0" sldId="258"/>
            <ac:picMk id="8" creationId="{00000000-0000-0000-0000-000000000000}"/>
          </ac:picMkLst>
        </pc:picChg>
      </pc:sldChg>
      <pc:sldChg chg="modSp add mod">
        <pc:chgData name="Galina Doychinova" userId="0fb7927745f0c6c3" providerId="LiveId" clId="{403A5934-DEB0-4C53-872A-117AF44D2478}" dt="2026-05-10T19:14:12.514" v="280" actId="20577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0T19:10:31.780" v="47" actId="107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4:12.514" v="280" actId="20577"/>
          <ac:spMkLst>
            <pc:docMk/>
            <pc:sldMk cId="0" sldId="259"/>
            <ac:spMk id="4" creationId="{00000000-0000-0000-0000-000000000000}"/>
          </ac:spMkLst>
        </pc:spChg>
        <pc:picChg chg="mod">
          <ac:chgData name="Galina Doychinova" userId="0fb7927745f0c6c3" providerId="LiveId" clId="{403A5934-DEB0-4C53-872A-117AF44D2478}" dt="2026-05-10T19:06:30.851" v="6" actId="1076"/>
          <ac:picMkLst>
            <pc:docMk/>
            <pc:sldMk cId="0" sldId="259"/>
            <ac:picMk id="9" creationId="{1B2F77A2-CAED-61FB-84DB-1ABF449ED484}"/>
          </ac:picMkLst>
        </pc:picChg>
      </pc:sldChg>
      <pc:sldChg chg="addSp modSp add mod">
        <pc:chgData name="Galina Doychinova" userId="0fb7927745f0c6c3" providerId="LiveId" clId="{403A5934-DEB0-4C53-872A-117AF44D2478}" dt="2026-05-10T19:15:22.526" v="292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0T19:14:17.044" v="281" actId="107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4:25.616" v="284" actId="20577"/>
          <ac:spMkLst>
            <pc:docMk/>
            <pc:sldMk cId="0" sldId="260"/>
            <ac:spMk id="4" creationId="{00000000-0000-0000-0000-000000000000}"/>
          </ac:spMkLst>
        </pc:spChg>
        <pc:picChg chg="mod">
          <ac:chgData name="Galina Doychinova" userId="0fb7927745f0c6c3" providerId="LiveId" clId="{403A5934-DEB0-4C53-872A-117AF44D2478}" dt="2026-05-10T19:15:17.047" v="290" actId="1076"/>
          <ac:picMkLst>
            <pc:docMk/>
            <pc:sldMk cId="0" sldId="260"/>
            <ac:picMk id="5" creationId="{00000000-0000-0000-0000-000000000000}"/>
          </ac:picMkLst>
        </pc:picChg>
        <pc:picChg chg="add mod">
          <ac:chgData name="Galina Doychinova" userId="0fb7927745f0c6c3" providerId="LiveId" clId="{403A5934-DEB0-4C53-872A-117AF44D2478}" dt="2026-05-10T19:15:22.526" v="292" actId="1076"/>
          <ac:picMkLst>
            <pc:docMk/>
            <pc:sldMk cId="0" sldId="260"/>
            <ac:picMk id="6" creationId="{E21A533E-0389-0F15-DBEA-7ED905489DD0}"/>
          </ac:picMkLst>
        </pc:picChg>
      </pc:sldChg>
      <pc:sldChg chg="modSp add mod">
        <pc:chgData name="Galina Doychinova" userId="0fb7927745f0c6c3" providerId="LiveId" clId="{403A5934-DEB0-4C53-872A-117AF44D2478}" dt="2026-05-10T19:16:07.311" v="301" actId="10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0T19:16:07.311" v="301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6:03.842" v="300" actId="14100"/>
          <ac:spMkLst>
            <pc:docMk/>
            <pc:sldMk cId="0" sldId="261"/>
            <ac:spMk id="4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10T19:18:14.437" v="343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0T19:18:11.589" v="342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7:23.240" v="331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8:01.551" v="339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9:18:14.437" v="343" actId="1076"/>
          <ac:spMkLst>
            <pc:docMk/>
            <pc:sldMk cId="0" sldId="262"/>
            <ac:spMk id="6" creationId="{00000000-0000-0000-0000-000000000000}"/>
          </ac:spMkLst>
        </pc:spChg>
      </pc:sldChg>
      <pc:sldChg chg="add">
        <pc:chgData name="Galina Doychinova" userId="0fb7927745f0c6c3" providerId="LiveId" clId="{403A5934-DEB0-4C53-872A-117AF44D2478}" dt="2026-05-10T19:06:53.057" v="7"/>
        <pc:sldMkLst>
          <pc:docMk/>
          <pc:sldMk cId="1729792927" sldId="289"/>
        </pc:sldMkLst>
      </pc:sldChg>
      <pc:sldChg chg="add modNotesTx">
        <pc:chgData name="Galina Doychinova" userId="0fb7927745f0c6c3" providerId="LiveId" clId="{403A5934-DEB0-4C53-872A-117AF44D2478}" dt="2026-05-10T19:16:57.750" v="323" actId="20577"/>
        <pc:sldMkLst>
          <pc:docMk/>
          <pc:sldMk cId="2384398327" sldId="290"/>
        </pc:sldMkLst>
      </pc:sldChg>
      <pc:sldChg chg="modSp add mod">
        <pc:chgData name="Galina Doychinova" userId="0fb7927745f0c6c3" providerId="LiveId" clId="{403A5934-DEB0-4C53-872A-117AF44D2478}" dt="2026-05-10T19:12:36.547" v="165" actId="113"/>
        <pc:sldMkLst>
          <pc:docMk/>
          <pc:sldMk cId="2107554806" sldId="291"/>
        </pc:sldMkLst>
        <pc:spChg chg="mod">
          <ac:chgData name="Galina Doychinova" userId="0fb7927745f0c6c3" providerId="LiveId" clId="{403A5934-DEB0-4C53-872A-117AF44D2478}" dt="2026-05-10T19:12:36.547" v="165" actId="113"/>
          <ac:spMkLst>
            <pc:docMk/>
            <pc:sldMk cId="2107554806" sldId="291"/>
            <ac:spMk id="3" creationId="{64A1F5E4-379F-BBBF-DEB3-046C2F33DCF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19FB6-1D85-495C-9D8D-6477D8A5549A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80218-CC0A-4DDD-819E-E61BF0A1CA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872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93328-347A-3431-46E0-9281904A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4E8CE-F4FA-4746-EC1F-43F4A71552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E6E6E-24DC-3418-6F04-87BE5904C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the unit. Remind: object = the thing; material = what it is made from. Use pictures to prompt quick oral responses.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34F76-1C1E-755B-2449-F43EC7B4F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63915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the unit. Remind: object = the thing; material = what it is made from. Use pictures to prompt quick oral responses.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Revisit this slide each lesson. Keep key words visible and encourage pupils to use them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WALT/WILF. Quick pre-teach: say the word, show the picture/object, pupils repeat.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Keep the starter short and punchy. Use it as retrieval and confidence-building.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tasks (in notes):</a:t>
            </a:r>
          </a:p>
          <a:p>
            <a:r>
              <a:t>Step 1: Model object vs material with 2 items. Step 2: Guided sort 6–8 items; label groups. Step 3: Independent sort + table recording. Checks: cold call, mini-whiteboards, repeat key sentence.</a:t>
            </a:r>
          </a:p>
          <a:p>
            <a:endParaRPr/>
          </a:p>
          <a:p>
            <a:r>
              <a:t>Tip: After each bullet, ask pupils to repeat the sentence back or answer a quick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C02BA-68BF-2EDB-4D45-07590F458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82926-7646-1852-073A-393551D897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C47BF-5E40-7C81-AC3B-6B8B57D8E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Reveal the name of material after the children have had a guess what it might be called 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B01E8-D988-614E-1B52-F5DD68DC2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54839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Large paper A3 with 4 sections – metal, plastic, glass, rubber. Find objects in the room and the </a:t>
            </a:r>
            <a:r>
              <a:rPr lang="en-GB" dirty="0" err="1"/>
              <a:t>ch</a:t>
            </a:r>
            <a:r>
              <a:rPr lang="en-GB" dirty="0"/>
              <a:t>, to place them in the correct section. Then, record in the record sheet. Alternatively - use picture cards. </a:t>
            </a:r>
          </a:p>
          <a:p>
            <a:r>
              <a:rPr dirty="0"/>
              <a:t>Circulate and listen for vocabulary accuracy. Prompt reasoning with “Which property made you choose that?”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DBF8F-533E-E293-48E7-37A27477A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CD6C3-9DC5-98E2-5EFE-F78409DF14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2E0FC-0B8F-72A4-7671-95F6E026C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Large paper A3 with 4 sections – metal, plastic, glass, rubber. Find objects in the room and the </a:t>
            </a:r>
            <a:r>
              <a:rPr lang="en-GB" dirty="0" err="1"/>
              <a:t>ch</a:t>
            </a:r>
            <a:r>
              <a:rPr lang="en-GB" dirty="0"/>
              <a:t>, to place them in the correct section. Then, record in the record sheet. Alternatively – use the worksheet and picture cards. </a:t>
            </a:r>
          </a:p>
          <a:p>
            <a:r>
              <a:rPr lang="en-GB" dirty="0"/>
              <a:t>L</a:t>
            </a:r>
            <a:r>
              <a:rPr dirty="0" err="1"/>
              <a:t>isten</a:t>
            </a:r>
            <a:r>
              <a:rPr dirty="0"/>
              <a:t> for vocabulary accuracy. Prompt reasoning with “Which property made you choose that?”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E813E-9F5C-FD9E-457E-26C811AB64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90287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plenary to consolidate and quickly assess. Collect a few pupil sentences as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E1B8-1DF9-5BA8-28A1-7EB922EB4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AF9A4-070D-A3F5-2516-6D04D71F9E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CB599-D547-D074-C1EF-EFA9B69D9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3B696-2704-2732-2589-4269BCE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46C6C-5DFD-3AF7-73CD-FFD047AF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71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8917-F90C-5438-6213-15D66C29D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4670C-A9ED-8664-7C43-0E548A72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894FC-6B51-97F5-3788-567339CE4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4A39C-6FE2-9A49-A2AB-0A89620FC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23C2-02E2-D55D-D11B-425CA3C7D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53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13660-417F-E993-AD62-087AB8D05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8FDCF-5937-8158-C82B-9DD51FBDD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6E5C6-B232-8DFF-0263-41588B9B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9821-8BFA-909E-CBC1-7DB0DC5D5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82886-3FD6-8CC3-E492-0F13A9115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313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DA182-A91C-AE79-0817-9C24CA96C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5CB4E-BB1C-339E-F815-115BC3C8FE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0794EF-0C9C-56EF-9E36-615856115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FB483-2747-DE46-A453-43F1456FD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DCCEC-0771-3132-AF0F-50E76E7DE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5E890-4ACD-B792-CE9C-77E76F2B3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34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A567-F314-884E-D7E2-E1C4257FE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BFF9A-2A40-5A6D-DCD3-7F106C777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975CC-6683-0E6A-2A0A-90AE3CFAB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2F6B3F-1D2E-8312-E8A8-910A0FDF1F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A2665A-A98F-4671-AD2A-26DDBC7C3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19C46B-4F95-E230-DBA0-DADDDE43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49DF53-85EF-C795-93D2-BB0CACFD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2DA699-29B3-BB56-23AB-1D3935CE0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38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03E-7FA0-8C89-3CDB-523C2CB6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015826-D5C9-A314-6507-207457F4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F6D1D7-AEDE-D4D6-0076-09D1DD04F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EFC6D-6F89-B132-26C4-3A4F9ABD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8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44A347-9299-0A67-EBF7-E23FC3031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D1B55E-225B-3789-611C-1381B503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B54FD-4E16-CE28-0C3E-CCED7598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97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2A7D-7220-17AC-E412-3FC0C6F3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99C7A-078E-6C46-DD41-0A31DD5EC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48EDC-6704-13C2-2E85-4482D6BFC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1771A-6A2C-7A99-EE7B-545699EE1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6208-9B17-9445-C881-0CF27B733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038659-BEBE-CDC9-4010-466C88E47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04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ED9D-CBF1-6AFE-C6C4-648F2C602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7A3259-879A-8595-157D-51471DE76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E1293-560E-78D5-E9CB-21C9956B8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9BFFC5-B6CD-16CB-B2C7-E119BC46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546CA-D72C-E0DC-7D35-F2E7F46C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226B6-4634-D2A6-4FD0-33660634B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3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FEC8-0609-E3FC-7D3A-99E855752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CC943-E2C8-E160-60C9-2C5486676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56407-94A7-4BF4-C864-4E7127EF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41C39-BF57-7035-D614-1676A938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A6B9C-3852-1381-54B7-DB0F82FCA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4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9C5D86-69EF-8471-8F02-DBCC4156B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5B6244-1B91-F8C8-73E3-ED2631BF71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1808E-910E-DBFB-E958-6857C2E6D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86F6E-60A6-0DBC-2DD7-AE6A8121C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BE24E-EEAC-3EF7-8EED-A715C0E7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015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59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175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79799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2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2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5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718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132576" y="1717185"/>
            <a:ext cx="4486656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3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10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76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2"/>
            <a:ext cx="32004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7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6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52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2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91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50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68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1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1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2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DB366-2715-5EFD-F667-BAAA0A24A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DBC80-7B8A-79B4-6E01-08F0ADC5C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08279-804F-74E9-5D32-AA239B262A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4C46F1-0A40-453A-A053-696E0AB7CD61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CD696-AFAE-B3DE-EFA6-D0B6D8068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18248-3CB0-63AD-AE4C-90CA404D7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65A66C-342A-453D-BB27-BFF27DCB1B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73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24260" y="0"/>
            <a:ext cx="97536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2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59442" y="998538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21240" y="4046538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4740" y="6172202"/>
            <a:ext cx="9144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7DF47414-7631-573B-A290-B715AE53198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13946" r="17033"/>
          <a:stretch>
            <a:fillRect/>
          </a:stretch>
        </p:blipFill>
        <p:spPr>
          <a:xfrm>
            <a:off x="11086204" y="76199"/>
            <a:ext cx="1082936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7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A0435-7250-778D-1DCA-B8AC1DA6A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BA468-95AC-CA78-9456-CD0C68B189B6}"/>
              </a:ext>
            </a:extLst>
          </p:cNvPr>
          <p:cNvSpPr txBox="1"/>
          <p:nvPr/>
        </p:nvSpPr>
        <p:spPr>
          <a:xfrm>
            <a:off x="1824698" y="209779"/>
            <a:ext cx="8843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2 Science – Uses of Everyday Materials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4A1F5E4-379F-BBBF-DEB3-046C2F33DCF4}"/>
              </a:ext>
            </a:extLst>
          </p:cNvPr>
          <p:cNvSpPr/>
          <p:nvPr/>
        </p:nvSpPr>
        <p:spPr>
          <a:xfrm>
            <a:off x="788847" y="1169736"/>
            <a:ext cx="6293454" cy="529844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280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In this unit we will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need some everyday items made of various materials: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2800" dirty="0">
              <a:solidFill>
                <a:srgbClr val="000080"/>
              </a:solidFill>
              <a:latin typeface="Comic Sans M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rgbClr val="00008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metal, glass, plastic, fabric, paper, rubber </a:t>
            </a:r>
            <a:endParaRPr kumimoji="0" sz="280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8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pic>
        <p:nvPicPr>
          <p:cNvPr id="12" name="Picture 11" descr="The image depicts a simple, clear glass bottle and a matching glass, both positioned on a plain white background.&#10;&#10;AI-generated content may be incorrect.">
            <a:extLst>
              <a:ext uri="{FF2B5EF4-FFF2-40B4-BE49-F238E27FC236}">
                <a16:creationId xmlns:a16="http://schemas.microsoft.com/office/drawing/2014/main" id="{8A072755-B5FE-F87B-2A87-0339C7E76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460" y="872588"/>
            <a:ext cx="1171783" cy="1768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The image depicts a textured, crumpled sheet of paper with a rough, wrinkled appearance.&#10;&#10;AI-generated content may be incorrect.">
            <a:extLst>
              <a:ext uri="{FF2B5EF4-FFF2-40B4-BE49-F238E27FC236}">
                <a16:creationId xmlns:a16="http://schemas.microsoft.com/office/drawing/2014/main" id="{78DDD006-A1FC-2AEA-2A11-A1628A98B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773" y="2377441"/>
            <a:ext cx="1339472" cy="1674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The image shows a close-up view of a vibrant, multi-colored stack of flexible, smooth, textured fabric rolls.&#10;&#10;AI-generated content may be incorrect.">
            <a:extLst>
              <a:ext uri="{FF2B5EF4-FFF2-40B4-BE49-F238E27FC236}">
                <a16:creationId xmlns:a16="http://schemas.microsoft.com/office/drawing/2014/main" id="{438BBD4B-CF21-169D-25F3-AA9D6FFB1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076" y="2055742"/>
            <a:ext cx="1997588" cy="1362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The image shows a set of five polished silver cutlery, including a spoon, knife, fork, and two additional utensils, neatly arranged on a white background.&#10;&#10;AI-generated content may be incorrect.">
            <a:extLst>
              <a:ext uri="{FF2B5EF4-FFF2-40B4-BE49-F238E27FC236}">
                <a16:creationId xmlns:a16="http://schemas.microsoft.com/office/drawing/2014/main" id="{9370650C-B356-3257-130F-6AA64DF026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75" y="3818956"/>
            <a:ext cx="2282601" cy="1515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 descr="The image shows a colorful collection of various shaped and sized plastic nozzles, likely used for a toy or craft.&#10;&#10;AI-generated content may be incorrect.">
            <a:extLst>
              <a:ext uri="{FF2B5EF4-FFF2-40B4-BE49-F238E27FC236}">
                <a16:creationId xmlns:a16="http://schemas.microsoft.com/office/drawing/2014/main" id="{2BCFB6B6-0ECA-B660-61AA-075A96ED6D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2773" y="5041170"/>
            <a:ext cx="2442061" cy="1627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755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4698" y="209779"/>
            <a:ext cx="88433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Year 2 Science – Uses of Everyday Materials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88847" y="1169736"/>
            <a:ext cx="6293454" cy="529844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In this unit we will…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Identify and name everyday materials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Describe and compare properties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Group materials in different ways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Choose the best material for a job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Do a simple test and record results</a:t>
            </a:r>
          </a:p>
        </p:txBody>
      </p:sp>
      <p:pic>
        <p:nvPicPr>
          <p:cNvPr id="12" name="Picture 11" descr="The image depicts a simple, clear glass bottle and a matching glass, both positioned on a plain white background.&#10;&#10;AI-generated content may be incorrect.">
            <a:extLst>
              <a:ext uri="{FF2B5EF4-FFF2-40B4-BE49-F238E27FC236}">
                <a16:creationId xmlns:a16="http://schemas.microsoft.com/office/drawing/2014/main" id="{7AE8235D-0B4E-9416-FD09-4FA93B5BE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460" y="872588"/>
            <a:ext cx="1171783" cy="1768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The image depicts a textured, crumpled sheet of paper with a rough, wrinkled appearance.&#10;&#10;AI-generated content may be incorrect.">
            <a:extLst>
              <a:ext uri="{FF2B5EF4-FFF2-40B4-BE49-F238E27FC236}">
                <a16:creationId xmlns:a16="http://schemas.microsoft.com/office/drawing/2014/main" id="{886C8919-D803-07B3-A62D-EF596AA51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773" y="2377441"/>
            <a:ext cx="1339472" cy="1674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 descr="The image shows a close-up view of a vibrant, multi-colored stack of flexible, smooth, textured fabric rolls.&#10;&#10;AI-generated content may be incorrect.">
            <a:extLst>
              <a:ext uri="{FF2B5EF4-FFF2-40B4-BE49-F238E27FC236}">
                <a16:creationId xmlns:a16="http://schemas.microsoft.com/office/drawing/2014/main" id="{F135CFA5-B792-34E3-977B-307747070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076" y="2055742"/>
            <a:ext cx="1997588" cy="1362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 descr="The image shows a set of five polished silver cutlery, including a spoon, knife, fork, and two additional utensils, neatly arranged on a white background.&#10;&#10;AI-generated content may be incorrect.">
            <a:extLst>
              <a:ext uri="{FF2B5EF4-FFF2-40B4-BE49-F238E27FC236}">
                <a16:creationId xmlns:a16="http://schemas.microsoft.com/office/drawing/2014/main" id="{EB34D48F-BB53-238B-6B1E-02438AFBE8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75" y="3818956"/>
            <a:ext cx="2282601" cy="1515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 descr="The image shows a colorful collection of various shaped and sized plastic nozzles, likely used for a toy or craft.&#10;&#10;AI-generated content may be incorrect.">
            <a:extLst>
              <a:ext uri="{FF2B5EF4-FFF2-40B4-BE49-F238E27FC236}">
                <a16:creationId xmlns:a16="http://schemas.microsoft.com/office/drawing/2014/main" id="{691A27C5-79BA-30AE-ABE1-0B39A24B05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2773" y="5041170"/>
            <a:ext cx="2442061" cy="1627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640" y="107951"/>
            <a:ext cx="625856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sz="4600" dirty="0">
                <a:solidFill>
                  <a:srgbClr val="000080"/>
                </a:solidFill>
                <a:latin typeface="Comic Sans MS"/>
              </a:rPr>
              <a:t>Knowledge </a:t>
            </a:r>
            <a:r>
              <a:rPr sz="4600" dirty="0" err="1">
                <a:solidFill>
                  <a:srgbClr val="000080"/>
                </a:solidFill>
                <a:latin typeface="Comic Sans MS"/>
              </a:rPr>
              <a:t>Organiser</a:t>
            </a:r>
            <a:endParaRPr sz="4600" dirty="0">
              <a:solidFill>
                <a:srgbClr val="000080"/>
              </a:solidFill>
              <a:latin typeface="Comic Sans M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3070" y="991855"/>
            <a:ext cx="5662930" cy="3389511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400" b="1" dirty="0">
                <a:solidFill>
                  <a:srgbClr val="000080"/>
                </a:solidFill>
                <a:latin typeface="Comic Sans MS"/>
              </a:rPr>
              <a:t>Sticky Knowledge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Objects are made from materials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Materials have properties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We can group materials by properties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Some materials are better for certain jobs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We can do simple tests and record results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77990" y="991855"/>
            <a:ext cx="4621657" cy="331470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400" b="1" dirty="0">
                <a:solidFill>
                  <a:srgbClr val="000080"/>
                </a:solidFill>
                <a:latin typeface="Comic Sans MS"/>
              </a:rPr>
              <a:t>Key Vocabulary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material, object, wood, plastic, metal, glass, rock, water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hard, soft, smooth, rough, bendy, stiff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waterproof, absorbent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compare, group, suitable, purpose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observe, test, result, record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5404" y="4570729"/>
            <a:ext cx="4911852" cy="217932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400" b="1" dirty="0">
                <a:solidFill>
                  <a:srgbClr val="000080"/>
                </a:solidFill>
                <a:latin typeface="Comic Sans MS"/>
              </a:rPr>
              <a:t>Working Scientifically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Ask questions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Observe closely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Perform simple tests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Record results</a:t>
            </a:r>
          </a:p>
          <a:p>
            <a:pPr defTabSz="457200"/>
            <a:r>
              <a:rPr sz="2200" dirty="0">
                <a:solidFill>
                  <a:srgbClr val="000080"/>
                </a:solidFill>
                <a:latin typeface="Comic Sans MS"/>
              </a:rPr>
              <a:t>• Use results to answer questions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86298" y="4570728"/>
            <a:ext cx="5387086" cy="2104391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400" b="1" dirty="0">
                <a:solidFill>
                  <a:srgbClr val="000080"/>
                </a:solidFill>
                <a:latin typeface="Comic Sans MS"/>
              </a:rPr>
              <a:t>Misconceptions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• Object and material are not the same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• Groupings can be different and still correct</a:t>
            </a:r>
          </a:p>
          <a:p>
            <a:pPr defTabSz="457200"/>
            <a:r>
              <a:rPr sz="2000" dirty="0">
                <a:solidFill>
                  <a:srgbClr val="000080"/>
                </a:solidFill>
                <a:latin typeface="Comic Sans MS"/>
              </a:rPr>
              <a:t>• Waterproof means water does not soak through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641" y="182881"/>
            <a:ext cx="781976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/>
            <a:r>
              <a:rPr sz="3200" dirty="0">
                <a:solidFill>
                  <a:srgbClr val="000080"/>
                </a:solidFill>
                <a:latin typeface="Comic Sans MS"/>
              </a:rPr>
              <a:t>Lesson 1: What are objects made from?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88071" y="1080151"/>
            <a:ext cx="5454945" cy="1715992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WALT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To identify and name a variety of everyday materials.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8071" y="3060701"/>
            <a:ext cx="4869729" cy="347472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WILF (Success Criteria)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I can name common materials.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I can say what an object is made from.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I can use the words object and material correctly.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69480" y="1036155"/>
            <a:ext cx="2964943" cy="2947948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Key Vocabulary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material, object, wood, plastic, metal, glass, rock, water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96128" y="4125618"/>
            <a:ext cx="4748023" cy="2393189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Talk Partner Questions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What is the object?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What is it made from?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• Can one object be made from more than one material?</a:t>
            </a:r>
          </a:p>
        </p:txBody>
      </p:sp>
      <p:pic>
        <p:nvPicPr>
          <p:cNvPr id="8" name="Picture 7" descr="bot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3782">
            <a:off x="5322122" y="2600646"/>
            <a:ext cx="1783473" cy="13124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640" y="182881"/>
            <a:ext cx="459773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/>
            <a:r>
              <a:rPr sz="4400">
                <a:solidFill>
                  <a:srgbClr val="000080"/>
                </a:solidFill>
                <a:latin typeface="Comic Sans MS"/>
              </a:rPr>
              <a:t>Lesson 1 Starter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7888" y="1134781"/>
            <a:ext cx="6903720" cy="2597574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3200" b="1">
                <a:solidFill>
                  <a:srgbClr val="000080"/>
                </a:solidFill>
                <a:latin typeface="Comic Sans MS"/>
              </a:rPr>
              <a:t>Do Now / Retrieval</a:t>
            </a:r>
          </a:p>
          <a:p>
            <a:pPr defTabSz="457200"/>
            <a:r>
              <a:rPr sz="2800">
                <a:solidFill>
                  <a:srgbClr val="000080"/>
                </a:solidFill>
                <a:latin typeface="Comic Sans MS"/>
              </a:rPr>
              <a:t>Show 3 objects. Say the object name and the material.</a:t>
            </a:r>
          </a:p>
          <a:p>
            <a:pPr defTabSz="457200"/>
            <a:r>
              <a:rPr sz="2800">
                <a:solidFill>
                  <a:srgbClr val="000080"/>
                </a:solidFill>
                <a:latin typeface="Comic Sans MS"/>
              </a:rPr>
              <a:t>Talk partner: “This is a ___. It is made from ___.”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62528" y="4051974"/>
            <a:ext cx="6903720" cy="2397761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3200" b="1" dirty="0">
                <a:solidFill>
                  <a:srgbClr val="000080"/>
                </a:solidFill>
                <a:latin typeface="Comic Sans MS"/>
              </a:rPr>
              <a:t>Teacher prompts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800" dirty="0">
                <a:solidFill>
                  <a:srgbClr val="000080"/>
                </a:solidFill>
                <a:latin typeface="Comic Sans MS"/>
              </a:rPr>
              <a:t>Tell me all that you know about each item and what they are made of </a:t>
            </a:r>
            <a:endParaRPr sz="2800" dirty="0">
              <a:solidFill>
                <a:srgbClr val="000080"/>
              </a:solidFill>
              <a:latin typeface="Comic Sans MS"/>
            </a:endParaRP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</a:t>
            </a:r>
            <a:r>
              <a:rPr lang="en-GB" sz="2800" dirty="0">
                <a:solidFill>
                  <a:srgbClr val="000080"/>
                </a:solidFill>
                <a:latin typeface="Comic Sans MS"/>
              </a:rPr>
              <a:t>Make sure to use full </a:t>
            </a:r>
            <a:r>
              <a:rPr sz="2800" dirty="0">
                <a:solidFill>
                  <a:srgbClr val="000080"/>
                </a:solidFill>
                <a:latin typeface="Comic Sans MS"/>
              </a:rPr>
              <a:t>sentences</a:t>
            </a:r>
          </a:p>
        </p:txBody>
      </p:sp>
      <p:pic>
        <p:nvPicPr>
          <p:cNvPr id="9" name="Picture 8" descr="The image depicts a brain-shaped light bulb encased in a transparent box, symbolizing the idea that creativity and intelligence can ignite ideas.&#10;&#10;AI-generated content may be incorrect.">
            <a:extLst>
              <a:ext uri="{FF2B5EF4-FFF2-40B4-BE49-F238E27FC236}">
                <a16:creationId xmlns:a16="http://schemas.microsoft.com/office/drawing/2014/main" id="{1B2F77A2-CAED-61FB-84DB-1ABF449ED4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93" t="19613" r="21728" b="21547"/>
          <a:stretch>
            <a:fillRect/>
          </a:stretch>
        </p:blipFill>
        <p:spPr>
          <a:xfrm>
            <a:off x="8726558" y="182881"/>
            <a:ext cx="1301362" cy="21247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641" y="182881"/>
            <a:ext cx="659507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/>
            <a:r>
              <a:rPr sz="4400">
                <a:solidFill>
                  <a:srgbClr val="000080"/>
                </a:solidFill>
                <a:latin typeface="Comic Sans MS"/>
              </a:rPr>
              <a:t>Lesson 1 Teaching Steps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709" y="952322"/>
            <a:ext cx="6134099" cy="576072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Listen carefully…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Today we are learning about materials.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An object is the thing you can hold.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A material is what the object is made from.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Listen: “The object is a spoon. The material is metal.”</a:t>
            </a:r>
          </a:p>
          <a:p>
            <a:pPr defTabSz="457200"/>
            <a:r>
              <a:rPr sz="2800" dirty="0">
                <a:solidFill>
                  <a:srgbClr val="000080"/>
                </a:solidFill>
                <a:latin typeface="Comic Sans MS"/>
              </a:rPr>
              <a:t>• You will use these words when you sort objects.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032750" y="1968501"/>
            <a:ext cx="2393950" cy="4327815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3200" b="1" dirty="0">
                <a:solidFill>
                  <a:srgbClr val="000080"/>
                </a:solidFill>
                <a:latin typeface="Comic Sans MS"/>
              </a:rPr>
              <a:t>Key words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material, object, wood, plastic, metal, glass, rock, water</a:t>
            </a:r>
            <a:endParaRPr lang="en-GB" sz="2400" dirty="0">
              <a:solidFill>
                <a:srgbClr val="000080"/>
              </a:solidFill>
              <a:latin typeface="Comic Sans MS"/>
            </a:endParaRPr>
          </a:p>
          <a:p>
            <a:pPr defTabSz="457200"/>
            <a:endParaRPr lang="en-GB" sz="2400" dirty="0">
              <a:solidFill>
                <a:srgbClr val="000080"/>
              </a:solidFill>
              <a:latin typeface="Comic Sans MS"/>
            </a:endParaRPr>
          </a:p>
          <a:p>
            <a:pPr defTabSz="457200"/>
            <a:endParaRPr sz="2400" dirty="0">
              <a:solidFill>
                <a:srgbClr val="000080"/>
              </a:solidFill>
              <a:latin typeface="Comic Sans MS"/>
            </a:endParaRPr>
          </a:p>
        </p:txBody>
      </p:sp>
      <p:pic>
        <p:nvPicPr>
          <p:cNvPr id="5" name="Picture 4" descr="chai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4085" y="5449392"/>
            <a:ext cx="2125229" cy="1263650"/>
          </a:xfrm>
          <a:prstGeom prst="rect">
            <a:avLst/>
          </a:prstGeom>
        </p:spPr>
      </p:pic>
      <p:pic>
        <p:nvPicPr>
          <p:cNvPr id="6" name="Picture 5" descr="The image shows a set of five polished silver cutlery, including a spoon, knife, fork, and two additional utensils, neatly arranged on a white background.&#10;&#10;AI-generated content may be incorrect.">
            <a:extLst>
              <a:ext uri="{FF2B5EF4-FFF2-40B4-BE49-F238E27FC236}">
                <a16:creationId xmlns:a16="http://schemas.microsoft.com/office/drawing/2014/main" id="{E21A533E-0389-0F15-DBEA-7ED90548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68151" y="1910748"/>
            <a:ext cx="2309929" cy="1533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85B84B-BD08-0E6E-34EA-FA1C16F8B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AC2C5F-5265-2302-8955-3BA7939E0A6D}"/>
              </a:ext>
            </a:extLst>
          </p:cNvPr>
          <p:cNvSpPr txBox="1"/>
          <p:nvPr/>
        </p:nvSpPr>
        <p:spPr>
          <a:xfrm>
            <a:off x="2072640" y="182881"/>
            <a:ext cx="459773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sz="4400">
                <a:solidFill>
                  <a:srgbClr val="000080"/>
                </a:solidFill>
                <a:latin typeface="Comic Sans MS"/>
              </a:rPr>
              <a:t>Lesson 1 Starter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B7B13E3-5AEA-8465-BF7D-7191444F6B60}"/>
              </a:ext>
            </a:extLst>
          </p:cNvPr>
          <p:cNvSpPr/>
          <p:nvPr/>
        </p:nvSpPr>
        <p:spPr>
          <a:xfrm>
            <a:off x="1859280" y="991992"/>
            <a:ext cx="8262620" cy="1421009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  <a:defRPr/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Retrieval</a:t>
            </a:r>
          </a:p>
          <a:p>
            <a:pPr defTabSz="457200">
              <a:defRPr/>
            </a:pPr>
            <a:r>
              <a:rPr sz="2400" dirty="0">
                <a:solidFill>
                  <a:srgbClr val="000080"/>
                </a:solidFill>
                <a:latin typeface="Comic Sans MS"/>
              </a:rPr>
              <a:t>Say the object name and the material.</a:t>
            </a:r>
          </a:p>
          <a:p>
            <a:pPr defTabSz="457200">
              <a:defRPr/>
            </a:pPr>
            <a:r>
              <a:rPr sz="2400" dirty="0">
                <a:solidFill>
                  <a:srgbClr val="000080"/>
                </a:solidFill>
                <a:latin typeface="Comic Sans MS"/>
              </a:rPr>
              <a:t>Talk partner: “This is a ___. It is made from ___.”</a:t>
            </a:r>
          </a:p>
        </p:txBody>
      </p:sp>
      <p:pic>
        <p:nvPicPr>
          <p:cNvPr id="6" name="Picture 5" descr="bottle.png">
            <a:extLst>
              <a:ext uri="{FF2B5EF4-FFF2-40B4-BE49-F238E27FC236}">
                <a16:creationId xmlns:a16="http://schemas.microsoft.com/office/drawing/2014/main" id="{864E4F1B-109D-7024-587C-55515FD0E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8621" y="626231"/>
            <a:ext cx="906780" cy="7315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430E271-1F8E-3F92-5A1B-172309D9218E}"/>
              </a:ext>
            </a:extLst>
          </p:cNvPr>
          <p:cNvSpPr txBox="1"/>
          <p:nvPr/>
        </p:nvSpPr>
        <p:spPr>
          <a:xfrm>
            <a:off x="6737529" y="630585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Paper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24C5D6-9150-DC33-DD66-2E7EFE5DD414}"/>
              </a:ext>
            </a:extLst>
          </p:cNvPr>
          <p:cNvSpPr txBox="1"/>
          <p:nvPr/>
        </p:nvSpPr>
        <p:spPr>
          <a:xfrm>
            <a:off x="6720436" y="391638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Plastic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0044CA-BD74-A349-3D5F-8BED41D403FF}"/>
              </a:ext>
            </a:extLst>
          </p:cNvPr>
          <p:cNvSpPr txBox="1"/>
          <p:nvPr/>
        </p:nvSpPr>
        <p:spPr>
          <a:xfrm>
            <a:off x="4511639" y="39555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Metal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A58460-8CCA-1887-E0CA-0ECC7A71BB84}"/>
              </a:ext>
            </a:extLst>
          </p:cNvPr>
          <p:cNvSpPr txBox="1"/>
          <p:nvPr/>
        </p:nvSpPr>
        <p:spPr>
          <a:xfrm>
            <a:off x="2164500" y="630042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Glass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DAA7B9-3E07-647F-9029-109A865BA7F0}"/>
              </a:ext>
            </a:extLst>
          </p:cNvPr>
          <p:cNvSpPr txBox="1"/>
          <p:nvPr/>
        </p:nvSpPr>
        <p:spPr>
          <a:xfrm>
            <a:off x="4267200" y="630021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Fabric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59B70E-2496-758A-2037-8517C729D6FB}"/>
              </a:ext>
            </a:extLst>
          </p:cNvPr>
          <p:cNvSpPr txBox="1"/>
          <p:nvPr/>
        </p:nvSpPr>
        <p:spPr>
          <a:xfrm>
            <a:off x="8566329" y="631473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Rubber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8C92E9-BEFA-DAEA-315E-5C44B0FD2BF7}"/>
              </a:ext>
            </a:extLst>
          </p:cNvPr>
          <p:cNvSpPr txBox="1"/>
          <p:nvPr/>
        </p:nvSpPr>
        <p:spPr>
          <a:xfrm>
            <a:off x="8756650" y="400626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Stone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799F70-B207-D50A-E732-9938527A2EA1}"/>
              </a:ext>
            </a:extLst>
          </p:cNvPr>
          <p:cNvSpPr txBox="1"/>
          <p:nvPr/>
        </p:nvSpPr>
        <p:spPr>
          <a:xfrm>
            <a:off x="2080802" y="397401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400" b="1" dirty="0">
                <a:solidFill>
                  <a:srgbClr val="000000"/>
                </a:solidFill>
                <a:latin typeface="Comic Sans MS" panose="030F0702030302020204" pitchFamily="66" charset="0"/>
              </a:rPr>
              <a:t>Wood</a:t>
            </a:r>
          </a:p>
        </p:txBody>
      </p:sp>
      <p:pic>
        <p:nvPicPr>
          <p:cNvPr id="23" name="Picture 22" descr="The image shows a stack of neatly stacked, rough, and weathered wooden logs.&#10;&#10;AI-generated content may be incorrect.">
            <a:extLst>
              <a:ext uri="{FF2B5EF4-FFF2-40B4-BE49-F238E27FC236}">
                <a16:creationId xmlns:a16="http://schemas.microsoft.com/office/drawing/2014/main" id="{2B9BABD2-9161-EDA2-37A6-A6CA88399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118" y="2698840"/>
            <a:ext cx="1676913" cy="1117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 descr="The image shows a set of five polished silver cutlery, including a spoon, knife, fork, and two additional utensils, neatly arranged on a white background.&#10;&#10;AI-generated content may be incorrect.">
            <a:extLst>
              <a:ext uri="{FF2B5EF4-FFF2-40B4-BE49-F238E27FC236}">
                <a16:creationId xmlns:a16="http://schemas.microsoft.com/office/drawing/2014/main" id="{89C749F5-84B5-BEA2-5C7C-960F363F4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1876" y="2690591"/>
            <a:ext cx="1683337" cy="11178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 descr="The image shows a colorful pile of various plastic cups and bowls on a grassy surface, likely ready for a party or event.&#10;&#10;AI-generated content may be incorrect.">
            <a:extLst>
              <a:ext uri="{FF2B5EF4-FFF2-40B4-BE49-F238E27FC236}">
                <a16:creationId xmlns:a16="http://schemas.microsoft.com/office/drawing/2014/main" id="{11FBA4E1-D62C-CFDE-F96B-D51DF1371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1638" y="2646440"/>
            <a:ext cx="1755542" cy="1169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 descr="The image shows a stack of round, dark, flat rocks, each placed atop the other, creating a precarious, tower-like structure.&#10;&#10;AI-generated content may be incorrect.">
            <a:extLst>
              <a:ext uri="{FF2B5EF4-FFF2-40B4-BE49-F238E27FC236}">
                <a16:creationId xmlns:a16="http://schemas.microsoft.com/office/drawing/2014/main" id="{E8310433-C861-340D-3C71-5C6F7E240F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3606" y="2574068"/>
            <a:ext cx="1081636" cy="1442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 descr="The image depicts a simple, clear glass bottle and a matching glass, both positioned on a plain white background.&#10;&#10;AI-generated content may be incorrect.">
            <a:extLst>
              <a:ext uri="{FF2B5EF4-FFF2-40B4-BE49-F238E27FC236}">
                <a16:creationId xmlns:a16="http://schemas.microsoft.com/office/drawing/2014/main" id="{97B5CDA2-5AE0-B472-964E-6CFB659405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2641" y="4435677"/>
            <a:ext cx="1171783" cy="1768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 descr="The image depicts a textured, crumpled sheet of paper with a rough, wrinkled appearance.&#10;&#10;AI-generated content may be incorrect.">
            <a:extLst>
              <a:ext uri="{FF2B5EF4-FFF2-40B4-BE49-F238E27FC236}">
                <a16:creationId xmlns:a16="http://schemas.microsoft.com/office/drawing/2014/main" id="{39EF3D28-C204-B221-F964-A2433C2946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26" y="4531138"/>
            <a:ext cx="1345624" cy="1682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 descr="The image shows a close-up view of a vibrant, multi-colored stack of flexible, smooth, textured fabric rolls.&#10;&#10;AI-generated content may be incorrect.">
            <a:extLst>
              <a:ext uri="{FF2B5EF4-FFF2-40B4-BE49-F238E27FC236}">
                <a16:creationId xmlns:a16="http://schemas.microsoft.com/office/drawing/2014/main" id="{ED15B92B-A99B-70C5-78F3-1986486930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3300" y="4728196"/>
            <a:ext cx="1966458" cy="1341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32" descr="The image shows a colorful collection of various shaped and sized plastic nozzles, likely used for a toy or craft.&#10;&#10;AI-generated content may be incorrect.">
            <a:extLst>
              <a:ext uri="{FF2B5EF4-FFF2-40B4-BE49-F238E27FC236}">
                <a16:creationId xmlns:a16="http://schemas.microsoft.com/office/drawing/2014/main" id="{7BF3CAA8-E09A-7DB0-44A8-AF2EC2C28B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8265756" y="4815694"/>
            <a:ext cx="1699557" cy="1132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979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2590" y="41911"/>
            <a:ext cx="606287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/>
            <a:r>
              <a:rPr sz="4400">
                <a:solidFill>
                  <a:srgbClr val="000080"/>
                </a:solidFill>
                <a:latin typeface="Comic Sans MS"/>
              </a:rPr>
              <a:t>Lesson 1 Main Activity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28500" y="1664208"/>
            <a:ext cx="5667500" cy="219456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Main task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Sort classroom</a:t>
            </a:r>
            <a:r>
              <a:rPr lang="en-GB" sz="2400" dirty="0">
                <a:solidFill>
                  <a:srgbClr val="000080"/>
                </a:solidFill>
                <a:latin typeface="Comic Sans MS"/>
              </a:rPr>
              <a:t>/home</a:t>
            </a:r>
            <a:r>
              <a:rPr sz="2400" dirty="0">
                <a:solidFill>
                  <a:srgbClr val="000080"/>
                </a:solidFill>
                <a:latin typeface="Comic Sans MS"/>
              </a:rPr>
              <a:t> objects by material.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Record: draw 3 objects and label the material.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12064" y="4379976"/>
            <a:ext cx="5667500" cy="1883664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SEND / Adaptive Teaching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Picture/word cards; reduce to 2–3 materials; adult models sentence stems; verbal recording or photos.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24930" y="3608070"/>
            <a:ext cx="4001770" cy="265176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>
                <a:solidFill>
                  <a:srgbClr val="000080"/>
                </a:solidFill>
                <a:latin typeface="Comic Sans MS"/>
              </a:rPr>
              <a:t>Greater Depth</a:t>
            </a:r>
          </a:p>
          <a:p>
            <a:pPr defTabSz="457200"/>
            <a:r>
              <a:rPr sz="2400">
                <a:solidFill>
                  <a:srgbClr val="000080"/>
                </a:solidFill>
                <a:latin typeface="Comic Sans MS"/>
              </a:rPr>
              <a:t>Find objects made from 2 materials and explain why using “because… so…”. Create your own grouping rule.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24930" y="908050"/>
            <a:ext cx="4001770" cy="251714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>
                <a:solidFill>
                  <a:srgbClr val="000080"/>
                </a:solidFill>
                <a:latin typeface="Comic Sans MS"/>
              </a:rPr>
              <a:t>Resources</a:t>
            </a:r>
          </a:p>
          <a:p>
            <a:pPr defTabSz="457200"/>
            <a:r>
              <a:rPr sz="2400">
                <a:solidFill>
                  <a:srgbClr val="000080"/>
                </a:solidFill>
                <a:latin typeface="Comic Sans MS"/>
              </a:rPr>
              <a:t>• Materials/objects</a:t>
            </a:r>
          </a:p>
          <a:p>
            <a:pPr defTabSz="457200"/>
            <a:r>
              <a:rPr sz="2400">
                <a:solidFill>
                  <a:srgbClr val="000080"/>
                </a:solidFill>
                <a:latin typeface="Comic Sans MS"/>
              </a:rPr>
              <a:t>• Word bank</a:t>
            </a:r>
          </a:p>
          <a:p>
            <a:pPr defTabSz="457200"/>
            <a:r>
              <a:rPr sz="2400">
                <a:solidFill>
                  <a:srgbClr val="000080"/>
                </a:solidFill>
                <a:latin typeface="Comic Sans MS"/>
              </a:rPr>
              <a:t>• Recording sheet</a:t>
            </a:r>
          </a:p>
          <a:p>
            <a:pPr defTabSz="457200"/>
            <a:r>
              <a:rPr sz="2400">
                <a:solidFill>
                  <a:srgbClr val="000080"/>
                </a:solidFill>
                <a:latin typeface="Comic Sans MS"/>
              </a:rPr>
              <a:t>• Trays/hoops (if sorting)</a:t>
            </a:r>
          </a:p>
        </p:txBody>
      </p:sp>
      <p:pic>
        <p:nvPicPr>
          <p:cNvPr id="7" name="Picture 6" descr="bot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0" y="5949950"/>
            <a:ext cx="950066" cy="727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77ECFA-9A03-5D4B-57E1-713274213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1B320F-E09E-7C13-4361-09753C110665}"/>
              </a:ext>
            </a:extLst>
          </p:cNvPr>
          <p:cNvSpPr txBox="1"/>
          <p:nvPr/>
        </p:nvSpPr>
        <p:spPr>
          <a:xfrm>
            <a:off x="2766872" y="296744"/>
            <a:ext cx="70691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sz="4400" dirty="0">
                <a:solidFill>
                  <a:srgbClr val="000080"/>
                </a:solidFill>
                <a:latin typeface="Comic Sans MS"/>
              </a:rPr>
              <a:t>Lesson 1 Main Activity</a:t>
            </a:r>
          </a:p>
        </p:txBody>
      </p:sp>
      <p:pic>
        <p:nvPicPr>
          <p:cNvPr id="7" name="Picture 6" descr="bottle.png">
            <a:extLst>
              <a:ext uri="{FF2B5EF4-FFF2-40B4-BE49-F238E27FC236}">
                <a16:creationId xmlns:a16="http://schemas.microsoft.com/office/drawing/2014/main" id="{4DB91BED-9FF4-6D26-9538-5CDCD00B7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408" y="1512862"/>
            <a:ext cx="1342073" cy="1027971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588B8F4-BF99-106A-B178-9A5D7D00AEDA}"/>
              </a:ext>
            </a:extLst>
          </p:cNvPr>
          <p:cNvGraphicFramePr>
            <a:graphicFrameLocks noGrp="1"/>
          </p:cNvGraphicFramePr>
          <p:nvPr/>
        </p:nvGraphicFramePr>
        <p:xfrm>
          <a:off x="1921240" y="1396999"/>
          <a:ext cx="8327035" cy="4014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5407">
                  <a:extLst>
                    <a:ext uri="{9D8B030D-6E8A-4147-A177-3AD203B41FA5}">
                      <a16:colId xmlns:a16="http://schemas.microsoft.com/office/drawing/2014/main" val="3936658516"/>
                    </a:ext>
                  </a:extLst>
                </a:gridCol>
                <a:gridCol w="1665407">
                  <a:extLst>
                    <a:ext uri="{9D8B030D-6E8A-4147-A177-3AD203B41FA5}">
                      <a16:colId xmlns:a16="http://schemas.microsoft.com/office/drawing/2014/main" val="2432539632"/>
                    </a:ext>
                  </a:extLst>
                </a:gridCol>
                <a:gridCol w="1665407">
                  <a:extLst>
                    <a:ext uri="{9D8B030D-6E8A-4147-A177-3AD203B41FA5}">
                      <a16:colId xmlns:a16="http://schemas.microsoft.com/office/drawing/2014/main" val="981788490"/>
                    </a:ext>
                  </a:extLst>
                </a:gridCol>
                <a:gridCol w="1665407">
                  <a:extLst>
                    <a:ext uri="{9D8B030D-6E8A-4147-A177-3AD203B41FA5}">
                      <a16:colId xmlns:a16="http://schemas.microsoft.com/office/drawing/2014/main" val="125637449"/>
                    </a:ext>
                  </a:extLst>
                </a:gridCol>
                <a:gridCol w="1665407">
                  <a:extLst>
                    <a:ext uri="{9D8B030D-6E8A-4147-A177-3AD203B41FA5}">
                      <a16:colId xmlns:a16="http://schemas.microsoft.com/office/drawing/2014/main" val="2545029775"/>
                    </a:ext>
                  </a:extLst>
                </a:gridCol>
              </a:tblGrid>
              <a:tr h="1338150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69758"/>
                  </a:ext>
                </a:extLst>
              </a:tr>
              <a:tr h="1338150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Plastic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500951"/>
                  </a:ext>
                </a:extLst>
              </a:tr>
              <a:tr h="1338150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I know because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It is bendy but solid. It is transparent.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357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39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640" y="182881"/>
            <a:ext cx="443903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/>
            <a:r>
              <a:rPr sz="4400">
                <a:solidFill>
                  <a:srgbClr val="000080"/>
                </a:solidFill>
                <a:latin typeface="Comic Sans MS"/>
              </a:rPr>
              <a:t>Lesson 1 Plenary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12358" y="1476352"/>
            <a:ext cx="9324700" cy="1318981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Plenary task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Exit: “Object or material?” Hold up O/M card.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Say one object and one material.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12358" y="4638261"/>
            <a:ext cx="6065520" cy="1488219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Assessment evidence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Listen for correct vocabulary; check tables and labels.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72189" y="3683000"/>
            <a:ext cx="2988310" cy="2456180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Vocabulary checkpoint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Use at least 2 key words in a sentence.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2358" y="3246239"/>
            <a:ext cx="6444021" cy="976366"/>
          </a:xfrm>
          <a:prstGeom prst="roundRect">
            <a:avLst/>
          </a:prstGeom>
          <a:solidFill>
            <a:srgbClr val="FCFFFF"/>
          </a:solidFill>
          <a:ln w="25400">
            <a:solidFill>
              <a:srgbClr val="8CC8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spcAft>
                <a:spcPts val="600"/>
              </a:spcAft>
            </a:pPr>
            <a:r>
              <a:rPr sz="2800" b="1" dirty="0">
                <a:solidFill>
                  <a:srgbClr val="000080"/>
                </a:solidFill>
                <a:latin typeface="Comic Sans MS"/>
              </a:rPr>
              <a:t>Exit ticket</a:t>
            </a:r>
          </a:p>
          <a:p>
            <a:pPr defTabSz="457200"/>
            <a:r>
              <a:rPr sz="2400" dirty="0">
                <a:solidFill>
                  <a:srgbClr val="000080"/>
                </a:solidFill>
                <a:latin typeface="Comic Sans MS"/>
              </a:rPr>
              <a:t>One sentence: “I learned that…”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986</Words>
  <Application>Microsoft Office PowerPoint</Application>
  <PresentationFormat>Widescreen</PresentationFormat>
  <Paragraphs>119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Aptos Display</vt:lpstr>
      <vt:lpstr>Arial</vt:lpstr>
      <vt:lpstr>Century Schoolbook</vt:lpstr>
      <vt:lpstr>Comic Sans MS</vt:lpstr>
      <vt:lpstr>Wingdings 2</vt:lpstr>
      <vt:lpstr>Office Theme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2026-05-10T19:05:12Z</dcterms:created>
  <dcterms:modified xsi:type="dcterms:W3CDTF">2026-05-10T19:18:16Z</dcterms:modified>
</cp:coreProperties>
</file>