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D9B0FF-BA09-4852-9E10-A91046A045D7}" v="2" dt="2026-04-23T18:24:39.5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1203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C5539A96-7BE0-4C56-8998-20928FBBCD35}"/>
    <pc:docChg chg="custSel modSld modMainMaster">
      <pc:chgData name="Galina Doychinova" userId="0fb7927745f0c6c3" providerId="LiveId" clId="{C5539A96-7BE0-4C56-8998-20928FBBCD35}" dt="2026-04-23T18:25:11.611" v="14" actId="1076"/>
      <pc:docMkLst>
        <pc:docMk/>
      </pc:docMkLst>
      <pc:sldChg chg="modSp mod">
        <pc:chgData name="Galina Doychinova" userId="0fb7927745f0c6c3" providerId="LiveId" clId="{C5539A96-7BE0-4C56-8998-20928FBBCD35}" dt="2026-04-23T18:25:11.611" v="14" actId="1076"/>
        <pc:sldMkLst>
          <pc:docMk/>
          <pc:sldMk cId="0" sldId="256"/>
        </pc:sldMkLst>
        <pc:spChg chg="mod">
          <ac:chgData name="Galina Doychinova" userId="0fb7927745f0c6c3" providerId="LiveId" clId="{C5539A96-7BE0-4C56-8998-20928FBBCD35}" dt="2026-04-23T18:24:58.007" v="9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25:11.611" v="14" actId="1076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Galina Doychinova" userId="0fb7927745f0c6c3" providerId="LiveId" clId="{C5539A96-7BE0-4C56-8998-20928FBBCD35}" dt="2026-04-23T18:24:26.584" v="1" actId="27636"/>
        <pc:sldMkLst>
          <pc:docMk/>
          <pc:sldMk cId="0" sldId="258"/>
        </pc:sldMkLst>
        <pc:spChg chg="mod">
          <ac:chgData name="Galina Doychinova" userId="0fb7927745f0c6c3" providerId="LiveId" clId="{C5539A96-7BE0-4C56-8998-20928FBBCD35}" dt="2026-04-23T18:24:26.473" v="0"/>
          <ac:spMkLst>
            <pc:docMk/>
            <pc:sldMk cId="0" sldId="258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24:26.584" v="1" actId="27636"/>
          <ac:spMkLst>
            <pc:docMk/>
            <pc:sldMk cId="0" sldId="258"/>
            <ac:spMk id="3" creationId="{00000000-0000-0000-0000-000000000000}"/>
          </ac:spMkLst>
        </pc:spChg>
      </pc:sldChg>
      <pc:sldChg chg="modSp mod">
        <pc:chgData name="Galina Doychinova" userId="0fb7927745f0c6c3" providerId="LiveId" clId="{C5539A96-7BE0-4C56-8998-20928FBBCD35}" dt="2026-04-23T18:24:26.600" v="2" actId="27636"/>
        <pc:sldMkLst>
          <pc:docMk/>
          <pc:sldMk cId="0" sldId="259"/>
        </pc:sldMkLst>
        <pc:spChg chg="mod">
          <ac:chgData name="Galina Doychinova" userId="0fb7927745f0c6c3" providerId="LiveId" clId="{C5539A96-7BE0-4C56-8998-20928FBBCD35}" dt="2026-04-23T18:24:26.600" v="2" actId="27636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24:26.473" v="0"/>
          <ac:spMkLst>
            <pc:docMk/>
            <pc:sldMk cId="0" sldId="259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24:26.473" v="0"/>
        <pc:sldMkLst>
          <pc:docMk/>
          <pc:sldMk cId="0" sldId="260"/>
        </pc:sldMkLst>
        <pc:spChg chg="mod">
          <ac:chgData name="Galina Doychinova" userId="0fb7927745f0c6c3" providerId="LiveId" clId="{C5539A96-7BE0-4C56-8998-20928FBBCD35}" dt="2026-04-23T18:24:26.473" v="0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24:26.473" v="0"/>
          <ac:spMkLst>
            <pc:docMk/>
            <pc:sldMk cId="0" sldId="260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24:26.473" v="0"/>
        <pc:sldMkLst>
          <pc:docMk/>
          <pc:sldMk cId="0" sldId="261"/>
        </pc:sldMkLst>
        <pc:spChg chg="mod">
          <ac:chgData name="Galina Doychinova" userId="0fb7927745f0c6c3" providerId="LiveId" clId="{C5539A96-7BE0-4C56-8998-20928FBBCD35}" dt="2026-04-23T18:24:26.473" v="0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24:26.473" v="0"/>
          <ac:spMkLst>
            <pc:docMk/>
            <pc:sldMk cId="0" sldId="261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24:26.473" v="0"/>
        <pc:sldMkLst>
          <pc:docMk/>
          <pc:sldMk cId="0" sldId="262"/>
        </pc:sldMkLst>
        <pc:spChg chg="mod">
          <ac:chgData name="Galina Doychinova" userId="0fb7927745f0c6c3" providerId="LiveId" clId="{C5539A96-7BE0-4C56-8998-20928FBBCD35}" dt="2026-04-23T18:24:26.473" v="0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24:26.473" v="0"/>
          <ac:spMkLst>
            <pc:docMk/>
            <pc:sldMk cId="0" sldId="262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24:26.473" v="0"/>
        <pc:sldMkLst>
          <pc:docMk/>
          <pc:sldMk cId="0" sldId="263"/>
        </pc:sldMkLst>
        <pc:spChg chg="mod">
          <ac:chgData name="Galina Doychinova" userId="0fb7927745f0c6c3" providerId="LiveId" clId="{C5539A96-7BE0-4C56-8998-20928FBBCD35}" dt="2026-04-23T18:24:26.473" v="0"/>
          <ac:spMkLst>
            <pc:docMk/>
            <pc:sldMk cId="0" sldId="263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24:26.473" v="0"/>
          <ac:spMkLst>
            <pc:docMk/>
            <pc:sldMk cId="0" sldId="263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24:26.473" v="0"/>
        <pc:sldMkLst>
          <pc:docMk/>
          <pc:sldMk cId="0" sldId="266"/>
        </pc:sldMkLst>
        <pc:spChg chg="mod">
          <ac:chgData name="Galina Doychinova" userId="0fb7927745f0c6c3" providerId="LiveId" clId="{C5539A96-7BE0-4C56-8998-20928FBBCD35}" dt="2026-04-23T18:24:26.473" v="0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24:26.473" v="0"/>
          <ac:spMkLst>
            <pc:docMk/>
            <pc:sldMk cId="0" sldId="266"/>
            <ac:spMk id="3" creationId="{00000000-0000-0000-0000-000000000000}"/>
          </ac:spMkLst>
        </pc:spChg>
      </pc:sldChg>
      <pc:sldMasterChg chg="addSp delSp modSp mod">
        <pc:chgData name="Galina Doychinova" userId="0fb7927745f0c6c3" providerId="LiveId" clId="{C5539A96-7BE0-4C56-8998-20928FBBCD35}" dt="2026-04-23T18:24:45.083" v="5" actId="1076"/>
        <pc:sldMasterMkLst>
          <pc:docMk/>
          <pc:sldMasterMk cId="3180246750" sldId="2147483660"/>
        </pc:sldMasterMkLst>
        <pc:picChg chg="add del">
          <ac:chgData name="Galina Doychinova" userId="0fb7927745f0c6c3" providerId="LiveId" clId="{C5539A96-7BE0-4C56-8998-20928FBBCD35}" dt="2026-04-23T18:24:35.772" v="3" actId="478"/>
          <ac:picMkLst>
            <pc:docMk/>
            <pc:sldMasterMk cId="3180246750" sldId="2147483660"/>
            <ac:picMk id="8" creationId="{289BC4D4-E233-E6B9-996D-CD2DE5799E50}"/>
          </ac:picMkLst>
        </pc:picChg>
        <pc:picChg chg="add mod">
          <ac:chgData name="Galina Doychinova" userId="0fb7927745f0c6c3" providerId="LiveId" clId="{C5539A96-7BE0-4C56-8998-20928FBBCD35}" dt="2026-04-23T18:24:45.083" v="5" actId="1076"/>
          <ac:picMkLst>
            <pc:docMk/>
            <pc:sldMasterMk cId="3180246750" sldId="2147483660"/>
            <ac:picMk id="9" creationId="{85123224-D3FB-2677-3F43-C04D442EBE28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0493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344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95464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667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613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576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73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48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30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18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48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EdNest&#10;&#10;AI-generated content may be incorrect.">
            <a:extLst>
              <a:ext uri="{FF2B5EF4-FFF2-40B4-BE49-F238E27FC236}">
                <a16:creationId xmlns:a16="http://schemas.microsoft.com/office/drawing/2014/main" id="{85123224-D3FB-2677-3F43-C04D442EBE2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24275" t="14980" r="23176" b="31843"/>
          <a:stretch>
            <a:fillRect/>
          </a:stretch>
        </p:blipFill>
        <p:spPr>
          <a:xfrm>
            <a:off x="8571783" y="136526"/>
            <a:ext cx="424343" cy="42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246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015" y="713116"/>
            <a:ext cx="6219271" cy="2060276"/>
          </a:xfrm>
        </p:spPr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Year 6 </a:t>
            </a:r>
            <a:r>
              <a:rPr dirty="0" err="1"/>
              <a:t>Maths</a:t>
            </a:r>
            <a:r>
              <a:rPr dirty="0"/>
              <a:t> – Place Value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8456" y="3345611"/>
            <a:ext cx="7063740" cy="1691640"/>
          </a:xfrm>
        </p:spPr>
        <p:txBody>
          <a:bodyPr/>
          <a:lstStyle/>
          <a:p>
            <a:pPr algn="ctr"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Lesson 5 </a:t>
            </a:r>
            <a:endParaRPr lang="en-GB" dirty="0"/>
          </a:p>
          <a:p>
            <a:pPr algn="ctr"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Explain and Justify Place Value Reasoning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41652"/>
            <a:ext cx="8229600" cy="4974696"/>
          </a:xfrm>
        </p:spPr>
        <p:txBody>
          <a:bodyPr/>
          <a:lstStyle/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u="sng" dirty="0"/>
              <a:t>Learning Objective: </a:t>
            </a:r>
            <a:endParaRPr lang="en-GB" u="sng"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To explain and justify place value reasoning using mathematical vocabulary.</a:t>
            </a:r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endParaRPr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u="sng" dirty="0"/>
              <a:t>Success Criteria:</a:t>
            </a:r>
            <a:endParaRPr lang="en-GB" u="sng"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I can explain the value of digits, justify comparisons and representations, and use precise mathematical vocabulary to support my reasoning.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Key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732" y="1557866"/>
            <a:ext cx="8449733" cy="5025496"/>
          </a:xfrm>
        </p:spPr>
        <p:txBody>
          <a:bodyPr>
            <a:normAutofit fontScale="92500" lnSpcReduction="20000"/>
          </a:bodyPr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J</a:t>
            </a:r>
            <a:r>
              <a:rPr dirty="0" err="1"/>
              <a:t>ustify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explain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because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therefore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place value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digit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value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greater than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less than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equal to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How can we justify our place value decisions clearly?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Good reasoning explains not just what the answer is, but why it is correct.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We use place value to compare digits and positions.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Mathematical vocabulary helps make our explanations precise.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Modelled Example 1 – I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The digit 6 in 6,402,518 has a value of 6,000,000 because it is in the millions place.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B023FB-3288-FC85-B94E-31A9D3EEB222}"/>
              </a:ext>
            </a:extLst>
          </p:cNvPr>
          <p:cNvSpPr/>
          <p:nvPr/>
        </p:nvSpPr>
        <p:spPr>
          <a:xfrm>
            <a:off x="3916461" y="3118916"/>
            <a:ext cx="1229528" cy="620168"/>
          </a:xfrm>
          <a:prstGeom prst="rect">
            <a:avLst/>
          </a:prstGeom>
          <a:solidFill>
            <a:srgbClr val="4F81BD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 dirty="0">
                <a:solidFill>
                  <a:srgbClr val="141E3C"/>
                </a:solidFill>
                <a:latin typeface="Comic Sans MS"/>
              </a:rPr>
              <a:t>Thousands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B17EDC-A970-B122-22EA-44268DA17AD0}"/>
              </a:ext>
            </a:extLst>
          </p:cNvPr>
          <p:cNvSpPr/>
          <p:nvPr/>
        </p:nvSpPr>
        <p:spPr>
          <a:xfrm>
            <a:off x="5162096" y="3118916"/>
            <a:ext cx="1229528" cy="620168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>
                <a:solidFill>
                  <a:srgbClr val="141E3C"/>
                </a:solidFill>
                <a:latin typeface="Comic Sans MS"/>
              </a:rPr>
              <a:t>Hundreds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0205D1-E5B4-896F-F02E-8C3165ABEC2A}"/>
              </a:ext>
            </a:extLst>
          </p:cNvPr>
          <p:cNvSpPr/>
          <p:nvPr/>
        </p:nvSpPr>
        <p:spPr>
          <a:xfrm>
            <a:off x="6407731" y="3118916"/>
            <a:ext cx="1229528" cy="620168"/>
          </a:xfrm>
          <a:prstGeom prst="rect">
            <a:avLst/>
          </a:prstGeom>
          <a:solidFill>
            <a:srgbClr val="8064A2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>
                <a:solidFill>
                  <a:srgbClr val="141E3C"/>
                </a:solidFill>
                <a:latin typeface="Comic Sans MS"/>
              </a:rPr>
              <a:t>Tens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D68BB7-980C-44A4-B3C0-EEEA33B7AE7E}"/>
              </a:ext>
            </a:extLst>
          </p:cNvPr>
          <p:cNvSpPr/>
          <p:nvPr/>
        </p:nvSpPr>
        <p:spPr>
          <a:xfrm>
            <a:off x="7691826" y="3118916"/>
            <a:ext cx="1229528" cy="620168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>
                <a:solidFill>
                  <a:srgbClr val="141E3C"/>
                </a:solidFill>
                <a:latin typeface="Comic Sans MS"/>
              </a:rPr>
              <a:t>Ones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6ED047-843D-3FDC-DAF0-02EE2E4F19A6}"/>
              </a:ext>
            </a:extLst>
          </p:cNvPr>
          <p:cNvSpPr txBox="1"/>
          <p:nvPr/>
        </p:nvSpPr>
        <p:spPr>
          <a:xfrm>
            <a:off x="5553572" y="4046334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F6382B-7833-4C0E-FA21-98B6C14BCF9F}"/>
              </a:ext>
            </a:extLst>
          </p:cNvPr>
          <p:cNvSpPr txBox="1"/>
          <p:nvPr/>
        </p:nvSpPr>
        <p:spPr>
          <a:xfrm>
            <a:off x="3083648" y="4059491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33B1A8-198B-3624-4EF0-893BD8C1FE7C}"/>
              </a:ext>
            </a:extLst>
          </p:cNvPr>
          <p:cNvSpPr txBox="1"/>
          <p:nvPr/>
        </p:nvSpPr>
        <p:spPr>
          <a:xfrm>
            <a:off x="6728074" y="4035362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10F1FA-0442-9679-8443-AE7859CB0809}"/>
              </a:ext>
            </a:extLst>
          </p:cNvPr>
          <p:cNvSpPr txBox="1"/>
          <p:nvPr/>
        </p:nvSpPr>
        <p:spPr>
          <a:xfrm>
            <a:off x="7931711" y="4030274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BB1EA9-DD88-5659-6682-8F3BD2296B6D}"/>
              </a:ext>
            </a:extLst>
          </p:cNvPr>
          <p:cNvSpPr/>
          <p:nvPr/>
        </p:nvSpPr>
        <p:spPr>
          <a:xfrm>
            <a:off x="2671371" y="3118916"/>
            <a:ext cx="1229528" cy="6201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 dirty="0">
                <a:solidFill>
                  <a:srgbClr val="141E3C"/>
                </a:solidFill>
                <a:latin typeface="Comic Sans MS"/>
              </a:rPr>
              <a:t>T</a:t>
            </a:r>
            <a:r>
              <a:rPr lang="en-GB" sz="1600" b="1" kern="0" dirty="0" err="1">
                <a:solidFill>
                  <a:srgbClr val="141E3C"/>
                </a:solidFill>
                <a:latin typeface="Comic Sans MS"/>
              </a:rPr>
              <a:t>en</a:t>
            </a:r>
            <a:r>
              <a:rPr lang="en-GB" sz="1600" b="1" kern="0" dirty="0">
                <a:solidFill>
                  <a:srgbClr val="141E3C"/>
                </a:solidFill>
                <a:latin typeface="Comic Sans MS"/>
              </a:rPr>
              <a:t> thousands</a:t>
            </a:r>
            <a:endParaRPr sz="1600" b="1" kern="0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069F78-A2AB-7240-BD30-F76C8F398725}"/>
              </a:ext>
            </a:extLst>
          </p:cNvPr>
          <p:cNvSpPr txBox="1"/>
          <p:nvPr/>
        </p:nvSpPr>
        <p:spPr>
          <a:xfrm>
            <a:off x="1840308" y="4035362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C401DF-DEA9-CAAB-0D4F-FED556003F4C}"/>
              </a:ext>
            </a:extLst>
          </p:cNvPr>
          <p:cNvSpPr/>
          <p:nvPr/>
        </p:nvSpPr>
        <p:spPr>
          <a:xfrm>
            <a:off x="162886" y="3118916"/>
            <a:ext cx="1229528" cy="620168"/>
          </a:xfrm>
          <a:prstGeom prst="rect">
            <a:avLst/>
          </a:prstGeom>
          <a:solidFill>
            <a:schemeClr val="accent5"/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GB" sz="1600" b="1" kern="0" dirty="0">
                <a:solidFill>
                  <a:srgbClr val="141E3C"/>
                </a:solidFill>
                <a:latin typeface="Comic Sans MS"/>
              </a:rPr>
              <a:t>Millions</a:t>
            </a:r>
            <a:endParaRPr sz="1600" b="1" kern="0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6EFD4B-A2B6-B679-8E13-198479D9DB1C}"/>
              </a:ext>
            </a:extLst>
          </p:cNvPr>
          <p:cNvSpPr txBox="1"/>
          <p:nvPr/>
        </p:nvSpPr>
        <p:spPr>
          <a:xfrm>
            <a:off x="642858" y="4029400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BE652E-A3B4-171F-8F40-35DA77489C27}"/>
              </a:ext>
            </a:extLst>
          </p:cNvPr>
          <p:cNvSpPr/>
          <p:nvPr/>
        </p:nvSpPr>
        <p:spPr>
          <a:xfrm>
            <a:off x="1392414" y="3118916"/>
            <a:ext cx="1229528" cy="6201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GB" sz="1600" b="1" kern="0" dirty="0">
                <a:solidFill>
                  <a:srgbClr val="141E3C"/>
                </a:solidFill>
                <a:latin typeface="Comic Sans MS"/>
              </a:rPr>
              <a:t>Hundred thousands</a:t>
            </a:r>
            <a:endParaRPr sz="1600" b="1" kern="0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F7A42D-D397-EE79-7C05-B64489F1C898}"/>
              </a:ext>
            </a:extLst>
          </p:cNvPr>
          <p:cNvSpPr txBox="1"/>
          <p:nvPr/>
        </p:nvSpPr>
        <p:spPr>
          <a:xfrm>
            <a:off x="4247231" y="4046334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3" grpId="0"/>
      <p:bldP spid="15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Modelled Example 2 – I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7,305,421 is greater than 7,250,000 because the hundred-thousands digit is larger.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85E685-FB84-2752-2B91-9E87258AB582}"/>
              </a:ext>
            </a:extLst>
          </p:cNvPr>
          <p:cNvSpPr/>
          <p:nvPr/>
        </p:nvSpPr>
        <p:spPr>
          <a:xfrm>
            <a:off x="3916461" y="3118916"/>
            <a:ext cx="1229528" cy="620168"/>
          </a:xfrm>
          <a:prstGeom prst="rect">
            <a:avLst/>
          </a:prstGeom>
          <a:solidFill>
            <a:srgbClr val="4F81BD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 dirty="0">
                <a:solidFill>
                  <a:srgbClr val="141E3C"/>
                </a:solidFill>
                <a:latin typeface="Comic Sans MS"/>
              </a:rPr>
              <a:t>Thousands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CF5C2A-8CBB-4E45-80D3-4B145AE848A0}"/>
              </a:ext>
            </a:extLst>
          </p:cNvPr>
          <p:cNvSpPr/>
          <p:nvPr/>
        </p:nvSpPr>
        <p:spPr>
          <a:xfrm>
            <a:off x="5162096" y="3118916"/>
            <a:ext cx="1229528" cy="620168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>
                <a:solidFill>
                  <a:srgbClr val="141E3C"/>
                </a:solidFill>
                <a:latin typeface="Comic Sans MS"/>
              </a:rPr>
              <a:t>Hundreds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ADF79B-EE20-4A75-95B0-8657E2B6B586}"/>
              </a:ext>
            </a:extLst>
          </p:cNvPr>
          <p:cNvSpPr/>
          <p:nvPr/>
        </p:nvSpPr>
        <p:spPr>
          <a:xfrm>
            <a:off x="6407731" y="3118916"/>
            <a:ext cx="1229528" cy="620168"/>
          </a:xfrm>
          <a:prstGeom prst="rect">
            <a:avLst/>
          </a:prstGeom>
          <a:solidFill>
            <a:srgbClr val="8064A2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>
                <a:solidFill>
                  <a:srgbClr val="141E3C"/>
                </a:solidFill>
                <a:latin typeface="Comic Sans MS"/>
              </a:rPr>
              <a:t>Tens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4D918B-3718-20D0-FE46-2A36438A8512}"/>
              </a:ext>
            </a:extLst>
          </p:cNvPr>
          <p:cNvSpPr/>
          <p:nvPr/>
        </p:nvSpPr>
        <p:spPr>
          <a:xfrm>
            <a:off x="7691826" y="3118916"/>
            <a:ext cx="1229528" cy="620168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>
                <a:solidFill>
                  <a:srgbClr val="141E3C"/>
                </a:solidFill>
                <a:latin typeface="Comic Sans MS"/>
              </a:rPr>
              <a:t>Ones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CDBBFC-5C5A-3DF8-E667-51E73E783FEC}"/>
              </a:ext>
            </a:extLst>
          </p:cNvPr>
          <p:cNvSpPr txBox="1"/>
          <p:nvPr/>
        </p:nvSpPr>
        <p:spPr>
          <a:xfrm>
            <a:off x="5553572" y="4046334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EDC4A8-F62F-49F3-167C-54C70B2A1233}"/>
              </a:ext>
            </a:extLst>
          </p:cNvPr>
          <p:cNvSpPr txBox="1"/>
          <p:nvPr/>
        </p:nvSpPr>
        <p:spPr>
          <a:xfrm>
            <a:off x="3083648" y="4059491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FEF220-46E8-BB06-EA04-C7DDFEB2AAA2}"/>
              </a:ext>
            </a:extLst>
          </p:cNvPr>
          <p:cNvSpPr txBox="1"/>
          <p:nvPr/>
        </p:nvSpPr>
        <p:spPr>
          <a:xfrm>
            <a:off x="6728074" y="4035362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FD8D70-C8CC-BD91-C6A5-ACD2510F681F}"/>
              </a:ext>
            </a:extLst>
          </p:cNvPr>
          <p:cNvSpPr txBox="1"/>
          <p:nvPr/>
        </p:nvSpPr>
        <p:spPr>
          <a:xfrm>
            <a:off x="7931711" y="4030274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A00137-A7FC-5D23-65C9-CE2F40775720}"/>
              </a:ext>
            </a:extLst>
          </p:cNvPr>
          <p:cNvSpPr/>
          <p:nvPr/>
        </p:nvSpPr>
        <p:spPr>
          <a:xfrm>
            <a:off x="2671371" y="3118916"/>
            <a:ext cx="1229528" cy="6201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 dirty="0">
                <a:solidFill>
                  <a:srgbClr val="141E3C"/>
                </a:solidFill>
                <a:latin typeface="Comic Sans MS"/>
              </a:rPr>
              <a:t>T</a:t>
            </a:r>
            <a:r>
              <a:rPr lang="en-GB" sz="1600" b="1" kern="0" dirty="0" err="1">
                <a:solidFill>
                  <a:srgbClr val="141E3C"/>
                </a:solidFill>
                <a:latin typeface="Comic Sans MS"/>
              </a:rPr>
              <a:t>en</a:t>
            </a:r>
            <a:r>
              <a:rPr lang="en-GB" sz="1600" b="1" kern="0" dirty="0">
                <a:solidFill>
                  <a:srgbClr val="141E3C"/>
                </a:solidFill>
                <a:latin typeface="Comic Sans MS"/>
              </a:rPr>
              <a:t> thousands</a:t>
            </a:r>
            <a:endParaRPr sz="1600" b="1" kern="0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B2BEE8-DA22-2C0E-4779-A16469C9C37E}"/>
              </a:ext>
            </a:extLst>
          </p:cNvPr>
          <p:cNvSpPr txBox="1"/>
          <p:nvPr/>
        </p:nvSpPr>
        <p:spPr>
          <a:xfrm>
            <a:off x="1840308" y="4035362"/>
            <a:ext cx="575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3FCA01-1270-10A6-FCAC-E05C0C0E400F}"/>
              </a:ext>
            </a:extLst>
          </p:cNvPr>
          <p:cNvSpPr/>
          <p:nvPr/>
        </p:nvSpPr>
        <p:spPr>
          <a:xfrm>
            <a:off x="162886" y="3118916"/>
            <a:ext cx="1229528" cy="620168"/>
          </a:xfrm>
          <a:prstGeom prst="rect">
            <a:avLst/>
          </a:prstGeom>
          <a:solidFill>
            <a:schemeClr val="accent5"/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GB" sz="1600" b="1" kern="0" dirty="0">
                <a:solidFill>
                  <a:srgbClr val="141E3C"/>
                </a:solidFill>
                <a:latin typeface="Comic Sans MS"/>
              </a:rPr>
              <a:t>Millions</a:t>
            </a:r>
            <a:endParaRPr sz="1600" b="1" kern="0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538E48-92BE-5B8E-8433-93B656ED0A61}"/>
              </a:ext>
            </a:extLst>
          </p:cNvPr>
          <p:cNvSpPr txBox="1"/>
          <p:nvPr/>
        </p:nvSpPr>
        <p:spPr>
          <a:xfrm>
            <a:off x="642858" y="4029400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433D67-1BF7-643C-CF4D-E4379C8B5D7D}"/>
              </a:ext>
            </a:extLst>
          </p:cNvPr>
          <p:cNvSpPr/>
          <p:nvPr/>
        </p:nvSpPr>
        <p:spPr>
          <a:xfrm>
            <a:off x="1392414" y="3118916"/>
            <a:ext cx="1229528" cy="6201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GB" sz="1600" b="1" kern="0" dirty="0">
                <a:solidFill>
                  <a:srgbClr val="141E3C"/>
                </a:solidFill>
                <a:latin typeface="Comic Sans MS"/>
              </a:rPr>
              <a:t>Hundred thousands</a:t>
            </a:r>
            <a:endParaRPr sz="1600" b="1" kern="0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7A8165-98C6-4B6D-A177-19679B72BCD6}"/>
              </a:ext>
            </a:extLst>
          </p:cNvPr>
          <p:cNvSpPr txBox="1"/>
          <p:nvPr/>
        </p:nvSpPr>
        <p:spPr>
          <a:xfrm>
            <a:off x="4247231" y="4046334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A2A070-4C67-1DBD-201C-47CBB7CA1CFD}"/>
              </a:ext>
            </a:extLst>
          </p:cNvPr>
          <p:cNvSpPr txBox="1"/>
          <p:nvPr/>
        </p:nvSpPr>
        <p:spPr>
          <a:xfrm>
            <a:off x="5553572" y="4906895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612703-C073-751E-ACB1-2F3EB015F02B}"/>
              </a:ext>
            </a:extLst>
          </p:cNvPr>
          <p:cNvSpPr txBox="1"/>
          <p:nvPr/>
        </p:nvSpPr>
        <p:spPr>
          <a:xfrm>
            <a:off x="3083648" y="4920052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9B2FCB1-B56E-1475-ABD0-4DA6D8281F52}"/>
              </a:ext>
            </a:extLst>
          </p:cNvPr>
          <p:cNvSpPr txBox="1"/>
          <p:nvPr/>
        </p:nvSpPr>
        <p:spPr>
          <a:xfrm>
            <a:off x="6728074" y="4895923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F66E69-4F76-D1F1-DC60-E1014D81A15A}"/>
              </a:ext>
            </a:extLst>
          </p:cNvPr>
          <p:cNvSpPr txBox="1"/>
          <p:nvPr/>
        </p:nvSpPr>
        <p:spPr>
          <a:xfrm>
            <a:off x="7931711" y="4890835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831515-85A6-E1B8-F73C-8779258F72EF}"/>
              </a:ext>
            </a:extLst>
          </p:cNvPr>
          <p:cNvSpPr txBox="1"/>
          <p:nvPr/>
        </p:nvSpPr>
        <p:spPr>
          <a:xfrm>
            <a:off x="1840308" y="4895923"/>
            <a:ext cx="575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F540BB-48B4-928D-42CE-A1CABFEE218E}"/>
              </a:ext>
            </a:extLst>
          </p:cNvPr>
          <p:cNvSpPr txBox="1"/>
          <p:nvPr/>
        </p:nvSpPr>
        <p:spPr>
          <a:xfrm>
            <a:off x="642858" y="4889961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8CAAE9-108A-B83E-271E-684E9D58B6ED}"/>
              </a:ext>
            </a:extLst>
          </p:cNvPr>
          <p:cNvSpPr txBox="1"/>
          <p:nvPr/>
        </p:nvSpPr>
        <p:spPr>
          <a:xfrm>
            <a:off x="4247231" y="4906895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3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Modelled Example 3 – I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6,420,591 is closer to 6,400,000 than 6,500,000 because it is only 20,591 away from 6,400,000.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94D83D-E331-8C8D-97BE-754E42A61F96}"/>
              </a:ext>
            </a:extLst>
          </p:cNvPr>
          <p:cNvSpPr/>
          <p:nvPr/>
        </p:nvSpPr>
        <p:spPr>
          <a:xfrm>
            <a:off x="492421" y="4296229"/>
            <a:ext cx="8028432" cy="45719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945788-D512-4F39-D288-886ED2A1A0F1}"/>
              </a:ext>
            </a:extLst>
          </p:cNvPr>
          <p:cNvSpPr/>
          <p:nvPr/>
        </p:nvSpPr>
        <p:spPr>
          <a:xfrm>
            <a:off x="474133" y="4204790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83CC48-A14F-7414-B6AC-0C91C871CBFE}"/>
              </a:ext>
            </a:extLst>
          </p:cNvPr>
          <p:cNvSpPr txBox="1"/>
          <p:nvPr/>
        </p:nvSpPr>
        <p:spPr>
          <a:xfrm>
            <a:off x="-193022" y="4479110"/>
            <a:ext cx="13708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6,400,000</a:t>
            </a:r>
            <a:endParaRPr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A22EC4-F3C8-3F40-1990-3AE8B989D2EE}"/>
              </a:ext>
            </a:extLst>
          </p:cNvPr>
          <p:cNvSpPr txBox="1"/>
          <p:nvPr/>
        </p:nvSpPr>
        <p:spPr>
          <a:xfrm>
            <a:off x="1763435" y="3345211"/>
            <a:ext cx="137088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6,420,591</a:t>
            </a:r>
            <a:endParaRPr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FB8F3C-745A-6571-9DA3-835C8AE13E1F}"/>
              </a:ext>
            </a:extLst>
          </p:cNvPr>
          <p:cNvSpPr/>
          <p:nvPr/>
        </p:nvSpPr>
        <p:spPr>
          <a:xfrm>
            <a:off x="3696724" y="4181929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1DD1F7-FFE8-9D92-AFF0-D0664ACCC79B}"/>
              </a:ext>
            </a:extLst>
          </p:cNvPr>
          <p:cNvSpPr/>
          <p:nvPr/>
        </p:nvSpPr>
        <p:spPr>
          <a:xfrm>
            <a:off x="5315713" y="4204790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E2B0C5-311B-E0AE-027F-8604407E9CF4}"/>
              </a:ext>
            </a:extLst>
          </p:cNvPr>
          <p:cNvSpPr/>
          <p:nvPr/>
        </p:nvSpPr>
        <p:spPr>
          <a:xfrm>
            <a:off x="8520853" y="4204790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ABF0FA-DDF8-FF50-F19B-25BF2D053A86}"/>
              </a:ext>
            </a:extLst>
          </p:cNvPr>
          <p:cNvSpPr txBox="1"/>
          <p:nvPr/>
        </p:nvSpPr>
        <p:spPr>
          <a:xfrm>
            <a:off x="7853697" y="4479110"/>
            <a:ext cx="13708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6,500,000</a:t>
            </a:r>
            <a:endParaRPr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E14A0B-FEF9-C941-AFBE-E73121426EED}"/>
              </a:ext>
            </a:extLst>
          </p:cNvPr>
          <p:cNvSpPr/>
          <p:nvPr/>
        </p:nvSpPr>
        <p:spPr>
          <a:xfrm>
            <a:off x="6918283" y="4181929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6B6784-0934-32CE-2762-2082CF5767F0}"/>
              </a:ext>
            </a:extLst>
          </p:cNvPr>
          <p:cNvSpPr/>
          <p:nvPr/>
        </p:nvSpPr>
        <p:spPr>
          <a:xfrm>
            <a:off x="2024193" y="4200218"/>
            <a:ext cx="36576" cy="228600"/>
          </a:xfrm>
          <a:prstGeom prst="rect">
            <a:avLst/>
          </a:prstGeom>
          <a:solidFill>
            <a:srgbClr val="7896B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C17CD47-FCA5-F0EB-92D1-4F50944DD6F8}"/>
              </a:ext>
            </a:extLst>
          </p:cNvPr>
          <p:cNvSpPr/>
          <p:nvPr/>
        </p:nvSpPr>
        <p:spPr>
          <a:xfrm>
            <a:off x="2368616" y="4031549"/>
            <a:ext cx="160529" cy="512233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Guided Example – We Do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Explain why 8,462,109 is greater than 8,426,910.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We identify the first digit that is different.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Together, we justify the answer using place value language.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F38D97-CD59-4BE9-D034-1DEA7784BDF4}"/>
              </a:ext>
            </a:extLst>
          </p:cNvPr>
          <p:cNvSpPr/>
          <p:nvPr/>
        </p:nvSpPr>
        <p:spPr>
          <a:xfrm>
            <a:off x="3916461" y="4270108"/>
            <a:ext cx="1229528" cy="620168"/>
          </a:xfrm>
          <a:prstGeom prst="rect">
            <a:avLst/>
          </a:prstGeom>
          <a:solidFill>
            <a:srgbClr val="4F81BD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 dirty="0">
                <a:solidFill>
                  <a:srgbClr val="141E3C"/>
                </a:solidFill>
                <a:latin typeface="Comic Sans MS"/>
              </a:rPr>
              <a:t>Thousands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E01624-69D0-BCA2-7E6E-95110D307D8B}"/>
              </a:ext>
            </a:extLst>
          </p:cNvPr>
          <p:cNvSpPr/>
          <p:nvPr/>
        </p:nvSpPr>
        <p:spPr>
          <a:xfrm>
            <a:off x="5162096" y="4270108"/>
            <a:ext cx="1229528" cy="620168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>
                <a:solidFill>
                  <a:srgbClr val="141E3C"/>
                </a:solidFill>
                <a:latin typeface="Comic Sans MS"/>
              </a:rPr>
              <a:t>Hundreds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3BA356-A09A-02A7-A8B7-20AC115F9D71}"/>
              </a:ext>
            </a:extLst>
          </p:cNvPr>
          <p:cNvSpPr/>
          <p:nvPr/>
        </p:nvSpPr>
        <p:spPr>
          <a:xfrm>
            <a:off x="6407731" y="4270108"/>
            <a:ext cx="1229528" cy="620168"/>
          </a:xfrm>
          <a:prstGeom prst="rect">
            <a:avLst/>
          </a:prstGeom>
          <a:solidFill>
            <a:srgbClr val="8064A2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>
                <a:solidFill>
                  <a:srgbClr val="141E3C"/>
                </a:solidFill>
                <a:latin typeface="Comic Sans MS"/>
              </a:rPr>
              <a:t>Tens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19BE91-5EC0-39C3-45F3-76D8AAEB574E}"/>
              </a:ext>
            </a:extLst>
          </p:cNvPr>
          <p:cNvSpPr/>
          <p:nvPr/>
        </p:nvSpPr>
        <p:spPr>
          <a:xfrm>
            <a:off x="7691826" y="4270108"/>
            <a:ext cx="1229528" cy="620168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>
                <a:solidFill>
                  <a:srgbClr val="141E3C"/>
                </a:solidFill>
                <a:latin typeface="Comic Sans MS"/>
              </a:rPr>
              <a:t>Ones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2483C1-E751-F22F-AE51-968ED8C97CF5}"/>
              </a:ext>
            </a:extLst>
          </p:cNvPr>
          <p:cNvSpPr txBox="1"/>
          <p:nvPr/>
        </p:nvSpPr>
        <p:spPr>
          <a:xfrm>
            <a:off x="5553572" y="5197526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906A72-A702-44EC-781E-CFD629460D77}"/>
              </a:ext>
            </a:extLst>
          </p:cNvPr>
          <p:cNvSpPr txBox="1"/>
          <p:nvPr/>
        </p:nvSpPr>
        <p:spPr>
          <a:xfrm>
            <a:off x="3083648" y="5210683"/>
            <a:ext cx="462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53CC95-C66E-BC91-4315-7A80B5073419}"/>
              </a:ext>
            </a:extLst>
          </p:cNvPr>
          <p:cNvSpPr txBox="1"/>
          <p:nvPr/>
        </p:nvSpPr>
        <p:spPr>
          <a:xfrm>
            <a:off x="6728074" y="5186554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D1B154-9644-2E4D-2584-A25D8D084EAE}"/>
              </a:ext>
            </a:extLst>
          </p:cNvPr>
          <p:cNvSpPr txBox="1"/>
          <p:nvPr/>
        </p:nvSpPr>
        <p:spPr>
          <a:xfrm>
            <a:off x="7931711" y="5181466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C15B35-0FFE-E8F8-2469-78801A6FAE0F}"/>
              </a:ext>
            </a:extLst>
          </p:cNvPr>
          <p:cNvSpPr/>
          <p:nvPr/>
        </p:nvSpPr>
        <p:spPr>
          <a:xfrm>
            <a:off x="2671371" y="4270108"/>
            <a:ext cx="1229528" cy="6201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sz="1600" b="1" kern="0" dirty="0">
                <a:solidFill>
                  <a:srgbClr val="141E3C"/>
                </a:solidFill>
                <a:latin typeface="Comic Sans MS"/>
              </a:rPr>
              <a:t>T</a:t>
            </a:r>
            <a:r>
              <a:rPr lang="en-GB" sz="1600" b="1" kern="0" dirty="0" err="1">
                <a:solidFill>
                  <a:srgbClr val="141E3C"/>
                </a:solidFill>
                <a:latin typeface="Comic Sans MS"/>
              </a:rPr>
              <a:t>en</a:t>
            </a:r>
            <a:r>
              <a:rPr lang="en-GB" sz="1600" b="1" kern="0" dirty="0">
                <a:solidFill>
                  <a:srgbClr val="141E3C"/>
                </a:solidFill>
                <a:latin typeface="Comic Sans MS"/>
              </a:rPr>
              <a:t> thousands</a:t>
            </a:r>
            <a:endParaRPr sz="1600" b="1" kern="0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534F07-786D-D4C7-74B5-C4810461958C}"/>
              </a:ext>
            </a:extLst>
          </p:cNvPr>
          <p:cNvSpPr txBox="1"/>
          <p:nvPr/>
        </p:nvSpPr>
        <p:spPr>
          <a:xfrm>
            <a:off x="1840308" y="5186554"/>
            <a:ext cx="575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668175-FFEF-0AC0-2051-12A9C376E25E}"/>
              </a:ext>
            </a:extLst>
          </p:cNvPr>
          <p:cNvSpPr/>
          <p:nvPr/>
        </p:nvSpPr>
        <p:spPr>
          <a:xfrm>
            <a:off x="162886" y="4270108"/>
            <a:ext cx="1229528" cy="620168"/>
          </a:xfrm>
          <a:prstGeom prst="rect">
            <a:avLst/>
          </a:prstGeom>
          <a:solidFill>
            <a:schemeClr val="accent5"/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GB" sz="1600" b="1" kern="0" dirty="0">
                <a:solidFill>
                  <a:srgbClr val="141E3C"/>
                </a:solidFill>
                <a:latin typeface="Comic Sans MS"/>
              </a:rPr>
              <a:t>Millions</a:t>
            </a:r>
            <a:endParaRPr sz="1600" b="1" kern="0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92C3ED-F2E5-DC13-7ABC-337BFCC1577C}"/>
              </a:ext>
            </a:extLst>
          </p:cNvPr>
          <p:cNvSpPr txBox="1"/>
          <p:nvPr/>
        </p:nvSpPr>
        <p:spPr>
          <a:xfrm>
            <a:off x="642858" y="5180592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82E0DE-CC66-1C39-8FA6-3FA94FF52314}"/>
              </a:ext>
            </a:extLst>
          </p:cNvPr>
          <p:cNvSpPr/>
          <p:nvPr/>
        </p:nvSpPr>
        <p:spPr>
          <a:xfrm>
            <a:off x="1392414" y="4270108"/>
            <a:ext cx="1229528" cy="6201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rgbClr val="AACDC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GB" sz="1600" b="1" kern="0" dirty="0">
                <a:solidFill>
                  <a:srgbClr val="141E3C"/>
                </a:solidFill>
                <a:latin typeface="Comic Sans MS"/>
              </a:rPr>
              <a:t>Hundred thousands</a:t>
            </a:r>
            <a:endParaRPr sz="1600" b="1" kern="0" dirty="0">
              <a:solidFill>
                <a:srgbClr val="141E3C"/>
              </a:solidFill>
              <a:latin typeface="Comic Sans M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CDABDA-1366-11C2-CAAB-42826B1E2C9D}"/>
              </a:ext>
            </a:extLst>
          </p:cNvPr>
          <p:cNvSpPr txBox="1"/>
          <p:nvPr/>
        </p:nvSpPr>
        <p:spPr>
          <a:xfrm>
            <a:off x="4247231" y="5197526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1C84F9-FE17-AFA4-AFE1-BA63A30DC478}"/>
              </a:ext>
            </a:extLst>
          </p:cNvPr>
          <p:cNvSpPr txBox="1"/>
          <p:nvPr/>
        </p:nvSpPr>
        <p:spPr>
          <a:xfrm>
            <a:off x="5553572" y="6058087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67B44C-B2CF-DD45-302A-B375F7934EDF}"/>
              </a:ext>
            </a:extLst>
          </p:cNvPr>
          <p:cNvSpPr txBox="1"/>
          <p:nvPr/>
        </p:nvSpPr>
        <p:spPr>
          <a:xfrm>
            <a:off x="3083648" y="6071244"/>
            <a:ext cx="506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067A5F-8DAE-64A3-AA94-9F189FBECDC6}"/>
              </a:ext>
            </a:extLst>
          </p:cNvPr>
          <p:cNvSpPr txBox="1"/>
          <p:nvPr/>
        </p:nvSpPr>
        <p:spPr>
          <a:xfrm>
            <a:off x="6728074" y="6047115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06AD3D-0BA2-3802-BBA7-E8695473C5EF}"/>
              </a:ext>
            </a:extLst>
          </p:cNvPr>
          <p:cNvSpPr txBox="1"/>
          <p:nvPr/>
        </p:nvSpPr>
        <p:spPr>
          <a:xfrm>
            <a:off x="7931711" y="6042027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19E147-B371-F0E1-AEE3-76668DCC0D52}"/>
              </a:ext>
            </a:extLst>
          </p:cNvPr>
          <p:cNvSpPr txBox="1"/>
          <p:nvPr/>
        </p:nvSpPr>
        <p:spPr>
          <a:xfrm>
            <a:off x="1840308" y="6047115"/>
            <a:ext cx="575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354FC9-7CDE-187F-CC72-DCA1B1D6AF59}"/>
              </a:ext>
            </a:extLst>
          </p:cNvPr>
          <p:cNvSpPr txBox="1"/>
          <p:nvPr/>
        </p:nvSpPr>
        <p:spPr>
          <a:xfrm>
            <a:off x="642858" y="6041153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D51EA0-E049-DCC5-3331-75F121523705}"/>
              </a:ext>
            </a:extLst>
          </p:cNvPr>
          <p:cNvSpPr txBox="1"/>
          <p:nvPr/>
        </p:nvSpPr>
        <p:spPr>
          <a:xfrm>
            <a:off x="4247231" y="6058087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3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24444"/>
            <a:ext cx="8001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Independent Tasks – Choose Your Challenge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74320" y="1188720"/>
            <a:ext cx="3200400" cy="5303520"/>
          </a:xfrm>
          <a:prstGeom prst="roundRect">
            <a:avLst/>
          </a:prstGeom>
          <a:solidFill>
            <a:srgbClr val="F0FF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r>
              <a:t>Support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1. Explain the value of the 4 in 4,215,306.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2. Which number is greater: 6,104,890 or 6,014,890? Explain why.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3. Explain why 5,028,614 is more than 5,000,000.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4. True or false: the 3 in 3,405,217 is worth 3. Explain.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5. Complete the sentence: 7,420,305 is greater than 7,402,305 because ___.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6. Match the number to the correct explanation.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108960" y="1188720"/>
            <a:ext cx="3200400" cy="5303520"/>
          </a:xfrm>
          <a:prstGeom prst="round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r>
              <a:t>Core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1. Explain why 6,704,291 is greater than 6,740,219.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2. Justify the placement of 8,462,109 on a number line.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3. Which digit makes the biggest difference in 7,305,421? Explain.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4. Correct the reasoning: “3,218,000 is close to 3,200,000 because the digits look similar.”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5. Explain why 5,032,184 is closer to 5,000,000 than 5,100,000.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6. Write a true statement using because and therefore.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0" y="1188720"/>
            <a:ext cx="3200400" cy="5303520"/>
          </a:xfrm>
          <a:prstGeom prst="roundRect">
            <a:avLst/>
          </a:prstGeom>
          <a:solidFill>
            <a:srgbClr val="FFF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r>
              <a:t>Challenge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1. Create two numbers and explain which is greater using place value reasoning.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2. Prove or disprove: numbers with the same digits always have the same value.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3. Explain how changing one digit can change the value significantly.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4. Write a convincing explanation for a tricky comparison.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5. Create a statement that could mislead someone and explain the error.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6. Write a full explanation comparing two seven-digit numbers.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Answers – Check Your Thinking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74320" y="1463040"/>
            <a:ext cx="2926080" cy="5029200"/>
          </a:xfrm>
          <a:prstGeom prst="roundRect">
            <a:avLst/>
          </a:prstGeom>
          <a:solidFill>
            <a:srgbClr val="F0FF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Support Answers</a:t>
            </a:r>
            <a:endParaRPr lang="en-GB" dirty="0"/>
          </a:p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endParaRPr dirty="0"/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1. 4,000,000 because it is in the millions place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2. 6,104,890 because the hundred-thousands digit is larger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3. Because it has more than five million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4. False – it is worth 3,000,000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5. Because the thousands digits differ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6. Correct match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108960" y="1463040"/>
            <a:ext cx="2926080" cy="5029200"/>
          </a:xfrm>
          <a:prstGeom prst="round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Core Answers</a:t>
            </a:r>
            <a:endParaRPr lang="en-GB" dirty="0"/>
          </a:p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endParaRPr dirty="0"/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1. 6,740,219 is greater because of the ten-thousands digit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2. Clear justification given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3. The hundred-thousands digit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4. Reasoning corrected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5. Because the difference is smaller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6. Correct statement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0" y="1463040"/>
            <a:ext cx="2926080" cy="5029200"/>
          </a:xfrm>
          <a:prstGeom prst="roundRect">
            <a:avLst/>
          </a:prstGeom>
          <a:solidFill>
            <a:srgbClr val="FFF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Challenge Answers</a:t>
            </a:r>
            <a:endParaRPr lang="en-GB" dirty="0"/>
          </a:p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endParaRPr dirty="0"/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1. Valid explanation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2. Disproved with example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3. Clear explanation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4. Convincing reasoning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5. Error identified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6. Full explanation provided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Reasoning and Exit Ticket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Reasoning: </a:t>
            </a:r>
            <a:endParaRPr lang="en-GB"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Explain why 6,450,201 is greater than 6,405,210 using place value language.</a:t>
            </a:r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endParaRPr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Exit Ticket: </a:t>
            </a:r>
            <a:endParaRPr lang="en-GB"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Justify whether 7,999,999 or 8,000,001 is closer to eight million.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69</TotalTime>
  <Words>682</Words>
  <Application>Microsoft Office PowerPoint</Application>
  <PresentationFormat>On-screen Show (4:3)</PresentationFormat>
  <Paragraphs>145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Century Schoolbook</vt:lpstr>
      <vt:lpstr>Comic Sans MS</vt:lpstr>
      <vt:lpstr>Wingdings 2</vt:lpstr>
      <vt:lpstr>View</vt:lpstr>
      <vt:lpstr>Year 6 Maths – Place Value</vt:lpstr>
      <vt:lpstr>PowerPoint Presentation</vt:lpstr>
      <vt:lpstr>Key Vocabulary</vt:lpstr>
      <vt:lpstr>How can we justify our place value decisions clearly?</vt:lpstr>
      <vt:lpstr>Modelled Example 1 – I Do</vt:lpstr>
      <vt:lpstr>Modelled Example 2 – I Do</vt:lpstr>
      <vt:lpstr>Modelled Example 3 – I Do</vt:lpstr>
      <vt:lpstr>Guided Example – We Do Together</vt:lpstr>
      <vt:lpstr>PowerPoint Presentation</vt:lpstr>
      <vt:lpstr>PowerPoint Presentation</vt:lpstr>
      <vt:lpstr>Reasoning and Exit Ticket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4</cp:revision>
  <dcterms:created xsi:type="dcterms:W3CDTF">2013-01-27T09:14:16Z</dcterms:created>
  <dcterms:modified xsi:type="dcterms:W3CDTF">2026-04-23T18:25:12Z</dcterms:modified>
  <cp:category/>
</cp:coreProperties>
</file>