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990BDC-7A81-4C44-ADDA-6D7978E3DCB3}" v="1" dt="2026-04-23T18:22:50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203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C5539A96-7BE0-4C56-8998-20928FBBCD35}"/>
    <pc:docChg chg="custSel modSld modMainMaster">
      <pc:chgData name="Galina Doychinova" userId="0fb7927745f0c6c3" providerId="LiveId" clId="{C5539A96-7BE0-4C56-8998-20928FBBCD35}" dt="2026-04-23T18:25:54.570" v="20" actId="1076"/>
      <pc:docMkLst>
        <pc:docMk/>
      </pc:docMkLst>
      <pc:sldChg chg="modSp mod">
        <pc:chgData name="Galina Doychinova" userId="0fb7927745f0c6c3" providerId="LiveId" clId="{C5539A96-7BE0-4C56-8998-20928FBBCD35}" dt="2026-04-23T18:25:54.570" v="20" actId="1076"/>
        <pc:sldMkLst>
          <pc:docMk/>
          <pc:sldMk cId="0" sldId="256"/>
        </pc:sldMkLst>
        <pc:spChg chg="mod">
          <ac:chgData name="Galina Doychinova" userId="0fb7927745f0c6c3" providerId="LiveId" clId="{C5539A96-7BE0-4C56-8998-20928FBBCD35}" dt="2026-04-23T18:25:37.102" v="14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5:54.570" v="20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22:50.249" v="1" actId="27636"/>
        <pc:sldMkLst>
          <pc:docMk/>
          <pc:sldMk cId="0" sldId="257"/>
        </pc:sldMkLst>
        <pc:spChg chg="mod">
          <ac:chgData name="Galina Doychinova" userId="0fb7927745f0c6c3" providerId="LiveId" clId="{C5539A96-7BE0-4C56-8998-20928FBBCD35}" dt="2026-04-23T18:22:50.249" v="1" actId="27636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58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58"/>
            <ac:spMk id="2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59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60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61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62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63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3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2:50.139" v="0"/>
        <pc:sldMkLst>
          <pc:docMk/>
          <pc:sldMk cId="0" sldId="266"/>
        </pc:sldMkLst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2:50.139" v="0"/>
          <ac:spMkLst>
            <pc:docMk/>
            <pc:sldMk cId="0" sldId="266"/>
            <ac:spMk id="3" creationId="{00000000-0000-0000-0000-000000000000}"/>
          </ac:spMkLst>
        </pc:spChg>
      </pc:sldChg>
      <pc:sldMasterChg chg="addSp delSp modSp mod">
        <pc:chgData name="Galina Doychinova" userId="0fb7927745f0c6c3" providerId="LiveId" clId="{C5539A96-7BE0-4C56-8998-20928FBBCD35}" dt="2026-04-23T18:23:49.352" v="12" actId="1076"/>
        <pc:sldMasterMkLst>
          <pc:docMk/>
          <pc:sldMasterMk cId="2567717267" sldId="2147483660"/>
        </pc:sldMasterMkLst>
        <pc:picChg chg="add del">
          <ac:chgData name="Galina Doychinova" userId="0fb7927745f0c6c3" providerId="LiveId" clId="{C5539A96-7BE0-4C56-8998-20928FBBCD35}" dt="2026-04-23T18:23:00.405" v="2" actId="478"/>
          <ac:picMkLst>
            <pc:docMk/>
            <pc:sldMasterMk cId="2567717267" sldId="2147483660"/>
            <ac:picMk id="8" creationId="{A70C9628-F2F3-32FD-6D7B-660DF3C7467F}"/>
          </ac:picMkLst>
        </pc:picChg>
        <pc:picChg chg="add mod modCrop">
          <ac:chgData name="Galina Doychinova" userId="0fb7927745f0c6c3" providerId="LiveId" clId="{C5539A96-7BE0-4C56-8998-20928FBBCD35}" dt="2026-04-23T18:23:49.352" v="12" actId="1076"/>
          <ac:picMkLst>
            <pc:docMk/>
            <pc:sldMasterMk cId="2567717267" sldId="2147483660"/>
            <ac:picMk id="10" creationId="{85123224-D3FB-2677-3F43-C04D442EBE28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81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4773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5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65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11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5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5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54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88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5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EdNest&#10;&#10;AI-generated content may be incorrect.">
            <a:extLst>
              <a:ext uri="{FF2B5EF4-FFF2-40B4-BE49-F238E27FC236}">
                <a16:creationId xmlns:a16="http://schemas.microsoft.com/office/drawing/2014/main" id="{85123224-D3FB-2677-3F43-C04D442EBE2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4275" t="14980" r="23176" b="31843"/>
          <a:stretch>
            <a:fillRect/>
          </a:stretch>
        </p:blipFill>
        <p:spPr>
          <a:xfrm>
            <a:off x="8596279" y="136526"/>
            <a:ext cx="424343" cy="4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1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0216" y="661186"/>
            <a:ext cx="7063740" cy="2185531"/>
          </a:xfrm>
        </p:spPr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Year 6 </a:t>
            </a:r>
            <a:r>
              <a:rPr dirty="0" err="1"/>
              <a:t>Maths</a:t>
            </a:r>
            <a:r>
              <a:rPr dirty="0"/>
              <a:t> – Place Value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5159" y="3429000"/>
            <a:ext cx="7063740" cy="1691640"/>
          </a:xfrm>
        </p:spPr>
        <p:txBody>
          <a:bodyPr/>
          <a:lstStyle/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4</a:t>
            </a:r>
            <a:endParaRPr lang="en-GB" dirty="0"/>
          </a:p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Represent Numbers up to 10,000,000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7533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Learning Objective: 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 represent numbers up to ten million using place value charts and number lines.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Success Criteria: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I can place numbers accurately on a place value chart, locate numbers on number lines with different scales, and explain my decisions using place value language.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8229600" cy="4525963"/>
          </a:xfrm>
        </p:spPr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place value chart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number line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interval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scale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benchmark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midpoint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How can place value help us represent large numbers accurately?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Place value charts show the value of each digit.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Number lines show the position of a number in relation to others.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Understanding intervals and benchmarks helps us place numbers accurately.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1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Place 4,372,615 on a place value chart by identifying each digit and its column.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2BC0C7-F21D-01C9-E1DD-A66FB2311E54}"/>
              </a:ext>
            </a:extLst>
          </p:cNvPr>
          <p:cNvSpPr/>
          <p:nvPr/>
        </p:nvSpPr>
        <p:spPr>
          <a:xfrm>
            <a:off x="3916461" y="3118916"/>
            <a:ext cx="1229528" cy="62016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2EAE4-4BD4-B8C9-8D2B-22D6564A904A}"/>
              </a:ext>
            </a:extLst>
          </p:cNvPr>
          <p:cNvSpPr/>
          <p:nvPr/>
        </p:nvSpPr>
        <p:spPr>
          <a:xfrm>
            <a:off x="5162096" y="3118916"/>
            <a:ext cx="1229528" cy="620168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5D333A-0DB8-74A1-9B05-BAD258BBFB48}"/>
              </a:ext>
            </a:extLst>
          </p:cNvPr>
          <p:cNvSpPr/>
          <p:nvPr/>
        </p:nvSpPr>
        <p:spPr>
          <a:xfrm>
            <a:off x="6407731" y="3118916"/>
            <a:ext cx="1229528" cy="620168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B9ABD-F6F9-E999-C3BF-FD7023CC0FA2}"/>
              </a:ext>
            </a:extLst>
          </p:cNvPr>
          <p:cNvSpPr/>
          <p:nvPr/>
        </p:nvSpPr>
        <p:spPr>
          <a:xfrm>
            <a:off x="7691826" y="3118916"/>
            <a:ext cx="1229528" cy="620168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B710ED-0FE5-64A4-40AB-77B92455BE23}"/>
              </a:ext>
            </a:extLst>
          </p:cNvPr>
          <p:cNvSpPr txBox="1"/>
          <p:nvPr/>
        </p:nvSpPr>
        <p:spPr>
          <a:xfrm>
            <a:off x="5553572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4417C-4794-BAB4-CC73-980ACCC06180}"/>
              </a:ext>
            </a:extLst>
          </p:cNvPr>
          <p:cNvSpPr txBox="1"/>
          <p:nvPr/>
        </p:nvSpPr>
        <p:spPr>
          <a:xfrm>
            <a:off x="3083648" y="405949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0E2DA-849B-5F25-66B0-3A171C3AC18D}"/>
              </a:ext>
            </a:extLst>
          </p:cNvPr>
          <p:cNvSpPr txBox="1"/>
          <p:nvPr/>
        </p:nvSpPr>
        <p:spPr>
          <a:xfrm>
            <a:off x="6728074" y="40353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D4815-E4E6-7FCE-CB78-F4AE76D795CE}"/>
              </a:ext>
            </a:extLst>
          </p:cNvPr>
          <p:cNvSpPr txBox="1"/>
          <p:nvPr/>
        </p:nvSpPr>
        <p:spPr>
          <a:xfrm>
            <a:off x="7931711" y="403027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E806A8-7235-5F3C-5A64-6AF684D2FD1D}"/>
              </a:ext>
            </a:extLst>
          </p:cNvPr>
          <p:cNvSpPr/>
          <p:nvPr/>
        </p:nvSpPr>
        <p:spPr>
          <a:xfrm>
            <a:off x="2671371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</a:t>
            </a:r>
            <a:r>
              <a:rPr lang="en-GB" sz="1600" b="1" kern="0" dirty="0" err="1">
                <a:solidFill>
                  <a:srgbClr val="141E3C"/>
                </a:solidFill>
                <a:latin typeface="Comic Sans MS"/>
              </a:rPr>
              <a:t>en</a:t>
            </a: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7FCF81-14EF-2A56-DDE0-A35C70FD56A2}"/>
              </a:ext>
            </a:extLst>
          </p:cNvPr>
          <p:cNvSpPr txBox="1"/>
          <p:nvPr/>
        </p:nvSpPr>
        <p:spPr>
          <a:xfrm>
            <a:off x="1840308" y="40353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A5C72A-6D68-D329-BA75-CEE017C8E01D}"/>
              </a:ext>
            </a:extLst>
          </p:cNvPr>
          <p:cNvSpPr/>
          <p:nvPr/>
        </p:nvSpPr>
        <p:spPr>
          <a:xfrm>
            <a:off x="162886" y="3118916"/>
            <a:ext cx="1229528" cy="62016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Millions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68ECCE-5BE6-53D2-1891-8A031200C2E7}"/>
              </a:ext>
            </a:extLst>
          </p:cNvPr>
          <p:cNvSpPr txBox="1"/>
          <p:nvPr/>
        </p:nvSpPr>
        <p:spPr>
          <a:xfrm>
            <a:off x="642858" y="4029400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3033AF-F9F8-7128-226D-F3DEEE9D00E4}"/>
              </a:ext>
            </a:extLst>
          </p:cNvPr>
          <p:cNvSpPr/>
          <p:nvPr/>
        </p:nvSpPr>
        <p:spPr>
          <a:xfrm>
            <a:off x="1392414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Hundred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0A5013-F437-1839-030E-2A08CDD33488}"/>
              </a:ext>
            </a:extLst>
          </p:cNvPr>
          <p:cNvSpPr txBox="1"/>
          <p:nvPr/>
        </p:nvSpPr>
        <p:spPr>
          <a:xfrm>
            <a:off x="4247231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7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2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Locate 6,420,591 on a number line from 6,000,000 to 7,000,000 by using intervals.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FEC993-CB6D-9188-719D-D3F95120A481}"/>
              </a:ext>
            </a:extLst>
          </p:cNvPr>
          <p:cNvSpPr/>
          <p:nvPr/>
        </p:nvSpPr>
        <p:spPr>
          <a:xfrm>
            <a:off x="475488" y="3779065"/>
            <a:ext cx="8028432" cy="45719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3330C-340E-940E-CD47-8E3FF5EBD70F}"/>
              </a:ext>
            </a:extLst>
          </p:cNvPr>
          <p:cNvSpPr/>
          <p:nvPr/>
        </p:nvSpPr>
        <p:spPr>
          <a:xfrm>
            <a:off x="457200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42C84A-37CC-68AD-3F43-32519327C57A}"/>
              </a:ext>
            </a:extLst>
          </p:cNvPr>
          <p:cNvSpPr txBox="1"/>
          <p:nvPr/>
        </p:nvSpPr>
        <p:spPr>
          <a:xfrm>
            <a:off x="-209955" y="3961946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7E2A6-7938-C13E-DB3E-E688D67B5C12}"/>
              </a:ext>
            </a:extLst>
          </p:cNvPr>
          <p:cNvSpPr/>
          <p:nvPr/>
        </p:nvSpPr>
        <p:spPr>
          <a:xfrm>
            <a:off x="2824443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85D8D0-BC19-79E8-4898-1160D5650CEE}"/>
              </a:ext>
            </a:extLst>
          </p:cNvPr>
          <p:cNvSpPr txBox="1"/>
          <p:nvPr/>
        </p:nvSpPr>
        <p:spPr>
          <a:xfrm>
            <a:off x="3118815" y="2985708"/>
            <a:ext cx="137088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6,420,591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CA00E7-E198-EB03-2C50-059322A26CAD}"/>
              </a:ext>
            </a:extLst>
          </p:cNvPr>
          <p:cNvSpPr/>
          <p:nvPr/>
        </p:nvSpPr>
        <p:spPr>
          <a:xfrm>
            <a:off x="4480560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D3C67B-045A-BB15-9404-18D9D550FFEC}"/>
              </a:ext>
            </a:extLst>
          </p:cNvPr>
          <p:cNvSpPr txBox="1"/>
          <p:nvPr/>
        </p:nvSpPr>
        <p:spPr>
          <a:xfrm>
            <a:off x="3770759" y="3949758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6,500,000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1B3973-45C9-4095-B04D-AD0FCCAEEDB2}"/>
              </a:ext>
            </a:extLst>
          </p:cNvPr>
          <p:cNvSpPr/>
          <p:nvPr/>
        </p:nvSpPr>
        <p:spPr>
          <a:xfrm>
            <a:off x="6902383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679982-5D83-E727-311B-C93AA563C473}"/>
              </a:ext>
            </a:extLst>
          </p:cNvPr>
          <p:cNvSpPr/>
          <p:nvPr/>
        </p:nvSpPr>
        <p:spPr>
          <a:xfrm>
            <a:off x="8503920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9822E0-121D-5A12-D817-6874A8BCB4A3}"/>
              </a:ext>
            </a:extLst>
          </p:cNvPr>
          <p:cNvSpPr txBox="1"/>
          <p:nvPr/>
        </p:nvSpPr>
        <p:spPr>
          <a:xfrm>
            <a:off x="7836764" y="3961946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679792-A1D0-9253-B622-9D216DF7A4C6}"/>
              </a:ext>
            </a:extLst>
          </p:cNvPr>
          <p:cNvSpPr/>
          <p:nvPr/>
        </p:nvSpPr>
        <p:spPr>
          <a:xfrm>
            <a:off x="7645758" y="3683054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F52D1A-449C-2B82-415B-9F965728B9E7}"/>
              </a:ext>
            </a:extLst>
          </p:cNvPr>
          <p:cNvSpPr/>
          <p:nvPr/>
        </p:nvSpPr>
        <p:spPr>
          <a:xfrm>
            <a:off x="6122716" y="3683054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A72032-2BF6-6E6B-E6CF-D4497E4612AD}"/>
              </a:ext>
            </a:extLst>
          </p:cNvPr>
          <p:cNvSpPr/>
          <p:nvPr/>
        </p:nvSpPr>
        <p:spPr>
          <a:xfrm>
            <a:off x="3673857" y="3683054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6CF7C0-9109-073F-8222-324D47641A82}"/>
              </a:ext>
            </a:extLst>
          </p:cNvPr>
          <p:cNvSpPr/>
          <p:nvPr/>
        </p:nvSpPr>
        <p:spPr>
          <a:xfrm>
            <a:off x="1194120" y="3664765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8B8C06-22F7-DFD7-E58C-6F1261638F32}"/>
              </a:ext>
            </a:extLst>
          </p:cNvPr>
          <p:cNvSpPr/>
          <p:nvPr/>
        </p:nvSpPr>
        <p:spPr>
          <a:xfrm>
            <a:off x="5296803" y="3664765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AF365F-55A5-09D7-C0BE-20F5CF2D37E6}"/>
              </a:ext>
            </a:extLst>
          </p:cNvPr>
          <p:cNvSpPr/>
          <p:nvPr/>
        </p:nvSpPr>
        <p:spPr>
          <a:xfrm>
            <a:off x="1996385" y="3664765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6F9BE9-25CB-028A-CC77-5309EADA9FE9}"/>
              </a:ext>
            </a:extLst>
          </p:cNvPr>
          <p:cNvSpPr/>
          <p:nvPr/>
        </p:nvSpPr>
        <p:spPr>
          <a:xfrm>
            <a:off x="3823039" y="3403993"/>
            <a:ext cx="160529" cy="512233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3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Plot 8,750,000 on a number line with a scale of 250,000 using midpoints and benchmarks.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DD67B9-8A32-1758-46CB-5606B5154DE4}"/>
              </a:ext>
            </a:extLst>
          </p:cNvPr>
          <p:cNvSpPr/>
          <p:nvPr/>
        </p:nvSpPr>
        <p:spPr>
          <a:xfrm>
            <a:off x="475488" y="3779065"/>
            <a:ext cx="8028432" cy="45719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0851E0-C459-E893-9968-FF63F225F224}"/>
              </a:ext>
            </a:extLst>
          </p:cNvPr>
          <p:cNvSpPr/>
          <p:nvPr/>
        </p:nvSpPr>
        <p:spPr>
          <a:xfrm>
            <a:off x="457200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65AA1-583A-F3DC-5C3C-629B3984C185}"/>
              </a:ext>
            </a:extLst>
          </p:cNvPr>
          <p:cNvSpPr txBox="1"/>
          <p:nvPr/>
        </p:nvSpPr>
        <p:spPr>
          <a:xfrm>
            <a:off x="-209955" y="3961946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0CDBC-F019-F091-1C48-F9D7686C85F9}"/>
              </a:ext>
            </a:extLst>
          </p:cNvPr>
          <p:cNvSpPr/>
          <p:nvPr/>
        </p:nvSpPr>
        <p:spPr>
          <a:xfrm>
            <a:off x="2273618" y="3710484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76FCD6-F6C0-3663-1D58-5D5573DE5187}"/>
              </a:ext>
            </a:extLst>
          </p:cNvPr>
          <p:cNvSpPr txBox="1"/>
          <p:nvPr/>
        </p:nvSpPr>
        <p:spPr>
          <a:xfrm>
            <a:off x="5747735" y="3037775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8,750,000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1FF9C-CD90-40F2-33CF-85784CE7790F}"/>
              </a:ext>
            </a:extLst>
          </p:cNvPr>
          <p:cNvSpPr txBox="1"/>
          <p:nvPr/>
        </p:nvSpPr>
        <p:spPr>
          <a:xfrm>
            <a:off x="3770759" y="3949758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8,500,000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241EB9-1DE7-9F8E-3415-ACA042CF909E}"/>
              </a:ext>
            </a:extLst>
          </p:cNvPr>
          <p:cNvSpPr/>
          <p:nvPr/>
        </p:nvSpPr>
        <p:spPr>
          <a:xfrm>
            <a:off x="8503920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6FDA84-490F-A56C-61B4-030760807F43}"/>
              </a:ext>
            </a:extLst>
          </p:cNvPr>
          <p:cNvSpPr txBox="1"/>
          <p:nvPr/>
        </p:nvSpPr>
        <p:spPr>
          <a:xfrm>
            <a:off x="7836764" y="3961946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9,000,000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E0D365-7A70-681A-ABE7-6622DABB97D5}"/>
              </a:ext>
            </a:extLst>
          </p:cNvPr>
          <p:cNvSpPr/>
          <p:nvPr/>
        </p:nvSpPr>
        <p:spPr>
          <a:xfrm>
            <a:off x="6396604" y="3683054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5D5AC9-2BF7-E9BB-272A-2176BFB09C4F}"/>
              </a:ext>
            </a:extLst>
          </p:cNvPr>
          <p:cNvSpPr/>
          <p:nvPr/>
        </p:nvSpPr>
        <p:spPr>
          <a:xfrm>
            <a:off x="6377038" y="3454367"/>
            <a:ext cx="160529" cy="512233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C7A53B-852A-6ADA-9E2E-0C26CA8F6D6B}"/>
              </a:ext>
            </a:extLst>
          </p:cNvPr>
          <p:cNvSpPr/>
          <p:nvPr/>
        </p:nvSpPr>
        <p:spPr>
          <a:xfrm>
            <a:off x="4269722" y="3687626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Guided Example – We Do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Represent the number 7,218,406 together.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First, we place it on a place value chart.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Then we locate it on a number line between 7,000,000 and 8,000,000.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042029-445C-90C8-3452-85996471EB90}"/>
              </a:ext>
            </a:extLst>
          </p:cNvPr>
          <p:cNvSpPr/>
          <p:nvPr/>
        </p:nvSpPr>
        <p:spPr>
          <a:xfrm>
            <a:off x="512064" y="5989002"/>
            <a:ext cx="8028432" cy="45719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305086-281E-82DB-B07B-CF3A82D38AC3}"/>
              </a:ext>
            </a:extLst>
          </p:cNvPr>
          <p:cNvSpPr/>
          <p:nvPr/>
        </p:nvSpPr>
        <p:spPr>
          <a:xfrm>
            <a:off x="493776" y="5897563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9DA27-5DD3-BEB0-14BB-E580AA5CE939}"/>
              </a:ext>
            </a:extLst>
          </p:cNvPr>
          <p:cNvSpPr txBox="1"/>
          <p:nvPr/>
        </p:nvSpPr>
        <p:spPr>
          <a:xfrm>
            <a:off x="-173379" y="6171883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D112D4-EDA4-7635-CBB9-688D25EFBE41}"/>
              </a:ext>
            </a:extLst>
          </p:cNvPr>
          <p:cNvSpPr/>
          <p:nvPr/>
        </p:nvSpPr>
        <p:spPr>
          <a:xfrm>
            <a:off x="2861019" y="5897563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61885A-8F89-9276-51B4-66FFC9A37899}"/>
              </a:ext>
            </a:extLst>
          </p:cNvPr>
          <p:cNvSpPr txBox="1"/>
          <p:nvPr/>
        </p:nvSpPr>
        <p:spPr>
          <a:xfrm>
            <a:off x="1526706" y="5182727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7,218,406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6585F8-4834-F19B-6255-624D708B97D6}"/>
              </a:ext>
            </a:extLst>
          </p:cNvPr>
          <p:cNvSpPr/>
          <p:nvPr/>
        </p:nvSpPr>
        <p:spPr>
          <a:xfrm flipH="1">
            <a:off x="4462555" y="5819484"/>
            <a:ext cx="63724" cy="369332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2B3F1-FEDB-D15C-593A-5CE3F50DACDA}"/>
              </a:ext>
            </a:extLst>
          </p:cNvPr>
          <p:cNvSpPr txBox="1"/>
          <p:nvPr/>
        </p:nvSpPr>
        <p:spPr>
          <a:xfrm>
            <a:off x="3807335" y="6230676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7,500,000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1D4396-8E9D-69DB-ED22-A1D352951113}"/>
              </a:ext>
            </a:extLst>
          </p:cNvPr>
          <p:cNvSpPr/>
          <p:nvPr/>
        </p:nvSpPr>
        <p:spPr>
          <a:xfrm>
            <a:off x="6938959" y="5897563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1496AD-5FD3-04B5-3285-67F50AFFA74A}"/>
              </a:ext>
            </a:extLst>
          </p:cNvPr>
          <p:cNvSpPr/>
          <p:nvPr/>
        </p:nvSpPr>
        <p:spPr>
          <a:xfrm>
            <a:off x="8540496" y="5897563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5A2B9A-B976-384E-20B9-F199BE4347B6}"/>
              </a:ext>
            </a:extLst>
          </p:cNvPr>
          <p:cNvSpPr txBox="1"/>
          <p:nvPr/>
        </p:nvSpPr>
        <p:spPr>
          <a:xfrm>
            <a:off x="7873340" y="6171883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8,000,000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FC0817-0910-D1B4-4A4A-0D3AFF5A98C0}"/>
              </a:ext>
            </a:extLst>
          </p:cNvPr>
          <p:cNvSpPr/>
          <p:nvPr/>
        </p:nvSpPr>
        <p:spPr>
          <a:xfrm>
            <a:off x="7682334" y="5892991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A9C53E-FB3F-972E-1D47-1B1E7B182737}"/>
              </a:ext>
            </a:extLst>
          </p:cNvPr>
          <p:cNvSpPr/>
          <p:nvPr/>
        </p:nvSpPr>
        <p:spPr>
          <a:xfrm>
            <a:off x="6159292" y="5892991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E7D44B-C41B-F332-123B-0E22F8C4B225}"/>
              </a:ext>
            </a:extLst>
          </p:cNvPr>
          <p:cNvSpPr/>
          <p:nvPr/>
        </p:nvSpPr>
        <p:spPr>
          <a:xfrm>
            <a:off x="3710433" y="5892991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5B381C-C865-B61B-9F09-C3E9FE9C1723}"/>
              </a:ext>
            </a:extLst>
          </p:cNvPr>
          <p:cNvSpPr/>
          <p:nvPr/>
        </p:nvSpPr>
        <p:spPr>
          <a:xfrm>
            <a:off x="1230696" y="5874702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DEB11-C135-5C2C-2C8A-C25468CFC64A}"/>
              </a:ext>
            </a:extLst>
          </p:cNvPr>
          <p:cNvSpPr/>
          <p:nvPr/>
        </p:nvSpPr>
        <p:spPr>
          <a:xfrm>
            <a:off x="5333379" y="5874702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4F5C48-87C8-1539-FABB-DEBC34545A33}"/>
              </a:ext>
            </a:extLst>
          </p:cNvPr>
          <p:cNvSpPr/>
          <p:nvPr/>
        </p:nvSpPr>
        <p:spPr>
          <a:xfrm>
            <a:off x="2032961" y="5874702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9787B-39B6-B84E-2863-BB321037FE71}"/>
              </a:ext>
            </a:extLst>
          </p:cNvPr>
          <p:cNvSpPr/>
          <p:nvPr/>
        </p:nvSpPr>
        <p:spPr>
          <a:xfrm>
            <a:off x="2061164" y="5609358"/>
            <a:ext cx="160529" cy="512233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9C1668-7A1E-770E-2C5D-C04709947E66}"/>
              </a:ext>
            </a:extLst>
          </p:cNvPr>
          <p:cNvSpPr/>
          <p:nvPr/>
        </p:nvSpPr>
        <p:spPr>
          <a:xfrm>
            <a:off x="4001128" y="3697687"/>
            <a:ext cx="1229528" cy="62016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C0B085-ABE8-DA8A-6309-0BAF28A6F7ED}"/>
              </a:ext>
            </a:extLst>
          </p:cNvPr>
          <p:cNvSpPr/>
          <p:nvPr/>
        </p:nvSpPr>
        <p:spPr>
          <a:xfrm>
            <a:off x="5246763" y="3697687"/>
            <a:ext cx="1229528" cy="620168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B5816-72FA-BAB1-0B6F-0926BD400E6B}"/>
              </a:ext>
            </a:extLst>
          </p:cNvPr>
          <p:cNvSpPr/>
          <p:nvPr/>
        </p:nvSpPr>
        <p:spPr>
          <a:xfrm>
            <a:off x="6492398" y="3697687"/>
            <a:ext cx="1229528" cy="620168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BE2B3F-272C-5198-52CC-CE4994411936}"/>
              </a:ext>
            </a:extLst>
          </p:cNvPr>
          <p:cNvSpPr/>
          <p:nvPr/>
        </p:nvSpPr>
        <p:spPr>
          <a:xfrm>
            <a:off x="7776493" y="3697687"/>
            <a:ext cx="1229528" cy="620168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F70AB5-AE19-862F-C21C-DFE9B3BD6F34}"/>
              </a:ext>
            </a:extLst>
          </p:cNvPr>
          <p:cNvSpPr txBox="1"/>
          <p:nvPr/>
        </p:nvSpPr>
        <p:spPr>
          <a:xfrm>
            <a:off x="5638239" y="462510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E70289-A5AA-0C6C-E60C-CFE0D2011B5C}"/>
              </a:ext>
            </a:extLst>
          </p:cNvPr>
          <p:cNvSpPr txBox="1"/>
          <p:nvPr/>
        </p:nvSpPr>
        <p:spPr>
          <a:xfrm>
            <a:off x="3168315" y="46382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E3193C-8DED-92EF-EE2C-35E6823FB0FE}"/>
              </a:ext>
            </a:extLst>
          </p:cNvPr>
          <p:cNvSpPr txBox="1"/>
          <p:nvPr/>
        </p:nvSpPr>
        <p:spPr>
          <a:xfrm>
            <a:off x="6812741" y="461413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2FE72E-6457-D795-5B4E-8E10B4FE9434}"/>
              </a:ext>
            </a:extLst>
          </p:cNvPr>
          <p:cNvSpPr txBox="1"/>
          <p:nvPr/>
        </p:nvSpPr>
        <p:spPr>
          <a:xfrm>
            <a:off x="8016378" y="460904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72CC21-AF68-547F-9BA6-8EEC479AB2A7}"/>
              </a:ext>
            </a:extLst>
          </p:cNvPr>
          <p:cNvSpPr/>
          <p:nvPr/>
        </p:nvSpPr>
        <p:spPr>
          <a:xfrm>
            <a:off x="2756038" y="3697687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</a:t>
            </a:r>
            <a:r>
              <a:rPr lang="en-GB" sz="1600" b="1" kern="0" dirty="0" err="1">
                <a:solidFill>
                  <a:srgbClr val="141E3C"/>
                </a:solidFill>
                <a:latin typeface="Comic Sans MS"/>
              </a:rPr>
              <a:t>en</a:t>
            </a: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1A80C9-B22A-BC78-139A-BA68AC513668}"/>
              </a:ext>
            </a:extLst>
          </p:cNvPr>
          <p:cNvSpPr txBox="1"/>
          <p:nvPr/>
        </p:nvSpPr>
        <p:spPr>
          <a:xfrm>
            <a:off x="1924975" y="461413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F79D0D-AD9A-DF97-C459-7FA54EFB4295}"/>
              </a:ext>
            </a:extLst>
          </p:cNvPr>
          <p:cNvSpPr/>
          <p:nvPr/>
        </p:nvSpPr>
        <p:spPr>
          <a:xfrm>
            <a:off x="247553" y="3697687"/>
            <a:ext cx="1229528" cy="62016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Millions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D55E08-A272-F9DC-6B65-C242B2A8E53C}"/>
              </a:ext>
            </a:extLst>
          </p:cNvPr>
          <p:cNvSpPr txBox="1"/>
          <p:nvPr/>
        </p:nvSpPr>
        <p:spPr>
          <a:xfrm>
            <a:off x="727525" y="460817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06F47A-EE9B-8154-80FE-D0BC89F8E04B}"/>
              </a:ext>
            </a:extLst>
          </p:cNvPr>
          <p:cNvSpPr/>
          <p:nvPr/>
        </p:nvSpPr>
        <p:spPr>
          <a:xfrm>
            <a:off x="1477081" y="3697687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Hundred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31B222-19FB-39DF-6F4F-F59FBE9C24E7}"/>
              </a:ext>
            </a:extLst>
          </p:cNvPr>
          <p:cNvSpPr txBox="1"/>
          <p:nvPr/>
        </p:nvSpPr>
        <p:spPr>
          <a:xfrm>
            <a:off x="4331898" y="462510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  <p:bldP spid="25" grpId="0"/>
      <p:bldP spid="26" grpId="0"/>
      <p:bldP spid="27" grpId="0"/>
      <p:bldP spid="28" grpId="0"/>
      <p:bldP spid="30" grpId="0"/>
      <p:bldP spid="32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Independent Tasks – Choose Your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3749" y="1094550"/>
            <a:ext cx="2982035" cy="566928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Support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Place 3,405,217 on a place value chart.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Mark 5,028,614 on a number line from 5,000,000 to 6,000,000.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Which number is closer to 7,000,000: 7,420,305 or 6,920,305?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Complete the chart for 6,508,742.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True or false: 4,300,000 is exactly halfway between 4,000,000 and 4,600,000.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Match 9,120,000 to its correct position on a number line.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72763" y="1068619"/>
            <a:ext cx="2982035" cy="566928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Core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Place 6,704,291 on a place value chart.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Plot 8,462,109 on a number line with intervals of 100,000.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Explain how you know where to place 5,032,184 on a number line.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Which number lies between 7,250,000 and 7,300,000?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Correct the mistake when placing 3,218,000 on a number line.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Write a number that would appear exactly on the midpoint between 6,000,000 and 6,200,000.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1777" y="1104104"/>
            <a:ext cx="2982035" cy="566928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Challenge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Plot 9,876,543 on a number line with intervals of 250,000.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Create a number that would be placed just to the right of 8,500,000.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Explain how changing the scale changes the accuracy of placement.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Prove or disprove: the midpoint of any two numbers is always easy to identify.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Write two numbers that would appear very close together on a million-scale number line.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Create a misleading number line placement and explain the error.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Answers – Check Your Thinking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463040"/>
            <a:ext cx="2926080" cy="512064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Support Answers</a:t>
            </a:r>
            <a:endParaRPr lang="en-GB" sz="2400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sz="2400"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1. Correct chart placement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2. Correct position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3. 7,420,305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4. Completed accurately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5. False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6. Correct location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463040"/>
            <a:ext cx="2926080" cy="512064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Core Answers</a:t>
            </a:r>
            <a:endParaRPr lang="en-GB" sz="2400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sz="2400"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1. Correct placement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2. Accurate plotting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3. Clear explanation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4. Any correct value in range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5. Error corrected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 dirty="0"/>
              <a:t>6. 6,100,000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599" y="1463040"/>
            <a:ext cx="3145809" cy="512064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Challenge Answers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1. Accurate plotting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2. Any valid example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3. Explanation accepted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4. Disproved with reasoning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5. Two valid examples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sz="2400"/>
              <a:t>6. Clear explanation of error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Reasoning and 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Reasoning: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Explain how you would place 6,450,201 accurately on a number line from 6,000,000 to 7,000,000.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Exit Ticket: 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Mark 5,845,217 on a number line and explain your thinking.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85</TotalTime>
  <Words>644</Words>
  <Application>Microsoft Office PowerPoint</Application>
  <PresentationFormat>On-screen Show (4:3)</PresentationFormat>
  <Paragraphs>121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Schoolbook</vt:lpstr>
      <vt:lpstr>Comic Sans MS</vt:lpstr>
      <vt:lpstr>Wingdings 2</vt:lpstr>
      <vt:lpstr>View</vt:lpstr>
      <vt:lpstr>Year 6 Maths – Place Value</vt:lpstr>
      <vt:lpstr>PowerPoint Presentation</vt:lpstr>
      <vt:lpstr>Key Vocabulary</vt:lpstr>
      <vt:lpstr>How can place value help us represent large numbers accurately?</vt:lpstr>
      <vt:lpstr>Modelled Example 1 – I Do</vt:lpstr>
      <vt:lpstr>Modelled Example 2 – I Do</vt:lpstr>
      <vt:lpstr>Modelled Example 3 – I Do</vt:lpstr>
      <vt:lpstr>Guided Example – We Do Together</vt:lpstr>
      <vt:lpstr>PowerPoint Presentation</vt:lpstr>
      <vt:lpstr>PowerPoint Presentation</vt:lpstr>
      <vt:lpstr>Reasoning and Exit Ticket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5</cp:revision>
  <dcterms:created xsi:type="dcterms:W3CDTF">2013-01-27T09:14:16Z</dcterms:created>
  <dcterms:modified xsi:type="dcterms:W3CDTF">2026-04-23T18:25:54Z</dcterms:modified>
  <cp:category/>
</cp:coreProperties>
</file>