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ACF5AD-A545-4BE1-AC92-494732EE5768}" v="1" dt="2026-04-23T18:19:02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1203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5DB3A961-C0D1-411A-BD95-382E91C49C3C}"/>
    <pc:docChg chg="modSld">
      <pc:chgData name="Galina Doychinova" userId="0fb7927745f0c6c3" providerId="LiveId" clId="{5DB3A961-C0D1-411A-BD95-382E91C49C3C}" dt="2026-04-06T21:06:36.172" v="1" actId="20577"/>
      <pc:docMkLst>
        <pc:docMk/>
      </pc:docMkLst>
      <pc:sldChg chg="modSp mod">
        <pc:chgData name="Galina Doychinova" userId="0fb7927745f0c6c3" providerId="LiveId" clId="{5DB3A961-C0D1-411A-BD95-382E91C49C3C}" dt="2026-04-06T21:06:36.172" v="1" actId="20577"/>
        <pc:sldMkLst>
          <pc:docMk/>
          <pc:sldMk cId="0" sldId="256"/>
        </pc:sldMkLst>
        <pc:spChg chg="mod">
          <ac:chgData name="Galina Doychinova" userId="0fb7927745f0c6c3" providerId="LiveId" clId="{5DB3A961-C0D1-411A-BD95-382E91C49C3C}" dt="2026-04-06T21:06:36.172" v="1" actId="20577"/>
          <ac:spMkLst>
            <pc:docMk/>
            <pc:sldMk cId="0" sldId="256"/>
            <ac:spMk id="3" creationId="{00000000-0000-0000-0000-000000000000}"/>
          </ac:spMkLst>
        </pc:spChg>
      </pc:sldChg>
    </pc:docChg>
  </pc:docChgLst>
  <pc:docChgLst>
    <pc:chgData name="Galina Doychinova" userId="0fb7927745f0c6c3" providerId="LiveId" clId="{C5539A96-7BE0-4C56-8998-20928FBBCD35}"/>
    <pc:docChg chg="custSel modSld modMainMaster">
      <pc:chgData name="Galina Doychinova" userId="0fb7927745f0c6c3" providerId="LiveId" clId="{C5539A96-7BE0-4C56-8998-20928FBBCD35}" dt="2026-04-23T18:27:13.021" v="23" actId="1076"/>
      <pc:docMkLst>
        <pc:docMk/>
      </pc:docMkLst>
      <pc:sldChg chg="modSp mod">
        <pc:chgData name="Galina Doychinova" userId="0fb7927745f0c6c3" providerId="LiveId" clId="{C5539A96-7BE0-4C56-8998-20928FBBCD35}" dt="2026-04-23T18:27:13.021" v="23" actId="1076"/>
        <pc:sldMkLst>
          <pc:docMk/>
          <pc:sldMk cId="0" sldId="256"/>
        </pc:sldMkLst>
        <pc:spChg chg="mod">
          <ac:chgData name="Galina Doychinova" userId="0fb7927745f0c6c3" providerId="LiveId" clId="{C5539A96-7BE0-4C56-8998-20928FBBCD35}" dt="2026-04-23T18:27:13.021" v="23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23.408" v="8" actId="122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9:02.037" v="0"/>
        <pc:sldMkLst>
          <pc:docMk/>
          <pc:sldMk cId="0" sldId="258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19:02.179" v="1" actId="27636"/>
        <pc:sldMkLst>
          <pc:docMk/>
          <pc:sldMk cId="0" sldId="259"/>
        </pc:sldMkLst>
        <pc:spChg chg="mod">
          <ac:chgData name="Galina Doychinova" userId="0fb7927745f0c6c3" providerId="LiveId" clId="{C5539A96-7BE0-4C56-8998-20928FBBCD35}" dt="2026-04-23T18:19:02.179" v="1" actId="2763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59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9:02.037" v="0"/>
        <pc:sldMkLst>
          <pc:docMk/>
          <pc:sldMk cId="0" sldId="260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0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9:02.037" v="0"/>
        <pc:sldMkLst>
          <pc:docMk/>
          <pc:sldMk cId="0" sldId="261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1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9:02.037" v="0"/>
        <pc:sldMkLst>
          <pc:docMk/>
          <pc:sldMk cId="0" sldId="262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2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C5539A96-7BE0-4C56-8998-20928FBBCD35}" dt="2026-04-23T18:19:02.195" v="2" actId="27636"/>
        <pc:sldMkLst>
          <pc:docMk/>
          <pc:sldMk cId="0" sldId="263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195" v="2" actId="27636"/>
          <ac:spMkLst>
            <pc:docMk/>
            <pc:sldMk cId="0" sldId="263"/>
            <ac:spMk id="3" creationId="{00000000-0000-0000-0000-000000000000}"/>
          </ac:spMkLst>
        </pc:spChg>
      </pc:sldChg>
      <pc:sldChg chg="modSp">
        <pc:chgData name="Galina Doychinova" userId="0fb7927745f0c6c3" providerId="LiveId" clId="{C5539A96-7BE0-4C56-8998-20928FBBCD35}" dt="2026-04-23T18:19:02.037" v="0"/>
        <pc:sldMkLst>
          <pc:docMk/>
          <pc:sldMk cId="0" sldId="266"/>
        </pc:sldMkLst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C5539A96-7BE0-4C56-8998-20928FBBCD35}" dt="2026-04-23T18:19:02.037" v="0"/>
          <ac:spMkLst>
            <pc:docMk/>
            <pc:sldMk cId="0" sldId="266"/>
            <ac:spMk id="3" creationId="{00000000-0000-0000-0000-000000000000}"/>
          </ac:spMkLst>
        </pc:spChg>
      </pc:sldChg>
      <pc:sldMasterChg chg="addSp delSp modSp mod">
        <pc:chgData name="Galina Doychinova" userId="0fb7927745f0c6c3" providerId="LiveId" clId="{C5539A96-7BE0-4C56-8998-20928FBBCD35}" dt="2026-04-23T18:20:30.445" v="22" actId="1076"/>
        <pc:sldMasterMkLst>
          <pc:docMk/>
          <pc:sldMasterMk cId="3308171955" sldId="2147483660"/>
        </pc:sldMasterMkLst>
        <pc:picChg chg="add del">
          <ac:chgData name="Galina Doychinova" userId="0fb7927745f0c6c3" providerId="LiveId" clId="{C5539A96-7BE0-4C56-8998-20928FBBCD35}" dt="2026-04-23T18:19:39.473" v="9" actId="478"/>
          <ac:picMkLst>
            <pc:docMk/>
            <pc:sldMasterMk cId="3308171955" sldId="2147483660"/>
            <ac:picMk id="8" creationId="{DC8DCD8B-518A-CF1A-63DF-61C0451ADA4A}"/>
          </ac:picMkLst>
        </pc:picChg>
        <pc:picChg chg="add mod modCrop">
          <ac:chgData name="Galina Doychinova" userId="0fb7927745f0c6c3" providerId="LiveId" clId="{C5539A96-7BE0-4C56-8998-20928FBBCD35}" dt="2026-04-23T18:20:30.445" v="22" actId="1076"/>
          <ac:picMkLst>
            <pc:docMk/>
            <pc:sldMasterMk cId="3308171955" sldId="2147483660"/>
            <ac:picMk id="10" creationId="{39EBDFE8-5C4C-5600-BE35-ADB1A85D58C3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199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03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7455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678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283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211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06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43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29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242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3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EdNest&#10;&#10;AI-generated content may be incorrect.">
            <a:extLst>
              <a:ext uri="{FF2B5EF4-FFF2-40B4-BE49-F238E27FC236}">
                <a16:creationId xmlns:a16="http://schemas.microsoft.com/office/drawing/2014/main" id="{39EBDFE8-5C4C-5600-BE35-ADB1A85D58C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25321" t="6441" r="20955" b="15224"/>
          <a:stretch>
            <a:fillRect/>
          </a:stretch>
        </p:blipFill>
        <p:spPr>
          <a:xfrm>
            <a:off x="8579224" y="92074"/>
            <a:ext cx="418105" cy="6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171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4057" y="741699"/>
            <a:ext cx="7018653" cy="2260293"/>
          </a:xfrm>
        </p:spPr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Year 6 </a:t>
            </a:r>
            <a:r>
              <a:rPr dirty="0" err="1"/>
              <a:t>Maths</a:t>
            </a:r>
            <a:r>
              <a:rPr dirty="0"/>
              <a:t> – Place Value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48970" y="3707921"/>
            <a:ext cx="7063740" cy="1691640"/>
          </a:xfrm>
        </p:spPr>
        <p:txBody>
          <a:bodyPr/>
          <a:lstStyle/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Lesson </a:t>
            </a:r>
            <a:r>
              <a:rPr lang="en-GB" dirty="0"/>
              <a:t>2</a:t>
            </a:r>
            <a:r>
              <a:rPr dirty="0"/>
              <a:t> </a:t>
            </a:r>
            <a:endParaRPr lang="en-GB" dirty="0"/>
          </a:p>
          <a:p>
            <a:pPr algn="ctr"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Partition Numbers up to 10,000,000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/>
          <a:lstStyle/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Learning Objective: 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To partition numbers up to ten million in different ways.</a:t>
            </a:r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u="sng" dirty="0"/>
              <a:t>Success Criteria:</a:t>
            </a:r>
            <a:endParaRPr lang="en-GB" u="sng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I can partition numbers using place value, represent partitions using addition, and explain how different partitions show the same total.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Key Vocabulary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P</a:t>
            </a:r>
            <a:r>
              <a:rPr dirty="0" err="1"/>
              <a:t>artition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part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whole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expanded form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place value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 sum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What does it mean to partition a number?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Partitioning means splitting a number into parts that add up to the whole.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Each part represents the value of digits in different place values.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The total stays the same, even if the parts change.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1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Partition 4,372,615 as 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4,000,000 + 300,000 + 70,000 + 2,000 + 600 + 10 + 5.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2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Partition 8,406,219 as </a:t>
            </a: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8,400,000 + 6,219 or as 8,000,000 + 406,219.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Modelled Example 3 – I Do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Partition 9,050,184 as 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 marL="0" indent="0">
              <a:buNone/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9,000,000 + 50,000 + 184.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Guided Example – We Do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Partition the number 7,218,406 together.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We identify each place value and write the number as a sum.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dirty="0"/>
              <a:t>We check that all parts add back to the original number.</a:t>
            </a:r>
            <a:endParaRPr lang="en-GB" dirty="0"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7,000,000+200,000+10,000+8,000+400+6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7,200,000+18,000+400+6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7,200,000+10,000+8,000+400+6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rPr lang="en-GB" dirty="0"/>
              <a:t>7,000,000+200,000+18,000+406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Independent Tasks – Choose Your Challenge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463040"/>
            <a:ext cx="2926080" cy="502920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Support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Partition 3,405 as thousands, hundreds, tens and ones.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Write 5,028 as a sum of its place values.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Partition 7,420 into two parts.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Complete: 6,508 = 6,000 + ___.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True or false: 4,300 = 4,000 + 300.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Match 9,120 to its partition.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463040"/>
            <a:ext cx="2926080" cy="502920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Core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Partition 6,704,291 in expanded form.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Partition 8,462,109 in two different ways.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Explain how 5,032,184 can be partitioned using place value.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Which partition represents 7,305,421 correctly?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Correct the mistake: 3,218 = 3,000 + 200 + 18.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Write a number that can be partitioned as 4,000,000 + 26,315.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1463040"/>
            <a:ext cx="2926080" cy="502920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t>Challenge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1. Partition 9,876,543 in three different ways.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2. Create a seven-digit number and show two different partitions.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3. Same total, different parts: give two partitions and explain.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4. Prove or disprove: there is only one correct way to partition a number.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5. Write a number whose partition includes 500,000 and 6,000.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t>6. Write a common partitioning mistake and correct 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7432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Answers – Check Your Thinking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74320" y="1463040"/>
            <a:ext cx="2926080" cy="5029200"/>
          </a:xfrm>
          <a:prstGeom prst="roundRect">
            <a:avLst/>
          </a:prstGeom>
          <a:solidFill>
            <a:srgbClr val="F0FF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Support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3,000 + 400 + 5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5,000 + 20 + 8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Many possible answers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4. 508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True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9,000 + 100 + 20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08960" y="1463040"/>
            <a:ext cx="2926080" cy="5029200"/>
          </a:xfrm>
          <a:prstGeom prst="round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Core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Correct expanded form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Two valid partitions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Clear place value explanation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Correct option identified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It should be 3,000 + 200 + 10 + 8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Example: 4,026,315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0" y="1463040"/>
            <a:ext cx="2926080" cy="5029200"/>
          </a:xfrm>
          <a:prstGeom prst="roundRect">
            <a:avLst/>
          </a:prstGeom>
          <a:solidFill>
            <a:srgbClr val="FFF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Challenge Answers</a:t>
            </a: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lang="en-GB" dirty="0"/>
          </a:p>
          <a:p>
            <a:pPr>
              <a:defRPr sz="2600">
                <a:solidFill>
                  <a:srgbClr val="002060"/>
                </a:solidFill>
                <a:latin typeface="Comic Sans MS"/>
              </a:defRPr>
            </a:pPr>
            <a:endParaRPr dirty="0"/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1. Three valid partitions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2. Two correct partitions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3. Explanation accepted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4. Disproved with example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5. Example: 1,506,000</a:t>
            </a:r>
          </a:p>
          <a:p>
            <a:pPr>
              <a:defRPr sz="1600">
                <a:solidFill>
                  <a:srgbClr val="002060"/>
                </a:solidFill>
                <a:latin typeface="Comic Sans MS"/>
              </a:defRPr>
            </a:pPr>
            <a:r>
              <a:rPr dirty="0"/>
              <a:t>6. Clear correction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600">
                <a:solidFill>
                  <a:srgbClr val="002060"/>
                </a:solidFill>
                <a:latin typeface="Comic Sans MS"/>
              </a:defRPr>
            </a:pPr>
            <a:r>
              <a:t>Reasoning and Exit Ticket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Reasoning: Explain two different ways to partition 6,420,591.</a:t>
            </a:r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endParaRPr/>
          </a:p>
          <a:p>
            <a:pPr>
              <a:defRPr sz="2800">
                <a:solidFill>
                  <a:srgbClr val="002060"/>
                </a:solidFill>
                <a:latin typeface="Comic Sans MS"/>
              </a:defRPr>
            </a:pPr>
            <a:r>
              <a:t>Exit Ticket: Partition 3,845,217 using place value.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13</TotalTime>
  <Words>557</Words>
  <Application>Microsoft Office PowerPoint</Application>
  <PresentationFormat>On-screen Show (4:3)</PresentationFormat>
  <Paragraphs>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Schoolbook</vt:lpstr>
      <vt:lpstr>Wingdings 2</vt:lpstr>
      <vt:lpstr>View</vt:lpstr>
      <vt:lpstr>Year 6 Maths – Place Value</vt:lpstr>
      <vt:lpstr>PowerPoint Presentation</vt:lpstr>
      <vt:lpstr>Key Vocabulary</vt:lpstr>
      <vt:lpstr>What does it mean to partition a number?</vt:lpstr>
      <vt:lpstr>Modelled Example 1 – I Do</vt:lpstr>
      <vt:lpstr>Modelled Example 2 – I Do</vt:lpstr>
      <vt:lpstr>Modelled Example 3 – I Do</vt:lpstr>
      <vt:lpstr>Guided Example – We Do Together</vt:lpstr>
      <vt:lpstr>PowerPoint Presentation</vt:lpstr>
      <vt:lpstr>PowerPoint Presentation</vt:lpstr>
      <vt:lpstr>Reasoning and Exit Ticket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2</cp:revision>
  <dcterms:created xsi:type="dcterms:W3CDTF">2013-01-27T09:14:16Z</dcterms:created>
  <dcterms:modified xsi:type="dcterms:W3CDTF">2026-04-23T18:27:13Z</dcterms:modified>
  <cp:category/>
</cp:coreProperties>
</file>