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C435B2-3361-4C46-ADDB-529EBAF79994}" v="1" dt="2026-04-23T18:17:05.6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1203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C5539A96-7BE0-4C56-8998-20928FBBCD35}"/>
    <pc:docChg chg="custSel modSld modMainMaster">
      <pc:chgData name="Galina Doychinova" userId="0fb7927745f0c6c3" providerId="LiveId" clId="{C5539A96-7BE0-4C56-8998-20928FBBCD35}" dt="2026-04-23T18:18:21.750" v="23" actId="1076"/>
      <pc:docMkLst>
        <pc:docMk/>
      </pc:docMkLst>
      <pc:sldChg chg="modSp mod">
        <pc:chgData name="Galina Doychinova" userId="0fb7927745f0c6c3" providerId="LiveId" clId="{C5539A96-7BE0-4C56-8998-20928FBBCD35}" dt="2026-04-23T18:18:21.750" v="23" actId="1076"/>
        <pc:sldMkLst>
          <pc:docMk/>
          <pc:sldMk cId="0" sldId="256"/>
        </pc:sldMkLst>
        <pc:spChg chg="mod">
          <ac:chgData name="Galina Doychinova" userId="0fb7927745f0c6c3" providerId="LiveId" clId="{C5539A96-7BE0-4C56-8998-20928FBBCD35}" dt="2026-04-23T18:18:02.021" v="17" actId="1076"/>
          <ac:spMkLst>
            <pc:docMk/>
            <pc:sldMk cId="0" sldId="256"/>
            <ac:spMk id="2" creationId="{00000000-0000-0000-0000-000000000000}"/>
          </ac:spMkLst>
        </pc:spChg>
        <pc:spChg chg="mod">
          <ac:chgData name="Galina Doychinova" userId="0fb7927745f0c6c3" providerId="LiveId" clId="{C5539A96-7BE0-4C56-8998-20928FBBCD35}" dt="2026-04-23T18:18:21.750" v="23" actId="1076"/>
          <ac:spMkLst>
            <pc:docMk/>
            <pc:sldMk cId="0" sldId="256"/>
            <ac:spMk id="3" creationId="{00000000-0000-0000-0000-000000000000}"/>
          </ac:spMkLst>
        </pc:spChg>
      </pc:sldChg>
      <pc:sldChg chg="modSp mod">
        <pc:chgData name="Galina Doychinova" userId="0fb7927745f0c6c3" providerId="LiveId" clId="{C5539A96-7BE0-4C56-8998-20928FBBCD35}" dt="2026-04-23T18:17:05.820" v="14" actId="27636"/>
        <pc:sldMkLst>
          <pc:docMk/>
          <pc:sldMk cId="0" sldId="258"/>
        </pc:sldMkLst>
        <pc:spChg chg="mod">
          <ac:chgData name="Galina Doychinova" userId="0fb7927745f0c6c3" providerId="LiveId" clId="{C5539A96-7BE0-4C56-8998-20928FBBCD35}" dt="2026-04-23T18:17:05.688" v="13"/>
          <ac:spMkLst>
            <pc:docMk/>
            <pc:sldMk cId="0" sldId="258"/>
            <ac:spMk id="2" creationId="{00000000-0000-0000-0000-000000000000}"/>
          </ac:spMkLst>
        </pc:spChg>
        <pc:spChg chg="mod">
          <ac:chgData name="Galina Doychinova" userId="0fb7927745f0c6c3" providerId="LiveId" clId="{C5539A96-7BE0-4C56-8998-20928FBBCD35}" dt="2026-04-23T18:17:05.820" v="14" actId="27636"/>
          <ac:spMkLst>
            <pc:docMk/>
            <pc:sldMk cId="0" sldId="258"/>
            <ac:spMk id="3" creationId="{00000000-0000-0000-0000-000000000000}"/>
          </ac:spMkLst>
        </pc:spChg>
      </pc:sldChg>
      <pc:sldChg chg="modSp">
        <pc:chgData name="Galina Doychinova" userId="0fb7927745f0c6c3" providerId="LiveId" clId="{C5539A96-7BE0-4C56-8998-20928FBBCD35}" dt="2026-04-23T18:17:05.688" v="13"/>
        <pc:sldMkLst>
          <pc:docMk/>
          <pc:sldMk cId="0" sldId="259"/>
        </pc:sldMkLst>
        <pc:spChg chg="mod">
          <ac:chgData name="Galina Doychinova" userId="0fb7927745f0c6c3" providerId="LiveId" clId="{C5539A96-7BE0-4C56-8998-20928FBBCD35}" dt="2026-04-23T18:17:05.688" v="13"/>
          <ac:spMkLst>
            <pc:docMk/>
            <pc:sldMk cId="0" sldId="259"/>
            <ac:spMk id="2" creationId="{00000000-0000-0000-0000-000000000000}"/>
          </ac:spMkLst>
        </pc:spChg>
      </pc:sldChg>
      <pc:sldChg chg="modSp">
        <pc:chgData name="Galina Doychinova" userId="0fb7927745f0c6c3" providerId="LiveId" clId="{C5539A96-7BE0-4C56-8998-20928FBBCD35}" dt="2026-04-23T18:17:05.688" v="13"/>
        <pc:sldMkLst>
          <pc:docMk/>
          <pc:sldMk cId="0" sldId="260"/>
        </pc:sldMkLst>
        <pc:spChg chg="mod">
          <ac:chgData name="Galina Doychinova" userId="0fb7927745f0c6c3" providerId="LiveId" clId="{C5539A96-7BE0-4C56-8998-20928FBBCD35}" dt="2026-04-23T18:17:05.688" v="13"/>
          <ac:spMkLst>
            <pc:docMk/>
            <pc:sldMk cId="0" sldId="260"/>
            <ac:spMk id="2" creationId="{00000000-0000-0000-0000-000000000000}"/>
          </ac:spMkLst>
        </pc:spChg>
        <pc:spChg chg="mod">
          <ac:chgData name="Galina Doychinova" userId="0fb7927745f0c6c3" providerId="LiveId" clId="{C5539A96-7BE0-4C56-8998-20928FBBCD35}" dt="2026-04-23T18:17:05.688" v="13"/>
          <ac:spMkLst>
            <pc:docMk/>
            <pc:sldMk cId="0" sldId="260"/>
            <ac:spMk id="3" creationId="{00000000-0000-0000-0000-000000000000}"/>
          </ac:spMkLst>
        </pc:spChg>
      </pc:sldChg>
      <pc:sldChg chg="modSp">
        <pc:chgData name="Galina Doychinova" userId="0fb7927745f0c6c3" providerId="LiveId" clId="{C5539A96-7BE0-4C56-8998-20928FBBCD35}" dt="2026-04-23T18:17:05.688" v="13"/>
        <pc:sldMkLst>
          <pc:docMk/>
          <pc:sldMk cId="0" sldId="261"/>
        </pc:sldMkLst>
        <pc:spChg chg="mod">
          <ac:chgData name="Galina Doychinova" userId="0fb7927745f0c6c3" providerId="LiveId" clId="{C5539A96-7BE0-4C56-8998-20928FBBCD35}" dt="2026-04-23T18:17:05.688" v="13"/>
          <ac:spMkLst>
            <pc:docMk/>
            <pc:sldMk cId="0" sldId="261"/>
            <ac:spMk id="2" creationId="{00000000-0000-0000-0000-000000000000}"/>
          </ac:spMkLst>
        </pc:spChg>
        <pc:spChg chg="mod">
          <ac:chgData name="Galina Doychinova" userId="0fb7927745f0c6c3" providerId="LiveId" clId="{C5539A96-7BE0-4C56-8998-20928FBBCD35}" dt="2026-04-23T18:17:05.688" v="13"/>
          <ac:spMkLst>
            <pc:docMk/>
            <pc:sldMk cId="0" sldId="261"/>
            <ac:spMk id="3" creationId="{00000000-0000-0000-0000-000000000000}"/>
          </ac:spMkLst>
        </pc:spChg>
      </pc:sldChg>
      <pc:sldChg chg="modSp">
        <pc:chgData name="Galina Doychinova" userId="0fb7927745f0c6c3" providerId="LiveId" clId="{C5539A96-7BE0-4C56-8998-20928FBBCD35}" dt="2026-04-23T18:17:05.688" v="13"/>
        <pc:sldMkLst>
          <pc:docMk/>
          <pc:sldMk cId="0" sldId="262"/>
        </pc:sldMkLst>
        <pc:spChg chg="mod">
          <ac:chgData name="Galina Doychinova" userId="0fb7927745f0c6c3" providerId="LiveId" clId="{C5539A96-7BE0-4C56-8998-20928FBBCD35}" dt="2026-04-23T18:17:05.688" v="13"/>
          <ac:spMkLst>
            <pc:docMk/>
            <pc:sldMk cId="0" sldId="262"/>
            <ac:spMk id="2" creationId="{00000000-0000-0000-0000-000000000000}"/>
          </ac:spMkLst>
        </pc:spChg>
        <pc:spChg chg="mod">
          <ac:chgData name="Galina Doychinova" userId="0fb7927745f0c6c3" providerId="LiveId" clId="{C5539A96-7BE0-4C56-8998-20928FBBCD35}" dt="2026-04-23T18:17:05.688" v="13"/>
          <ac:spMkLst>
            <pc:docMk/>
            <pc:sldMk cId="0" sldId="262"/>
            <ac:spMk id="3" creationId="{00000000-0000-0000-0000-000000000000}"/>
          </ac:spMkLst>
        </pc:spChg>
      </pc:sldChg>
      <pc:sldChg chg="modSp">
        <pc:chgData name="Galina Doychinova" userId="0fb7927745f0c6c3" providerId="LiveId" clId="{C5539A96-7BE0-4C56-8998-20928FBBCD35}" dt="2026-04-23T18:17:05.688" v="13"/>
        <pc:sldMkLst>
          <pc:docMk/>
          <pc:sldMk cId="0" sldId="264"/>
        </pc:sldMkLst>
        <pc:spChg chg="mod">
          <ac:chgData name="Galina Doychinova" userId="0fb7927745f0c6c3" providerId="LiveId" clId="{C5539A96-7BE0-4C56-8998-20928FBBCD35}" dt="2026-04-23T18:17:05.688" v="13"/>
          <ac:spMkLst>
            <pc:docMk/>
            <pc:sldMk cId="0" sldId="264"/>
            <ac:spMk id="2" creationId="{00000000-0000-0000-0000-000000000000}"/>
          </ac:spMkLst>
        </pc:spChg>
        <pc:spChg chg="mod">
          <ac:chgData name="Galina Doychinova" userId="0fb7927745f0c6c3" providerId="LiveId" clId="{C5539A96-7BE0-4C56-8998-20928FBBCD35}" dt="2026-04-23T18:17:05.688" v="13"/>
          <ac:spMkLst>
            <pc:docMk/>
            <pc:sldMk cId="0" sldId="264"/>
            <ac:spMk id="3" creationId="{00000000-0000-0000-0000-000000000000}"/>
          </ac:spMkLst>
        </pc:spChg>
      </pc:sldChg>
      <pc:sldChg chg="modSp">
        <pc:chgData name="Galina Doychinova" userId="0fb7927745f0c6c3" providerId="LiveId" clId="{C5539A96-7BE0-4C56-8998-20928FBBCD35}" dt="2026-04-23T18:17:05.688" v="13"/>
        <pc:sldMkLst>
          <pc:docMk/>
          <pc:sldMk cId="0" sldId="265"/>
        </pc:sldMkLst>
        <pc:spChg chg="mod">
          <ac:chgData name="Galina Doychinova" userId="0fb7927745f0c6c3" providerId="LiveId" clId="{C5539A96-7BE0-4C56-8998-20928FBBCD35}" dt="2026-04-23T18:17:05.688" v="13"/>
          <ac:spMkLst>
            <pc:docMk/>
            <pc:sldMk cId="0" sldId="265"/>
            <ac:spMk id="2" creationId="{00000000-0000-0000-0000-000000000000}"/>
          </ac:spMkLst>
        </pc:spChg>
        <pc:spChg chg="mod">
          <ac:chgData name="Galina Doychinova" userId="0fb7927745f0c6c3" providerId="LiveId" clId="{C5539A96-7BE0-4C56-8998-20928FBBCD35}" dt="2026-04-23T18:17:05.688" v="13"/>
          <ac:spMkLst>
            <pc:docMk/>
            <pc:sldMk cId="0" sldId="265"/>
            <ac:spMk id="3" creationId="{00000000-0000-0000-0000-000000000000}"/>
          </ac:spMkLst>
        </pc:spChg>
      </pc:sldChg>
      <pc:sldMasterChg chg="addSp delSp modSp mod">
        <pc:chgData name="Galina Doychinova" userId="0fb7927745f0c6c3" providerId="LiveId" clId="{C5539A96-7BE0-4C56-8998-20928FBBCD35}" dt="2026-04-23T18:16:41.273" v="12" actId="1076"/>
        <pc:sldMasterMkLst>
          <pc:docMk/>
          <pc:sldMasterMk cId="2209977519" sldId="2147483648"/>
        </pc:sldMasterMkLst>
        <pc:picChg chg="del">
          <ac:chgData name="Galina Doychinova" userId="0fb7927745f0c6c3" providerId="LiveId" clId="{C5539A96-7BE0-4C56-8998-20928FBBCD35}" dt="2026-04-23T18:16:11.860" v="0" actId="478"/>
          <ac:picMkLst>
            <pc:docMk/>
            <pc:sldMasterMk cId="2209977519" sldId="2147483648"/>
            <ac:picMk id="8" creationId="{2E40CA74-C5B1-9E38-CC62-D5A3CCA44408}"/>
          </ac:picMkLst>
        </pc:picChg>
        <pc:picChg chg="add mod modCrop">
          <ac:chgData name="Galina Doychinova" userId="0fb7927745f0c6c3" providerId="LiveId" clId="{C5539A96-7BE0-4C56-8998-20928FBBCD35}" dt="2026-04-23T18:16:41.273" v="12" actId="1076"/>
          <ac:picMkLst>
            <pc:docMk/>
            <pc:sldMasterMk cId="2209977519" sldId="2147483648"/>
            <ac:picMk id="9" creationId="{E5DA3E40-5591-6150-1325-C427D0136970}"/>
          </ac:picMkLst>
        </pc:picChg>
      </pc:sldMasterChg>
      <pc:sldMasterChg chg="addSp modSp mod">
        <pc:chgData name="Galina Doychinova" userId="0fb7927745f0c6c3" providerId="LiveId" clId="{C5539A96-7BE0-4C56-8998-20928FBBCD35}" dt="2026-04-23T18:17:41.444" v="15" actId="1076"/>
        <pc:sldMasterMkLst>
          <pc:docMk/>
          <pc:sldMasterMk cId="1862371036" sldId="2147483660"/>
        </pc:sldMasterMkLst>
        <pc:picChg chg="add mod">
          <ac:chgData name="Galina Doychinova" userId="0fb7927745f0c6c3" providerId="LiveId" clId="{C5539A96-7BE0-4C56-8998-20928FBBCD35}" dt="2026-04-23T18:17:41.444" v="15" actId="1076"/>
          <ac:picMkLst>
            <pc:docMk/>
            <pc:sldMasterMk cId="1862371036" sldId="2147483660"/>
            <ac:picMk id="8" creationId="{F95F79CD-EC66-EA7F-BDBB-B1B7EF855153}"/>
          </ac:picMkLst>
        </pc:pic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6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tx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1891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166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83875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280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718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99432" y="1717185"/>
            <a:ext cx="3364992" cy="731520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lang="en-US" sz="1800" b="0" kern="1200" spc="1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80000"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102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410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454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71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846963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798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67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727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EdNest&#10;&#10;AI-generated content may be incorrect.">
            <a:extLst>
              <a:ext uri="{FF2B5EF4-FFF2-40B4-BE49-F238E27FC236}">
                <a16:creationId xmlns:a16="http://schemas.microsoft.com/office/drawing/2014/main" id="{F95F79CD-EC66-EA7F-BDBB-B1B7EF85515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l="14936" t="18526" r="18830" b="21084"/>
          <a:stretch>
            <a:fillRect/>
          </a:stretch>
        </p:blipFill>
        <p:spPr>
          <a:xfrm>
            <a:off x="8518484" y="123713"/>
            <a:ext cx="530942" cy="48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371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8756" y="1117839"/>
            <a:ext cx="6006487" cy="1879121"/>
          </a:xfrm>
        </p:spPr>
        <p:txBody>
          <a:bodyPr/>
          <a:lstStyle/>
          <a:p>
            <a:pPr>
              <a:defRPr sz="3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Year 6 </a:t>
            </a:r>
            <a:r>
              <a:rPr dirty="0" err="1"/>
              <a:t>Maths</a:t>
            </a:r>
            <a:r>
              <a:rPr dirty="0"/>
              <a:t> – Place Value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3181" y="3429000"/>
            <a:ext cx="7063740" cy="1691640"/>
          </a:xfrm>
        </p:spPr>
        <p:txBody>
          <a:bodyPr/>
          <a:lstStyle/>
          <a:p>
            <a:pPr algn="ctr"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Lesson 1</a:t>
            </a:r>
            <a:endParaRPr lang="en-GB" dirty="0"/>
          </a:p>
          <a:p>
            <a:pPr algn="ctr"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Value of Each Digit | Numbers to 10,000,000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009650"/>
            <a:ext cx="8229600" cy="4525963"/>
          </a:xfrm>
        </p:spPr>
        <p:txBody>
          <a:bodyPr/>
          <a:lstStyle/>
          <a:p>
            <a:pPr marL="0" indent="0">
              <a:buNone/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u="sng" dirty="0"/>
              <a:t>LO: How can we work out the value of any digit in a large number?</a:t>
            </a:r>
          </a:p>
          <a:p>
            <a:pPr marL="0" indent="0">
              <a:buNone/>
              <a:defRPr sz="2800">
                <a:solidFill>
                  <a:srgbClr val="002060"/>
                </a:solidFill>
                <a:latin typeface="Comic Sans MS"/>
              </a:defRPr>
            </a:pPr>
            <a:endParaRPr dirty="0"/>
          </a:p>
          <a:p>
            <a:pPr marL="0" indent="0">
              <a:buNone/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u="sng" dirty="0"/>
              <a:t>Success Criteria:</a:t>
            </a:r>
          </a:p>
          <a:p>
            <a:pPr marL="0" indent="0">
              <a:buNone/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• I can identify the place of a digit</a:t>
            </a:r>
          </a:p>
          <a:p>
            <a:pPr marL="0" indent="0">
              <a:buNone/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• I can state its value</a:t>
            </a:r>
          </a:p>
          <a:p>
            <a:pPr marL="0" indent="0">
              <a:buNone/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• I can explain my thinking clearly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>
                <a:solidFill>
                  <a:srgbClr val="002060"/>
                </a:solidFill>
                <a:latin typeface="Comic Sans MS"/>
              </a:defRPr>
            </a:pPr>
            <a:r>
              <a:t>Key Vocabulary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2350" y="1811338"/>
            <a:ext cx="8229600" cy="4525963"/>
          </a:xfrm>
        </p:spPr>
        <p:txBody>
          <a:bodyPr>
            <a:normAutofit fontScale="77500" lnSpcReduction="20000"/>
          </a:bodyPr>
          <a:lstStyle/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lang="en-GB" dirty="0"/>
              <a:t>d</a:t>
            </a:r>
            <a:r>
              <a:rPr dirty="0" err="1"/>
              <a:t>igit</a:t>
            </a:r>
            <a:endParaRPr lang="en-GB" dirty="0"/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 place value</a:t>
            </a:r>
            <a:endParaRPr lang="en-GB" dirty="0"/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 value</a:t>
            </a:r>
            <a:endParaRPr lang="en-GB" dirty="0"/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 ones</a:t>
            </a:r>
            <a:endParaRPr lang="en-GB" dirty="0"/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 tens</a:t>
            </a:r>
            <a:endParaRPr lang="en-GB" dirty="0"/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 hundreds</a:t>
            </a:r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lang="en-GB" dirty="0"/>
              <a:t>t</a:t>
            </a:r>
            <a:r>
              <a:rPr dirty="0" err="1"/>
              <a:t>housands</a:t>
            </a:r>
            <a:endParaRPr lang="en-GB" dirty="0"/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 ten-thousands,</a:t>
            </a:r>
            <a:endParaRPr lang="en-GB" dirty="0"/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 hundred-thousands</a:t>
            </a:r>
            <a:endParaRPr lang="en-GB" dirty="0"/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 millions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 sz="3600">
                <a:solidFill>
                  <a:srgbClr val="002060"/>
                </a:solidFill>
                <a:latin typeface="Comic Sans MS"/>
              </a:defRPr>
            </a:pPr>
            <a:r>
              <a:t>Why does the same digit have different values in different numbers?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70099"/>
            <a:ext cx="8229600" cy="4525963"/>
          </a:xfrm>
        </p:spPr>
        <p:txBody>
          <a:bodyPr/>
          <a:lstStyle/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A digit’s value depends on its position in the number.</a:t>
            </a:r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The further left the digit is, the greater its value.</a:t>
            </a:r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Value = digit × place value.</a:t>
            </a:r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Zero is a placeholder that keeps digits in the correct place.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>
                <a:solidFill>
                  <a:srgbClr val="002060"/>
                </a:solidFill>
                <a:latin typeface="Comic Sans MS"/>
              </a:defRPr>
            </a:pPr>
            <a:r>
              <a:t>Modelled Example 1 – I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t>Number: 7,406,215</a:t>
            </a:r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t>Digit: 6</a:t>
            </a:r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t>Place: thousands</a:t>
            </a:r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t>Value: 6,000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>
                <a:solidFill>
                  <a:srgbClr val="002060"/>
                </a:solidFill>
                <a:latin typeface="Comic Sans MS"/>
              </a:defRPr>
            </a:pPr>
            <a:r>
              <a:t>Modelled Example 2 – I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t>Number: 3,050,901</a:t>
            </a:r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t>Digit: 5</a:t>
            </a:r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t>Place: ten-thousands</a:t>
            </a:r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t>Value: 50,000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>
                <a:solidFill>
                  <a:srgbClr val="002060"/>
                </a:solidFill>
                <a:latin typeface="Comic Sans MS"/>
              </a:defRPr>
            </a:pPr>
            <a:r>
              <a:t>Guided Example – We Do Together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t>Number: 8,217,064</a:t>
            </a:r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t>Step 1: Identify the digit (2)</a:t>
            </a:r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t>Step 2: Identify the place (hundred-thousands)</a:t>
            </a:r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t>Step 3: State the value → 200,000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8171" y="173990"/>
            <a:ext cx="719327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>
                <a:solidFill>
                  <a:srgbClr val="002060"/>
                </a:solidFill>
                <a:latin typeface="Comic Sans MS"/>
              </a:defRPr>
            </a:pPr>
            <a:r>
              <a:rPr sz="3600" dirty="0">
                <a:solidFill>
                  <a:srgbClr val="002060"/>
                </a:solidFill>
              </a:rPr>
              <a:t>Independent Tasks – Choose Your Challenge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274320" y="1463040"/>
            <a:ext cx="2926080" cy="5029200"/>
          </a:xfrm>
          <a:prstGeom prst="roundRect">
            <a:avLst/>
          </a:prstGeom>
          <a:solidFill>
            <a:srgbClr val="F0FF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3000">
                <a:latin typeface="Comic Sans MS"/>
              </a:defRPr>
            </a:pPr>
            <a:r>
              <a:rPr sz="1600" dirty="0">
                <a:solidFill>
                  <a:srgbClr val="002060"/>
                </a:solidFill>
              </a:rPr>
              <a:t>Support</a:t>
            </a:r>
          </a:p>
          <a:p>
            <a:pPr>
              <a:defRPr sz="2200">
                <a:latin typeface="Comic Sans MS"/>
              </a:defRPr>
            </a:pPr>
            <a:r>
              <a:rPr sz="1600" dirty="0">
                <a:solidFill>
                  <a:srgbClr val="002060"/>
                </a:solidFill>
              </a:rPr>
              <a:t>1. Circle the digit 4 in 4,102,305.</a:t>
            </a:r>
            <a:br>
              <a:rPr sz="1600" dirty="0">
                <a:solidFill>
                  <a:srgbClr val="002060"/>
                </a:solidFill>
              </a:rPr>
            </a:br>
            <a:r>
              <a:rPr sz="1600" dirty="0">
                <a:solidFill>
                  <a:srgbClr val="002060"/>
                </a:solidFill>
              </a:rPr>
              <a:t>   What is its value?</a:t>
            </a:r>
          </a:p>
          <a:p>
            <a:pPr>
              <a:defRPr sz="2200">
                <a:latin typeface="Comic Sans MS"/>
              </a:defRPr>
            </a:pPr>
            <a:r>
              <a:rPr sz="1600" dirty="0">
                <a:solidFill>
                  <a:srgbClr val="002060"/>
                </a:solidFill>
              </a:rPr>
              <a:t>2. What is the value of the 6 in 6,045,210?</a:t>
            </a:r>
          </a:p>
          <a:p>
            <a:pPr>
              <a:defRPr sz="2200">
                <a:latin typeface="Comic Sans MS"/>
              </a:defRPr>
            </a:pPr>
            <a:r>
              <a:rPr sz="1600" dirty="0">
                <a:solidFill>
                  <a:srgbClr val="002060"/>
                </a:solidFill>
              </a:rPr>
              <a:t>3. Write the value of the underlined digit in 2,</a:t>
            </a:r>
            <a:r>
              <a:rPr sz="1600" u="sng" dirty="0">
                <a:solidFill>
                  <a:srgbClr val="002060"/>
                </a:solidFill>
              </a:rPr>
              <a:t>3</a:t>
            </a:r>
            <a:r>
              <a:rPr sz="1600" dirty="0">
                <a:solidFill>
                  <a:srgbClr val="002060"/>
                </a:solidFill>
              </a:rPr>
              <a:t>00,145.</a:t>
            </a:r>
          </a:p>
          <a:p>
            <a:pPr>
              <a:defRPr sz="2200">
                <a:latin typeface="Comic Sans MS"/>
              </a:defRPr>
            </a:pPr>
            <a:r>
              <a:rPr sz="1600" dirty="0">
                <a:solidFill>
                  <a:srgbClr val="002060"/>
                </a:solidFill>
              </a:rPr>
              <a:t>4. Which digit is worth 7</a:t>
            </a:r>
            <a:r>
              <a:rPr lang="en-GB" sz="1600" dirty="0">
                <a:solidFill>
                  <a:srgbClr val="002060"/>
                </a:solidFill>
              </a:rPr>
              <a:t>0</a:t>
            </a:r>
            <a:r>
              <a:rPr sz="1600" dirty="0">
                <a:solidFill>
                  <a:srgbClr val="002060"/>
                </a:solidFill>
              </a:rPr>
              <a:t>,000 in 7,070,004?</a:t>
            </a:r>
          </a:p>
          <a:p>
            <a:pPr>
              <a:defRPr sz="2200">
                <a:latin typeface="Comic Sans MS"/>
              </a:defRPr>
            </a:pPr>
            <a:r>
              <a:rPr sz="1600" dirty="0">
                <a:solidFill>
                  <a:srgbClr val="002060"/>
                </a:solidFill>
              </a:rPr>
              <a:t>5. Match the digit 5 to its value in </a:t>
            </a:r>
            <a:r>
              <a:rPr lang="en-GB" sz="1600" dirty="0">
                <a:solidFill>
                  <a:srgbClr val="002060"/>
                </a:solidFill>
              </a:rPr>
              <a:t>4</a:t>
            </a:r>
            <a:r>
              <a:rPr sz="1600" dirty="0">
                <a:solidFill>
                  <a:srgbClr val="002060"/>
                </a:solidFill>
              </a:rPr>
              <a:t>,500,012.</a:t>
            </a:r>
          </a:p>
          <a:p>
            <a:pPr>
              <a:defRPr sz="2200">
                <a:latin typeface="Comic Sans MS"/>
              </a:defRPr>
            </a:pPr>
            <a:r>
              <a:rPr sz="1600" dirty="0">
                <a:solidFill>
                  <a:srgbClr val="002060"/>
                </a:solidFill>
              </a:rPr>
              <a:t>6. Complete: The value of the 3 in 3,214,567 is ___.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108960" y="1463040"/>
            <a:ext cx="2926080" cy="5029200"/>
          </a:xfrm>
          <a:prstGeom prst="round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3000">
                <a:latin typeface="Comic Sans MS"/>
              </a:defRPr>
            </a:pPr>
            <a:r>
              <a:rPr sz="1600">
                <a:solidFill>
                  <a:srgbClr val="002060"/>
                </a:solidFill>
              </a:rPr>
              <a:t>Core</a:t>
            </a:r>
          </a:p>
          <a:p>
            <a:pPr>
              <a:defRPr sz="2200">
                <a:latin typeface="Comic Sans MS"/>
              </a:defRPr>
            </a:pPr>
            <a:r>
              <a:rPr sz="1600">
                <a:solidFill>
                  <a:srgbClr val="002060"/>
                </a:solidFill>
              </a:rPr>
              <a:t>1. Write the value of each digit in 6,752,091.</a:t>
            </a:r>
          </a:p>
          <a:p>
            <a:pPr>
              <a:defRPr sz="2200">
                <a:latin typeface="Comic Sans MS"/>
              </a:defRPr>
            </a:pPr>
            <a:r>
              <a:rPr sz="1600">
                <a:solidFill>
                  <a:srgbClr val="002060"/>
                </a:solidFill>
              </a:rPr>
              <a:t>2. Explain why the 2 in 8,217,064 is worth 200,000.</a:t>
            </a:r>
          </a:p>
          <a:p>
            <a:pPr>
              <a:defRPr sz="2200">
                <a:latin typeface="Comic Sans MS"/>
              </a:defRPr>
            </a:pPr>
            <a:r>
              <a:rPr sz="1600">
                <a:solidFill>
                  <a:srgbClr val="002060"/>
                </a:solidFill>
              </a:rPr>
              <a:t>3. Which digit in 5,040,913 has a value of 40,000?</a:t>
            </a:r>
          </a:p>
          <a:p>
            <a:pPr>
              <a:defRPr sz="2200">
                <a:latin typeface="Comic Sans MS"/>
              </a:defRPr>
            </a:pPr>
            <a:r>
              <a:rPr sz="1600">
                <a:solidFill>
                  <a:srgbClr val="002060"/>
                </a:solidFill>
              </a:rPr>
              <a:t>4. Order these digits by value in 7,406,215.</a:t>
            </a:r>
          </a:p>
          <a:p>
            <a:pPr>
              <a:defRPr sz="2200">
                <a:latin typeface="Comic Sans MS"/>
              </a:defRPr>
            </a:pPr>
            <a:r>
              <a:rPr sz="1600">
                <a:solidFill>
                  <a:srgbClr val="002060"/>
                </a:solidFill>
              </a:rPr>
              <a:t>5. True or false: The 9 in 9,003,140 is worth 9,000.</a:t>
            </a:r>
          </a:p>
          <a:p>
            <a:pPr>
              <a:defRPr sz="2200">
                <a:latin typeface="Comic Sans MS"/>
              </a:defRPr>
            </a:pPr>
            <a:r>
              <a:rPr sz="1600">
                <a:solidFill>
                  <a:srgbClr val="002060"/>
                </a:solidFill>
              </a:rPr>
              <a:t>6. Find a digit worth 50,000 in any number.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0" y="1463040"/>
            <a:ext cx="2926080" cy="5029200"/>
          </a:xfrm>
          <a:prstGeom prst="roundRect">
            <a:avLst/>
          </a:prstGeom>
          <a:solidFill>
            <a:srgbClr val="FFF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3000">
                <a:latin typeface="Comic Sans MS"/>
              </a:defRPr>
            </a:pPr>
            <a:r>
              <a:rPr sz="1600">
                <a:solidFill>
                  <a:srgbClr val="002060"/>
                </a:solidFill>
              </a:rPr>
              <a:t>Challenge</a:t>
            </a:r>
          </a:p>
          <a:p>
            <a:pPr>
              <a:defRPr sz="2200">
                <a:latin typeface="Comic Sans MS"/>
              </a:defRPr>
            </a:pPr>
            <a:r>
              <a:rPr sz="1600">
                <a:solidFill>
                  <a:srgbClr val="002060"/>
                </a:solidFill>
              </a:rPr>
              <a:t>1. Create a number where the digit 6 is worth 6,000.</a:t>
            </a:r>
          </a:p>
          <a:p>
            <a:pPr>
              <a:defRPr sz="2200">
                <a:latin typeface="Comic Sans MS"/>
              </a:defRPr>
            </a:pPr>
            <a:r>
              <a:rPr sz="1600">
                <a:solidFill>
                  <a:srgbClr val="002060"/>
                </a:solidFill>
              </a:rPr>
              <a:t>2. Create a number where the digit 6 is worth 600,000.</a:t>
            </a:r>
          </a:p>
          <a:p>
            <a:pPr>
              <a:defRPr sz="2200">
                <a:latin typeface="Comic Sans MS"/>
              </a:defRPr>
            </a:pPr>
            <a:r>
              <a:rPr sz="1600">
                <a:solidFill>
                  <a:srgbClr val="002060"/>
                </a:solidFill>
              </a:rPr>
              <a:t>3. Same digit, different value: give two examples.</a:t>
            </a:r>
          </a:p>
          <a:p>
            <a:pPr>
              <a:defRPr sz="2200">
                <a:latin typeface="Comic Sans MS"/>
              </a:defRPr>
            </a:pPr>
            <a:r>
              <a:rPr sz="1600">
                <a:solidFill>
                  <a:srgbClr val="002060"/>
                </a:solidFill>
              </a:rPr>
              <a:t>4. Convince me: zero has a value.</a:t>
            </a:r>
          </a:p>
          <a:p>
            <a:pPr>
              <a:defRPr sz="2200">
                <a:latin typeface="Comic Sans MS"/>
              </a:defRPr>
            </a:pPr>
            <a:r>
              <a:rPr sz="1600">
                <a:solidFill>
                  <a:srgbClr val="002060"/>
                </a:solidFill>
              </a:rPr>
              <a:t>5. Is it possible for two digits to have the same value? Explain.</a:t>
            </a:r>
          </a:p>
          <a:p>
            <a:pPr>
              <a:defRPr sz="2200">
                <a:latin typeface="Comic Sans MS"/>
              </a:defRPr>
            </a:pPr>
            <a:r>
              <a:rPr sz="1600">
                <a:solidFill>
                  <a:srgbClr val="002060"/>
                </a:solidFill>
              </a:rPr>
              <a:t>6. Write a misconception about place value and correct it.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A7B2F5-C595-F74A-5BD2-3C1A2B460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229677F-2544-C809-C65A-1E54E36F2F46}"/>
              </a:ext>
            </a:extLst>
          </p:cNvPr>
          <p:cNvSpPr txBox="1"/>
          <p:nvPr/>
        </p:nvSpPr>
        <p:spPr>
          <a:xfrm>
            <a:off x="598171" y="173990"/>
            <a:ext cx="719327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rgbClr val="002060"/>
                </a:solidFill>
                <a:latin typeface="Comic Sans MS"/>
              </a:defRPr>
            </a:pPr>
            <a:r>
              <a:rPr kumimoji="0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Independent Tasks – Choose Your Challenge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2D96C65-8BFA-1630-524E-40AA50A841DC}"/>
              </a:ext>
            </a:extLst>
          </p:cNvPr>
          <p:cNvSpPr/>
          <p:nvPr/>
        </p:nvSpPr>
        <p:spPr>
          <a:xfrm>
            <a:off x="274320" y="1463040"/>
            <a:ext cx="2926080" cy="5029200"/>
          </a:xfrm>
          <a:prstGeom prst="roundRect">
            <a:avLst/>
          </a:prstGeom>
          <a:solidFill>
            <a:srgbClr val="F0FF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latin typeface="Comic Sans MS"/>
              </a:defRPr>
            </a:pP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Support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latin typeface="Comic Sans MS"/>
              </a:defRPr>
            </a:pP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Comic Sans MS"/>
              </a:defRPr>
            </a:pP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1. 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4,000,000</a:t>
            </a: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Comic Sans MS"/>
              </a:defRPr>
            </a:pP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2. 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6,000,000</a:t>
            </a: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Comic Sans MS"/>
              </a:defRPr>
            </a:pP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3. 300,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000</a:t>
            </a: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Comic Sans MS"/>
              </a:defRPr>
            </a:pP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4. 7,0</a:t>
            </a:r>
            <a:r>
              <a:rPr kumimoji="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7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0,004?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Comic Sans MS"/>
              </a:defRPr>
            </a:pP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5. 500,0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00</a:t>
            </a: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Comic Sans MS"/>
              </a:defRPr>
            </a:pP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6. Complete: The value of the 3 in 3,214,567 is </a:t>
            </a:r>
            <a:r>
              <a:rPr lang="en-GB" dirty="0">
                <a:solidFill>
                  <a:srgbClr val="002060"/>
                </a:solidFill>
                <a:latin typeface="Comic Sans MS"/>
              </a:rPr>
              <a:t>3,000,000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.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9AB8A84-4530-34D5-2B8E-9E5400110EF7}"/>
              </a:ext>
            </a:extLst>
          </p:cNvPr>
          <p:cNvSpPr/>
          <p:nvPr/>
        </p:nvSpPr>
        <p:spPr>
          <a:xfrm>
            <a:off x="3108960" y="1463040"/>
            <a:ext cx="2926080" cy="5029200"/>
          </a:xfrm>
          <a:prstGeom prst="round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latin typeface="Comic Sans MS"/>
              </a:defRPr>
            </a:pP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Core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Comic Sans MS"/>
              </a:defRPr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1.6</a:t>
            </a:r>
            <a:r>
              <a:rPr lang="en-GB" sz="1600" dirty="0">
                <a:solidFill>
                  <a:srgbClr val="002060"/>
                </a:solidFill>
                <a:latin typeface="Comic Sans MS"/>
              </a:rPr>
              <a:t>,000,000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Comic Sans MS"/>
              </a:defRPr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7</a:t>
            </a:r>
            <a:r>
              <a:rPr lang="en-GB" sz="1600" dirty="0">
                <a:solidFill>
                  <a:srgbClr val="002060"/>
                </a:solidFill>
                <a:latin typeface="Comic Sans MS"/>
              </a:rPr>
              <a:t>,000,000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Comic Sans MS"/>
              </a:defRPr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5</a:t>
            </a:r>
            <a:r>
              <a:rPr lang="en-GB" sz="1600" dirty="0">
                <a:solidFill>
                  <a:srgbClr val="002060"/>
                </a:solidFill>
                <a:latin typeface="Comic Sans MS"/>
              </a:rPr>
              <a:t>0,000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Comic Sans MS"/>
              </a:defRPr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2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,000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Comic Sans MS"/>
              </a:defRPr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9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0 ,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1.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Comic Sans MS"/>
              </a:defRPr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2.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It is in the ten thousand digits’ place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Comic Sans MS"/>
              </a:defRPr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3. 5,0</a:t>
            </a:r>
            <a:r>
              <a:rPr kumimoji="0" sz="16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4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0,913 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Comic Sans MS"/>
              </a:defRPr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4.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7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,000,000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Comic Sans MS"/>
              </a:defRPr>
            </a:pPr>
            <a:r>
              <a:rPr lang="en-GB" sz="1600" dirty="0">
                <a:solidFill>
                  <a:srgbClr val="002060"/>
                </a:solidFill>
                <a:latin typeface="Comic Sans MS"/>
              </a:rPr>
              <a:t>400,000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Comic Sans MS"/>
              </a:defRPr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6,000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Comic Sans MS"/>
              </a:defRPr>
            </a:pPr>
            <a:r>
              <a:rPr lang="en-GB" sz="1600" dirty="0">
                <a:solidFill>
                  <a:srgbClr val="002060"/>
                </a:solidFill>
                <a:latin typeface="Comic Sans MS"/>
              </a:rPr>
              <a:t>200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Comic Sans MS"/>
              </a:defRPr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10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Comic Sans MS"/>
              </a:defRPr>
            </a:pPr>
            <a:r>
              <a:rPr lang="en-GB" sz="1600" dirty="0">
                <a:solidFill>
                  <a:srgbClr val="002060"/>
                </a:solidFill>
                <a:latin typeface="Comic Sans MS"/>
              </a:rPr>
              <a:t>5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Comic Sans MS"/>
              </a:defRPr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5.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No, it is 9 millions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Comic Sans MS"/>
              </a:defRPr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6. Variable answers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245AEBA-BF1A-60C5-8E7F-9FBC2A073A0D}"/>
              </a:ext>
            </a:extLst>
          </p:cNvPr>
          <p:cNvSpPr/>
          <p:nvPr/>
        </p:nvSpPr>
        <p:spPr>
          <a:xfrm>
            <a:off x="5943600" y="1463040"/>
            <a:ext cx="2926080" cy="5029200"/>
          </a:xfrm>
          <a:prstGeom prst="roundRect">
            <a:avLst/>
          </a:prstGeom>
          <a:solidFill>
            <a:srgbClr val="FFF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latin typeface="Comic Sans MS"/>
              </a:defRPr>
            </a:pP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Challenge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Comic Sans MS"/>
              </a:defRPr>
            </a:pP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1. 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Variable</a:t>
            </a: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Comic Sans MS"/>
              </a:defRPr>
            </a:pP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2. </a:t>
            </a:r>
            <a:r>
              <a:rPr lang="en-GB" dirty="0">
                <a:solidFill>
                  <a:srgbClr val="002060"/>
                </a:solidFill>
                <a:latin typeface="Comic Sans MS"/>
              </a:rPr>
              <a:t>V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ariable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answers</a:t>
            </a: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Comic Sans MS"/>
              </a:defRPr>
            </a:pP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3. 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Variable </a:t>
            </a: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Comic Sans MS"/>
              </a:defRPr>
            </a:pP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4. 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It is a place holder </a:t>
            </a: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Comic Sans MS"/>
              </a:defRPr>
            </a:pP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5. 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yes, if they are positioned in the same place in two different numbers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Comic Sans MS"/>
              </a:defRPr>
            </a:pP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6. 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Variable</a:t>
            </a: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14537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>
                <a:solidFill>
                  <a:srgbClr val="002060"/>
                </a:solidFill>
                <a:latin typeface="Comic Sans MS"/>
              </a:defRPr>
            </a:pPr>
            <a:r>
              <a:t>Answers – Check Your Thinking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Examples:</a:t>
            </a:r>
          </a:p>
          <a:p>
            <a:pPr marL="0" indent="0">
              <a:buNone/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• 4 in 4,102,305 = 4,000,000</a:t>
            </a:r>
          </a:p>
          <a:p>
            <a:pPr marL="0" indent="0">
              <a:buNone/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• 6 in 6,045,210 = 6,000,000</a:t>
            </a:r>
          </a:p>
          <a:p>
            <a:pPr marL="0" indent="0">
              <a:buNone/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• 2 in 8,217,064 = 200,000</a:t>
            </a:r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endParaRPr dirty="0"/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Challenge answers may vary but must show correct place value reasoning.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Reasoning &amp; Exit Ticket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Reasoning: Which is greater – 4,090,012 or 4,009,012? Explain why.</a:t>
            </a:r>
          </a:p>
          <a:p>
            <a:pPr marL="0" indent="0">
              <a:buNone/>
              <a:defRPr sz="2800">
                <a:solidFill>
                  <a:srgbClr val="002060"/>
                </a:solidFill>
                <a:latin typeface="Comic Sans MS"/>
              </a:defRPr>
            </a:pPr>
            <a:endParaRPr dirty="0"/>
          </a:p>
          <a:p>
            <a:pPr marL="0" indent="0">
              <a:buNone/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Exit Ticket: What is the value of the 8 in 2,845,019? Explain in one sentence.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22</TotalTime>
  <Words>637</Words>
  <Application>Microsoft Office PowerPoint</Application>
  <PresentationFormat>On-screen Show (4:3)</PresentationFormat>
  <Paragraphs>105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Century Schoolbook</vt:lpstr>
      <vt:lpstr>Comic Sans MS</vt:lpstr>
      <vt:lpstr>Wingdings 2</vt:lpstr>
      <vt:lpstr>View</vt:lpstr>
      <vt:lpstr>Year 6 Maths – Place Value</vt:lpstr>
      <vt:lpstr>PowerPoint Presentation</vt:lpstr>
      <vt:lpstr>Key Vocabulary</vt:lpstr>
      <vt:lpstr>Why does the same digit have different values in different numbers?</vt:lpstr>
      <vt:lpstr>Modelled Example 1 – I Do</vt:lpstr>
      <vt:lpstr>Modelled Example 2 – I Do</vt:lpstr>
      <vt:lpstr>Guided Example – We Do Together</vt:lpstr>
      <vt:lpstr>PowerPoint Presentation</vt:lpstr>
      <vt:lpstr>PowerPoint Presentation</vt:lpstr>
      <vt:lpstr>Answers – Check Your Thinking</vt:lpstr>
      <vt:lpstr>Reasoning &amp; Exit Ticket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Galina Doychinova</cp:lastModifiedBy>
  <cp:revision>5</cp:revision>
  <dcterms:created xsi:type="dcterms:W3CDTF">2013-01-27T09:14:16Z</dcterms:created>
  <dcterms:modified xsi:type="dcterms:W3CDTF">2026-04-23T18:18:24Z</dcterms:modified>
  <cp:category/>
</cp:coreProperties>
</file>