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</p:sldIdLst>
  <p:sldSz cx="9144000" cy="5143500" type="screen16x9"/>
  <p:notesSz cx="51435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4A0DFF-1985-4D92-8A79-0D90A8A69A62}" v="5" dt="2026-05-10T12:33:00.932"/>
    <p1510:client id="{11A20783-645C-40AB-9269-74005650C892}" v="4" dt="2026-05-09T19:12:41.3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5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modSld modMainMaster">
      <pc:chgData name="Galina Doychinova" userId="0fb7927745f0c6c3" providerId="LiveId" clId="{403A5934-DEB0-4C53-872A-117AF44D2478}" dt="2026-05-10T12:35:50.075" v="128" actId="1076"/>
      <pc:docMkLst>
        <pc:docMk/>
      </pc:docMkLst>
      <pc:sldChg chg="modSp mod">
        <pc:chgData name="Galina Doychinova" userId="0fb7927745f0c6c3" providerId="LiveId" clId="{403A5934-DEB0-4C53-872A-117AF44D2478}" dt="2026-05-09T21:23:40.284" v="11" actId="26606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5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5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56"/>
            <ac:spMk id="4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09T21:23:40.284" v="11" actId="26606"/>
        <pc:sldMkLst>
          <pc:docMk/>
          <pc:sldMk cId="0" sldId="257"/>
        </pc:sldMkLst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09T21:23:40.284" v="11" actId="26606"/>
        <pc:sldMkLst>
          <pc:docMk/>
          <pc:sldMk cId="0" sldId="258"/>
        </pc:sldMkLst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58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58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58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58"/>
            <ac:spMk id="6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58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58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58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58"/>
            <ac:spMk id="1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58"/>
            <ac:spMk id="14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09T21:23:40.284" v="11" actId="26606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59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59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59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59"/>
            <ac:spMk id="6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09T21:23:40.284" v="11" actId="26606"/>
        <pc:sldMkLst>
          <pc:docMk/>
          <pc:sldMk cId="0" sldId="260"/>
        </pc:sldMkLst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60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60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60"/>
            <ac:spMk id="5" creationId="{00000000-0000-0000-0000-000000000000}"/>
          </ac:spMkLst>
        </pc:spChg>
      </pc:sldChg>
      <pc:sldChg chg="addSp delSp modSp mod delAnim">
        <pc:chgData name="Galina Doychinova" userId="0fb7927745f0c6c3" providerId="LiveId" clId="{403A5934-DEB0-4C53-872A-117AF44D2478}" dt="2026-05-10T12:33:03.882" v="37" actId="1076"/>
        <pc:sldMkLst>
          <pc:docMk/>
          <pc:sldMk cId="0" sldId="261"/>
        </pc:sldMkLst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6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38:14.312" v="12" actId="14100"/>
          <ac:spMkLst>
            <pc:docMk/>
            <pc:sldMk cId="0" sldId="261"/>
            <ac:spMk id="3" creationId="{00000000-0000-0000-0000-000000000000}"/>
          </ac:spMkLst>
        </pc:spChg>
        <pc:picChg chg="del mod">
          <ac:chgData name="Galina Doychinova" userId="0fb7927745f0c6c3" providerId="LiveId" clId="{403A5934-DEB0-4C53-872A-117AF44D2478}" dt="2026-05-10T12:32:58.102" v="35" actId="478"/>
          <ac:picMkLst>
            <pc:docMk/>
            <pc:sldMk cId="0" sldId="261"/>
            <ac:picMk id="4" creationId="{00000000-0000-0000-0000-000000000000}"/>
          </ac:picMkLst>
        </pc:picChg>
        <pc:picChg chg="add mod">
          <ac:chgData name="Galina Doychinova" userId="0fb7927745f0c6c3" providerId="LiveId" clId="{403A5934-DEB0-4C53-872A-117AF44D2478}" dt="2026-05-10T12:33:03.882" v="37" actId="1076"/>
          <ac:picMkLst>
            <pc:docMk/>
            <pc:sldMk cId="0" sldId="261"/>
            <ac:picMk id="5" creationId="{542E05B9-1569-9F0F-74A2-090266AAA545}"/>
          </ac:picMkLst>
        </pc:picChg>
      </pc:sldChg>
      <pc:sldChg chg="delSp modSp mod">
        <pc:chgData name="Galina Doychinova" userId="0fb7927745f0c6c3" providerId="LiveId" clId="{403A5934-DEB0-4C53-872A-117AF44D2478}" dt="2026-05-09T21:39:32.341" v="17" actId="14100"/>
        <pc:sldMkLst>
          <pc:docMk/>
          <pc:sldMk cId="0" sldId="262"/>
        </pc:sldMkLst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6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39:32.341" v="17" actId="14100"/>
          <ac:spMkLst>
            <pc:docMk/>
            <pc:sldMk cId="0" sldId="262"/>
            <ac:spMk id="3" creationId="{00000000-0000-0000-0000-000000000000}"/>
          </ac:spMkLst>
        </pc:spChg>
        <pc:picChg chg="del">
          <ac:chgData name="Galina Doychinova" userId="0fb7927745f0c6c3" providerId="LiveId" clId="{403A5934-DEB0-4C53-872A-117AF44D2478}" dt="2026-05-09T21:39:24.923" v="15" actId="478"/>
          <ac:picMkLst>
            <pc:docMk/>
            <pc:sldMk cId="0" sldId="262"/>
            <ac:picMk id="4" creationId="{00000000-0000-0000-0000-000000000000}"/>
          </ac:picMkLst>
        </pc:picChg>
      </pc:sldChg>
      <pc:sldChg chg="modSp mod">
        <pc:chgData name="Galina Doychinova" userId="0fb7927745f0c6c3" providerId="LiveId" clId="{403A5934-DEB0-4C53-872A-117AF44D2478}" dt="2026-05-09T21:40:04.187" v="18" actId="1076"/>
        <pc:sldMkLst>
          <pc:docMk/>
          <pc:sldMk cId="0" sldId="264"/>
        </pc:sldMkLst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64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64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64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64"/>
            <ac:spMk id="6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64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64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40:04.187" v="18" actId="1076"/>
          <ac:spMkLst>
            <pc:docMk/>
            <pc:sldMk cId="0" sldId="264"/>
            <ac:spMk id="9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09T21:41:04.462" v="28" actId="5793"/>
        <pc:sldMkLst>
          <pc:docMk/>
          <pc:sldMk cId="0" sldId="265"/>
        </pc:sldMkLst>
        <pc:spChg chg="mod">
          <ac:chgData name="Galina Doychinova" userId="0fb7927745f0c6c3" providerId="LiveId" clId="{403A5934-DEB0-4C53-872A-117AF44D2478}" dt="2026-05-09T21:40:16.282" v="19" actId="14100"/>
          <ac:spMkLst>
            <pc:docMk/>
            <pc:sldMk cId="0" sldId="265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41:04.462" v="28" actId="5793"/>
          <ac:spMkLst>
            <pc:docMk/>
            <pc:sldMk cId="0" sldId="265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40:26.023" v="21" actId="1076"/>
          <ac:spMkLst>
            <pc:docMk/>
            <pc:sldMk cId="0" sldId="265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40:20.375" v="20" actId="1076"/>
          <ac:spMkLst>
            <pc:docMk/>
            <pc:sldMk cId="0" sldId="265"/>
            <ac:spMk id="6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10T12:35:50.075" v="128" actId="1076"/>
        <pc:sldMkLst>
          <pc:docMk/>
          <pc:sldMk cId="0" sldId="266"/>
        </pc:sldMkLst>
        <pc:spChg chg="mod">
          <ac:chgData name="Galina Doychinova" userId="0fb7927745f0c6c3" providerId="LiveId" clId="{403A5934-DEB0-4C53-872A-117AF44D2478}" dt="2026-05-09T21:41:52.011" v="33" actId="14100"/>
          <ac:spMkLst>
            <pc:docMk/>
            <pc:sldMk cId="0" sldId="26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41:30.357" v="29" actId="403"/>
          <ac:spMkLst>
            <pc:docMk/>
            <pc:sldMk cId="0" sldId="266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41:30.357" v="29" actId="403"/>
          <ac:spMkLst>
            <pc:docMk/>
            <pc:sldMk cId="0" sldId="266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41:49.016" v="32" actId="14100"/>
          <ac:spMkLst>
            <pc:docMk/>
            <pc:sldMk cId="0" sldId="266"/>
            <ac:spMk id="6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41:30.357" v="29" actId="403"/>
          <ac:spMkLst>
            <pc:docMk/>
            <pc:sldMk cId="0" sldId="266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0T12:35:50.075" v="128" actId="1076"/>
          <ac:spMkLst>
            <pc:docMk/>
            <pc:sldMk cId="0" sldId="266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41:38.981" v="30" actId="14100"/>
          <ac:spMkLst>
            <pc:docMk/>
            <pc:sldMk cId="0" sldId="266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41:38.981" v="30" actId="14100"/>
          <ac:spMkLst>
            <pc:docMk/>
            <pc:sldMk cId="0" sldId="266"/>
            <ac:spMk id="10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41:38.981" v="30" actId="14100"/>
          <ac:spMkLst>
            <pc:docMk/>
            <pc:sldMk cId="0" sldId="266"/>
            <ac:spMk id="11" creationId="{00000000-0000-0000-0000-000000000000}"/>
          </ac:spMkLst>
        </pc:spChg>
      </pc:sldChg>
      <pc:sldChg chg="modSp mod">
        <pc:chgData name="Galina Doychinova" userId="0fb7927745f0c6c3" providerId="LiveId" clId="{403A5934-DEB0-4C53-872A-117AF44D2478}" dt="2026-05-09T21:23:40.284" v="11" actId="26606"/>
        <pc:sldMkLst>
          <pc:docMk/>
          <pc:sldMk cId="0" sldId="267"/>
        </pc:sldMkLst>
        <pc:spChg chg="mod">
          <ac:chgData name="Galina Doychinova" userId="0fb7927745f0c6c3" providerId="LiveId" clId="{403A5934-DEB0-4C53-872A-117AF44D2478}" dt="2026-05-09T19:11:32.625" v="5" actId="403"/>
          <ac:spMkLst>
            <pc:docMk/>
            <pc:sldMk cId="0" sldId="267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9:11:32.625" v="5" actId="403"/>
          <ac:spMkLst>
            <pc:docMk/>
            <pc:sldMk cId="0" sldId="267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67"/>
            <ac:spMk id="5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9:11:32.625" v="5" actId="403"/>
          <ac:spMkLst>
            <pc:docMk/>
            <pc:sldMk cId="0" sldId="267"/>
            <ac:spMk id="6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9:11:32.625" v="5" actId="403"/>
          <ac:spMkLst>
            <pc:docMk/>
            <pc:sldMk cId="0" sldId="267"/>
            <ac:spMk id="7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67"/>
            <ac:spMk id="8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9:11:32.625" v="5" actId="403"/>
          <ac:spMkLst>
            <pc:docMk/>
            <pc:sldMk cId="0" sldId="267"/>
            <ac:spMk id="9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19:11:32.625" v="5" actId="403"/>
          <ac:spMkLst>
            <pc:docMk/>
            <pc:sldMk cId="0" sldId="267"/>
            <ac:spMk id="10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9T21:23:40.284" v="11" actId="26606"/>
          <ac:spMkLst>
            <pc:docMk/>
            <pc:sldMk cId="0" sldId="267"/>
            <ac:spMk id="11" creationId="{00000000-0000-0000-0000-000000000000}"/>
          </ac:spMkLst>
        </pc:spChg>
      </pc:sldChg>
      <pc:sldChg chg="modSp mod modAnim">
        <pc:chgData name="Galina Doychinova" userId="0fb7927745f0c6c3" providerId="LiveId" clId="{403A5934-DEB0-4C53-872A-117AF44D2478}" dt="2026-05-09T21:42:08.974" v="34" actId="404"/>
        <pc:sldMkLst>
          <pc:docMk/>
          <pc:sldMk cId="0" sldId="268"/>
        </pc:sldMkLst>
        <pc:spChg chg="mod">
          <ac:chgData name="Galina Doychinova" userId="0fb7927745f0c6c3" providerId="LiveId" clId="{403A5934-DEB0-4C53-872A-117AF44D2478}" dt="2026-05-09T21:42:08.974" v="34" actId="404"/>
          <ac:spMkLst>
            <pc:docMk/>
            <pc:sldMk cId="0" sldId="268"/>
            <ac:spMk id="3" creationId="{00000000-0000-0000-0000-000000000000}"/>
          </ac:spMkLst>
        </pc:spChg>
      </pc:sldChg>
      <pc:sldMasterChg chg="addSp modSp">
        <pc:chgData name="Galina Doychinova" userId="0fb7927745f0c6c3" providerId="LiveId" clId="{403A5934-DEB0-4C53-872A-117AF44D2478}" dt="2026-05-09T19:12:41.310" v="10"/>
        <pc:sldMasterMkLst>
          <pc:docMk/>
          <pc:sldMasterMk cId="2977103946" sldId="2147483650"/>
        </pc:sldMasterMkLst>
        <pc:picChg chg="add mod">
          <ac:chgData name="Galina Doychinova" userId="0fb7927745f0c6c3" providerId="LiveId" clId="{403A5934-DEB0-4C53-872A-117AF44D2478}" dt="2026-05-09T19:12:41.310" v="10"/>
          <ac:picMkLst>
            <pc:docMk/>
            <pc:sldMasterMk cId="2977103946" sldId="2147483650"/>
            <ac:picMk id="8" creationId="{BCBCB059-0B5D-0F6E-FB16-69AE9E870280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4994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54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3600450"/>
            <a:ext cx="7063740" cy="1268730"/>
          </a:xfrm>
        </p:spPr>
        <p:txBody>
          <a:bodyPr>
            <a:normAutofit/>
          </a:bodyPr>
          <a:lstStyle>
            <a:lvl1pPr marL="0" indent="0" algn="l">
              <a:buNone/>
              <a:defRPr sz="1650" baseline="0">
                <a:solidFill>
                  <a:schemeClr val="tx1">
                    <a:lumMod val="75000"/>
                  </a:schemeClr>
                </a:solidFill>
              </a:defRPr>
            </a:lvl1pPr>
            <a:lvl2pPr marL="342900" indent="0" algn="ctr">
              <a:buNone/>
              <a:defRPr sz="1650"/>
            </a:lvl2pPr>
            <a:lvl3pPr marL="685800" indent="0" algn="ctr">
              <a:buNone/>
              <a:defRPr sz="165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9E016143-E03C-4CFD-AFDC-14E5BDEA754C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428340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94063-DF36-4330-A365-08DA1FA5B7D6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767503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569214"/>
            <a:ext cx="7063740" cy="3031236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5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3600450"/>
            <a:ext cx="7063740" cy="1268730"/>
          </a:xfrm>
        </p:spPr>
        <p:txBody>
          <a:bodyPr anchor="t">
            <a:normAutofit/>
          </a:bodyPr>
          <a:lstStyle>
            <a:lvl1pPr marL="0" indent="0">
              <a:buNone/>
              <a:defRPr sz="16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A7C6C-0F39-4D70-8E8D-FE5B9C95FA73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8342869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371600"/>
            <a:ext cx="3360420" cy="3263503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371600"/>
            <a:ext cx="3360420" cy="3263503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FA4AC-08CC-42CE-BD01-C191750A04EC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08214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500" b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1880662"/>
            <a:ext cx="3360420" cy="274848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94860" y="1285241"/>
            <a:ext cx="3360420" cy="54864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15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marL="0" lvl="0" indent="0" algn="l" defTabSz="685800" rtl="0" eaLnBrk="1" latinLnBrk="0" hangingPunct="1">
              <a:lnSpc>
                <a:spcPct val="90000"/>
              </a:lnSpc>
              <a:spcBef>
                <a:spcPts val="1500"/>
              </a:spcBef>
              <a:buFontTx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1880662"/>
            <a:ext cx="3360420" cy="2748488"/>
          </a:xfrm>
        </p:spPr>
        <p:txBody>
          <a:bodyPr/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7A723-92A7-435B-B681-F25B092FEFEB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173420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70639-886C-4FCF-9EAB-ABB5DA3F3F4A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661720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0651-31F4-45D2-98AE-A2108F41BC07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28574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342900"/>
            <a:ext cx="2400300" cy="1200148"/>
          </a:xfrm>
        </p:spPr>
        <p:txBody>
          <a:bodyPr anchor="b">
            <a:normAutofit/>
          </a:bodyPr>
          <a:lstStyle>
            <a:lvl1pPr>
              <a:defRPr sz="24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514350"/>
            <a:ext cx="4559300" cy="411480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1574801"/>
            <a:ext cx="2400300" cy="28575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600"/>
              </a:spcBef>
              <a:buNone/>
              <a:defRPr sz="9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3789A-C914-4DB1-8815-80B5EC7335C5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742449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29050"/>
            <a:ext cx="8469630" cy="131445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943350"/>
            <a:ext cx="7486650" cy="685800"/>
          </a:xfrm>
        </p:spPr>
        <p:txBody>
          <a:bodyPr anchor="b">
            <a:normAutofit/>
          </a:bodyPr>
          <a:lstStyle>
            <a:lvl1pPr>
              <a:defRPr sz="21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3846692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581442"/>
            <a:ext cx="7486650" cy="44775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975">
                <a:solidFill>
                  <a:schemeClr val="bg1">
                    <a:lumMod val="85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440AA-91A0-436F-8FDB-C0F939DCAE21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72664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3E54A-A8CA-48C1-9504-691B58049D29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12480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285750"/>
            <a:ext cx="1857375" cy="442317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285750"/>
            <a:ext cx="5800725" cy="442317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6C806-BBF7-471C-9527-881CE2266695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76356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357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69630" y="0"/>
            <a:ext cx="685800" cy="51435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274320"/>
            <a:ext cx="7269480" cy="99417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371600"/>
            <a:ext cx="6446520" cy="32635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8098157" y="748903"/>
            <a:ext cx="142874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0E59FD0C-5451-4CA0-86AF-E70AE3279989}" type="datetimeFigureOut">
              <a:rPr lang="en-US" dirty="0"/>
              <a:t>5/10/2026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469506" y="3034903"/>
            <a:ext cx="268605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69630" y="4629150"/>
            <a:ext cx="685800" cy="445294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27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BCBCB059-0B5D-0F6E-FB16-69AE9E87028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 l="14936" t="18526" r="18830" b="21084"/>
          <a:stretch>
            <a:fillRect/>
          </a:stretch>
        </p:blipFill>
        <p:spPr>
          <a:xfrm>
            <a:off x="8518484" y="123713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03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 spc="-38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lnSpc>
          <a:spcPct val="95000"/>
        </a:lnSpc>
        <a:spcBef>
          <a:spcPts val="1050"/>
        </a:spcBef>
        <a:spcAft>
          <a:spcPts val="150"/>
        </a:spcAft>
        <a:buClr>
          <a:schemeClr val="accent1"/>
        </a:buClr>
        <a:buSzPct val="80000"/>
        <a:buFont typeface="Arial" pitchFamily="34" charset="0"/>
        <a:buChar char="•"/>
        <a:defRPr sz="1350" kern="1200" spc="8" baseline="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225"/>
        </a:spcBef>
        <a:spcAft>
          <a:spcPts val="225"/>
        </a:spcAft>
        <a:buClr>
          <a:schemeClr val="accent1"/>
        </a:buClr>
        <a:buFont typeface="Wingdings 2" pitchFamily="18" charset="2"/>
        <a:buChar char=""/>
        <a:defRPr sz="10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09728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Lesson </a:t>
            </a:r>
            <a:r>
              <a:rPr lang="en-US" sz="40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457200" y="201168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Mixed Skip Counting and Reasoning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914400" y="329184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2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choose whether to count in 2s, 3s, 5s or 10s and explain my thinking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200400" y="438912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60 minutes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10342" y="750916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WALT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01782" y="1665316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can choose whether to count in 2s, 3s, 5s or 10s and explain my thinking</a:t>
            </a: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.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Key Vocabulary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6576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pattern</a:t>
            </a:r>
            <a:endParaRPr lang="en-US" sz="1900" dirty="0"/>
          </a:p>
        </p:txBody>
      </p:sp>
      <p:sp>
        <p:nvSpPr>
          <p:cNvPr id="4" name="Text 2"/>
          <p:cNvSpPr/>
          <p:nvPr/>
        </p:nvSpPr>
        <p:spPr>
          <a:xfrm>
            <a:off x="246888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sequence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difference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6675120" y="109728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clue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36576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skip count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246888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method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457200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explain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6675120" y="187452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reasoning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36576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predict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246888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multiple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457200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backwards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6675120" y="2651760"/>
            <a:ext cx="20116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forwards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Fluency Starter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i="1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What pattern is each sequence?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371600" y="146304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 </a:t>
            </a: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0, 2, 4, 6 → counting in ___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371600" y="237744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 </a:t>
            </a: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0, 5, 10, 15 → counting in ___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371600" y="329184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 </a:t>
            </a: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0, 3, 6, 9 → counting in ___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Fluency Starter – Answers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914400" y="146304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 </a:t>
            </a: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Counting in 2s (difference is 2)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914400" y="237744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 </a:t>
            </a: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Counting in 5s (difference is 5)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914400" y="329184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 </a:t>
            </a:r>
            <a:r>
              <a:rPr lang="en-US" sz="2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Counting in 3s (difference is 3)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Do – Model 1: Spotting the Pattern</a:t>
            </a:r>
            <a:endParaRPr lang="en-US" sz="2800"/>
          </a:p>
        </p:txBody>
      </p:sp>
      <p:sp>
        <p:nvSpPr>
          <p:cNvPr id="3" name="Text 1"/>
          <p:cNvSpPr/>
          <p:nvPr/>
        </p:nvSpPr>
        <p:spPr>
          <a:xfrm>
            <a:off x="457199" y="1005840"/>
            <a:ext cx="5582873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“I look at the difference between each number.”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Example 1:</a:t>
            </a:r>
            <a:endParaRPr lang="en-US" sz="2000" dirty="0"/>
          </a:p>
          <a:p>
            <a:pPr marL="0" indent="0"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0, 3, 6, 9</a:t>
            </a:r>
            <a:endParaRPr lang="en-US" sz="24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3 − 0 = 3, 6 − 3 = 3, 9 − 6 = 3</a:t>
            </a:r>
            <a:endParaRPr lang="en-US" sz="2000" dirty="0"/>
          </a:p>
          <a:p>
            <a:pPr marL="0" indent="0"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Counting in 3s because 3 is added each time.</a:t>
            </a:r>
            <a:endParaRPr lang="en-US" sz="24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18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“The difference is always 3.”</a:t>
            </a:r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2E05B9-1569-9F0F-74A2-090266AAA54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0170"/>
          <a:stretch>
            <a:fillRect/>
          </a:stretch>
        </p:blipFill>
        <p:spPr>
          <a:xfrm>
            <a:off x="5240218" y="1675363"/>
            <a:ext cx="3043290" cy="12507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28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 Do – Model 2: More Pattern Clues</a:t>
            </a:r>
            <a:endParaRPr lang="en-US" sz="2800"/>
          </a:p>
        </p:txBody>
      </p:sp>
      <p:sp>
        <p:nvSpPr>
          <p:cNvPr id="3" name="Text 1"/>
          <p:cNvSpPr/>
          <p:nvPr/>
        </p:nvSpPr>
        <p:spPr>
          <a:xfrm>
            <a:off x="457199" y="1005840"/>
            <a:ext cx="7101282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20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“I check the ending digits and the size of each jump.”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Example 3:</a:t>
            </a:r>
            <a:endParaRPr lang="en-US" sz="2000" dirty="0"/>
          </a:p>
          <a:p>
            <a:pPr marL="0" indent="0"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5, 10, 15, 20</a:t>
            </a:r>
            <a:endParaRPr lang="en-US" sz="24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Numbers end in 5 or 0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Counting in 5s because all end in 5 or 0.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Example 4: 14, 12, 10, 8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18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“14 − 12 = 2, going down. Counting backwards in 2s.”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We Do – Guided Practice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777240"/>
            <a:ext cx="8229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Look at these sequences together</a:t>
            </a:r>
            <a:r>
              <a:rPr lang="en-US" sz="18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!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Q1: </a:t>
            </a:r>
            <a:r>
              <a:rPr lang="en-US" sz="24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Name the pattern: 4, 14, 24, 34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31520" y="1874520"/>
            <a:ext cx="7772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Stop &amp; think: What </a:t>
            </a:r>
            <a:r>
              <a:rPr lang="en-US" sz="1800" i="1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is the difference each time</a:t>
            </a:r>
            <a:r>
              <a:rPr lang="en-US" sz="18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?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457200" y="246888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Q2: </a:t>
            </a:r>
            <a:r>
              <a:rPr lang="en-US" sz="24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Complete: 0, 2, 4, __, __, 10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731520" y="2971800"/>
            <a:ext cx="7772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Stop &amp; think: What is </a:t>
            </a:r>
            <a:r>
              <a:rPr lang="en-US" sz="1800" i="1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added each time</a:t>
            </a:r>
            <a:r>
              <a:rPr lang="en-US" sz="18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? </a:t>
            </a:r>
            <a:r>
              <a:rPr lang="en-US" sz="1800" i="1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Fill the gaps.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57200" y="356616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Q3: </a:t>
            </a:r>
            <a:r>
              <a:rPr lang="en-US" sz="24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10 stickers per sheet, 6 sheets</a:t>
            </a: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. </a:t>
            </a:r>
            <a:r>
              <a:rPr lang="en-US" sz="24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Which pattern</a:t>
            </a:r>
            <a:r>
              <a:rPr lang="en-US" sz="2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?</a:t>
            </a:r>
            <a:r>
              <a:rPr lang="en-US" sz="24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Solve it.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685800" y="4297680"/>
            <a:ext cx="7772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Stop &amp; think: Count in 10s six times: 10, 20, 30...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Hinge Question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7956958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 pupil says 0, 3, 6, 10 is counting in 3s. Is this correct?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955053"/>
            <a:ext cx="7956958" cy="98402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457200" indent="-457200" algn="ctr">
              <a:buAutoNum type="alphaUcParenR"/>
            </a:pPr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Yes, it goes up by 3    B) No, 6 to 10 is 4 not 3    </a:t>
            </a:r>
          </a:p>
          <a:p>
            <a:pPr algn="ctr"/>
            <a:r>
              <a:rPr lang="en-US" sz="2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C) No, it should start from 3    D) Yes, the numbers are small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457200" y="32004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i="1" dirty="0">
                <a:solidFill>
                  <a:srgbClr val="2A5A5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 jump from 6 to 10 is 4, not 3. The sequence should be 0, 3, 6, 9.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457200" y="38633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Answer: </a:t>
            </a:r>
            <a:r>
              <a:rPr lang="en-US" sz="28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</a:t>
            </a:r>
            <a:r>
              <a:rPr lang="en-US" sz="28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) </a:t>
            </a:r>
            <a:r>
              <a:rPr lang="en-US" sz="2800" b="1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No, 6 to 10 is 4 not</a:t>
            </a:r>
            <a:r>
              <a:rPr lang="en-US" sz="28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3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You Do – Independent Practice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320040" y="914400"/>
            <a:ext cx="2651760" cy="4046220"/>
          </a:xfrm>
          <a:prstGeom prst="roundRect">
            <a:avLst>
              <a:gd name="adj" fmla="val 6897"/>
            </a:avLst>
          </a:prstGeom>
          <a:solidFill>
            <a:srgbClr val="FFE8E8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sz="3200"/>
          </a:p>
        </p:txBody>
      </p:sp>
      <p:sp>
        <p:nvSpPr>
          <p:cNvPr id="4" name="Text 2"/>
          <p:cNvSpPr/>
          <p:nvPr/>
        </p:nvSpPr>
        <p:spPr>
          <a:xfrm>
            <a:off x="320040" y="987552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1 – Support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29768" y="1371600"/>
            <a:ext cx="2432304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Name: 0, 2, 4, 6, 8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Name: 0, 5, 10, 15, 20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Name: 4, 14, 24, 34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Name: 0, 3, 6, 9, 12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Complete: 0, 2, 4, __, __, 10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Complete: 15, 20, __, __, 35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154680" y="914400"/>
            <a:ext cx="2651760" cy="4046220"/>
          </a:xfrm>
          <a:prstGeom prst="roundRect">
            <a:avLst>
              <a:gd name="adj" fmla="val 6897"/>
            </a:avLst>
          </a:prstGeom>
          <a:solidFill>
            <a:srgbClr val="E0E8F8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sz="3200"/>
          </a:p>
        </p:txBody>
      </p:sp>
      <p:sp>
        <p:nvSpPr>
          <p:cNvPr id="7" name="Text 5"/>
          <p:cNvSpPr/>
          <p:nvPr/>
        </p:nvSpPr>
        <p:spPr>
          <a:xfrm>
            <a:off x="3154680" y="987552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2 – Core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3185794" y="1324780"/>
            <a:ext cx="2589532" cy="36621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Complete: 9, 19, 29, __, __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Complete: 30, 27, __, __, 18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10 stickers per 1 sheet, how many in 6 sheets?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4) 3 wheels on tricycle, how many on 9 tricycles?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5) 5 apples in a bag, how many in 7 bags?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6) 2 socks in a pair, 8 pairs?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7) True/false: 22, 27, 32, 37 , this is a pattern in 5s?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8) True/false: 0, 3, 6, 10 = 3s?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89319" y="914400"/>
            <a:ext cx="2961733" cy="4046220"/>
          </a:xfrm>
          <a:prstGeom prst="roundRect">
            <a:avLst>
              <a:gd name="adj" fmla="val 6897"/>
            </a:avLst>
          </a:prstGeom>
          <a:solidFill>
            <a:srgbClr val="F0E8FF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sz="3200"/>
          </a:p>
        </p:txBody>
      </p:sp>
      <p:sp>
        <p:nvSpPr>
          <p:cNvPr id="10" name="Text 8"/>
          <p:cNvSpPr/>
          <p:nvPr/>
        </p:nvSpPr>
        <p:spPr>
          <a:xfrm>
            <a:off x="5989319" y="987551"/>
            <a:ext cx="2961733" cy="37639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3 – Stretch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6099048" y="1371599"/>
            <a:ext cx="2716624" cy="34816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True/false: 6, 16, 26, 36 = 10s?</a:t>
            </a:r>
            <a:endParaRPr lang="en-US" sz="140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True/false: 20, 18, 16, 14 = back 2s?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</a:t>
            </a: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Fix: 0, 2, 4, 7, 8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</a:t>
            </a: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Fix: 5, 10, 15, 25, 30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</a:t>
            </a: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Fix: 12, 22, 31, 42</a:t>
            </a:r>
            <a:endParaRPr lang="en-US" sz="140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6) Fix: 18, 15, 12, </a:t>
            </a: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8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7</a:t>
            </a: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Numbers below 31 in both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2s and 5s patterns?</a:t>
            </a:r>
            <a:endParaRPr lang="en-US" sz="140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8) Numbers below 31 in both</a:t>
            </a:r>
            <a:endParaRPr lang="en-US" sz="140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2s and 3s patterns?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9</a:t>
            </a: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 number below 50 in both</a:t>
            </a:r>
            <a:endParaRPr lang="en-US" sz="1400" dirty="0"/>
          </a:p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   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5s and 10s? Explain.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You Do – Answers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320040" y="914400"/>
            <a:ext cx="2651760" cy="3931920"/>
          </a:xfrm>
          <a:prstGeom prst="roundRect">
            <a:avLst>
              <a:gd name="adj" fmla="val 6897"/>
            </a:avLst>
          </a:prstGeom>
          <a:solidFill>
            <a:srgbClr val="FFE8E8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sz="2000"/>
          </a:p>
        </p:txBody>
      </p:sp>
      <p:sp>
        <p:nvSpPr>
          <p:cNvPr id="4" name="Text 2"/>
          <p:cNvSpPr/>
          <p:nvPr/>
        </p:nvSpPr>
        <p:spPr>
          <a:xfrm>
            <a:off x="320040" y="987552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1 – Answers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29768" y="1371600"/>
            <a:ext cx="2432304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Counting in 2s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Counting in 5s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Counting in 10s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Counting in 3s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6, 8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25, 30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154680" y="914400"/>
            <a:ext cx="2651760" cy="3931920"/>
          </a:xfrm>
          <a:prstGeom prst="roundRect">
            <a:avLst>
              <a:gd name="adj" fmla="val 6897"/>
            </a:avLst>
          </a:prstGeom>
          <a:solidFill>
            <a:srgbClr val="E0E8F8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sz="2000"/>
          </a:p>
        </p:txBody>
      </p:sp>
      <p:sp>
        <p:nvSpPr>
          <p:cNvPr id="7" name="Text 5"/>
          <p:cNvSpPr/>
          <p:nvPr/>
        </p:nvSpPr>
        <p:spPr>
          <a:xfrm>
            <a:off x="3154680" y="987552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2 – Answers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3264408" y="1371600"/>
            <a:ext cx="2432304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39, 49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24, 21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10s → 60 stickers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3s → 27 wheels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5s → 35 apples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2s → 16 socks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7)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True (diff is 5)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8)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False (6 to 10 is 4)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89320" y="914400"/>
            <a:ext cx="2651760" cy="3931920"/>
          </a:xfrm>
          <a:prstGeom prst="roundRect">
            <a:avLst>
              <a:gd name="adj" fmla="val 6897"/>
            </a:avLst>
          </a:prstGeom>
          <a:solidFill>
            <a:srgbClr val="F0E8FF"/>
          </a:solidFill>
          <a:ln w="6350">
            <a:solidFill>
              <a:srgbClr val="CCCCCC"/>
            </a:solidFill>
            <a:prstDash val="solid"/>
          </a:ln>
        </p:spPr>
        <p:txBody>
          <a:bodyPr/>
          <a:lstStyle/>
          <a:p>
            <a:endParaRPr lang="en-GB" sz="2000"/>
          </a:p>
        </p:txBody>
      </p:sp>
      <p:sp>
        <p:nvSpPr>
          <p:cNvPr id="10" name="Text 8"/>
          <p:cNvSpPr/>
          <p:nvPr/>
        </p:nvSpPr>
        <p:spPr>
          <a:xfrm>
            <a:off x="5989320" y="987552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Group 3 – Answers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099048" y="1371600"/>
            <a:ext cx="2432304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True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True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7 → 6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25 → 20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31 → 32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8 → 9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7)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10, 20, 30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8)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6, 12, 18, 24, 30</a:t>
            </a:r>
            <a:endParaRPr lang="en-US" sz="14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9) </a:t>
            </a:r>
            <a:r>
              <a:rPr lang="en-US" sz="140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e.g. 10, 20, 30, 40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D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84124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Plenary – Reasoning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8229600" cy="3840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Think like a mathematician: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How do you decide which counting pattern to use? What clues help you spot a pattern quickly?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i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Look at the difference between numbers. If it stays the same, you have found the pattern. Check ending digits for 5s and 10s.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Check your work: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For each sequence, work out the difference between one number and the next. The difference should stay the same all the way through.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Reflection: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A1F44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Finish this sentence: "I know a sequence is counting in a pattern because..."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NEW" id="{53790DA8-B355-4040-A4A7-96263A172F20}" vid="{512ADB29-0569-4A39-AB21-9868B6F69B2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L4</Template>
  <TotalTime>0</TotalTime>
  <Words>1061</Words>
  <Application>Microsoft Office PowerPoint</Application>
  <PresentationFormat>On-screen Show (16:9)</PresentationFormat>
  <Paragraphs>143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Century Schoolbook</vt:lpstr>
      <vt:lpstr>Comic Sans MS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Galina Doychinova</dc:creator>
  <cp:lastModifiedBy>Galina Doychinova</cp:lastModifiedBy>
  <cp:revision>1</cp:revision>
  <dcterms:created xsi:type="dcterms:W3CDTF">2026-05-09T18:18:51Z</dcterms:created>
  <dcterms:modified xsi:type="dcterms:W3CDTF">2026-05-10T12:35:54Z</dcterms:modified>
</cp:coreProperties>
</file>