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9" r:id="rId4"/>
    <p:sldId id="264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5-12T21:54:19.219" v="15" actId="20577"/>
      <pc:docMkLst>
        <pc:docMk/>
      </pc:docMkLst>
      <pc:sldChg chg="modSp mod">
        <pc:chgData name="Galina Doychinova" userId="0fb7927745f0c6c3" providerId="LiveId" clId="{403A5934-DEB0-4C53-872A-117AF44D2478}" dt="2026-05-12T21:54:19.219" v="15" actId="20577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2T21:54:19.219" v="15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3T23:20:32.944" v="3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3T23:20:52.092" v="6" actId="107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03T23:20:52.092" v="6" actId="1076"/>
          <ac:spMkLst>
            <pc:docMk/>
            <pc:sldMk cId="0" sldId="259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3T23:21:28.853" v="8" actId="1076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03T23:21:19.164" v="7" actId="20577"/>
          <ac:spMkLst>
            <pc:docMk/>
            <pc:sldMk cId="0" sldId="26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3T23:21:28.853" v="8" actId="1076"/>
          <ac:spMkLst>
            <pc:docMk/>
            <pc:sldMk cId="0" sldId="261"/>
            <ac:spMk id="4" creationId="{00000000-0000-0000-0000-000000000000}"/>
          </ac:spMkLst>
        </pc:spChg>
      </pc:sldChg>
      <pc:sldMasterChg chg="addSp">
        <pc:chgData name="Galina Doychinova" userId="0fb7927745f0c6c3" providerId="LiveId" clId="{403A5934-DEB0-4C53-872A-117AF44D2478}" dt="2026-05-03T23:20:32.944" v="3"/>
        <pc:sldMasterMkLst>
          <pc:docMk/>
          <pc:sldMasterMk cId="924994987" sldId="2147483660"/>
        </pc:sldMasterMkLst>
        <pc:picChg chg="add">
          <ac:chgData name="Galina Doychinova" userId="0fb7927745f0c6c3" providerId="LiveId" clId="{403A5934-DEB0-4C53-872A-117AF44D2478}" dt="2026-05-03T23:20:32.944" v="3"/>
          <ac:picMkLst>
            <pc:docMk/>
            <pc:sldMasterMk cId="924994987" sldId="2147483660"/>
            <ac:picMk id="8" creationId="{91C45036-947E-CB58-8D3E-F8D2FF083D4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181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Opening</a:t>
            </a:r>
          </a:p>
          <a:p>
            <a:r>
              <a:t>Today we are learning: Compare numbers up to 10,000 using &gt;, &lt; and =.</a:t>
            </a:r>
          </a:p>
          <a:p>
            <a:r>
              <a:t>Our lesson has 3 steps: I model, we do together, you practise independently.</a:t>
            </a:r>
          </a:p>
          <a:p>
            <a:r>
              <a:t>Remember to use maths vocabulary and explain your thinking in full sentences.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Vocabulary</a:t>
            </a:r>
          </a:p>
          <a:p>
            <a:r>
              <a:t>1) Point to each word; pupils repeat.</a:t>
            </a:r>
          </a:p>
          <a:p>
            <a:r>
              <a:t>2) Ask: ‘Who can use this word in a full maths sentence?’</a:t>
            </a:r>
          </a:p>
          <a:p>
            <a:r>
              <a:t>3) Quick check: ‘Thumbs up if you know it, sideways if unsure.’</a:t>
            </a:r>
          </a:p>
          <a:p>
            <a:r>
              <a:t>4) Correct pronunciation and meaning; keep it short and confident.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1: Teacher Modelling</a:t>
            </a:r>
          </a:p>
          <a:p>
            <a:r>
              <a:t>1) ‘Watch me. I’m going to think aloud.’</a:t>
            </a:r>
          </a:p>
          <a:p>
            <a:r>
              <a:t>2) Model slowly. Point to the representation and say the maths out loud.</a:t>
            </a:r>
          </a:p>
          <a:p>
            <a:r>
              <a:t>3) Ask quick checks: ‘What is the value of…?’ ‘Which boundary…?’</a:t>
            </a:r>
          </a:p>
          <a:p>
            <a:r>
              <a:t>4) If a misconception appears, stop, correct, and restate the rule in simple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40F51-1E87-8CB5-A83C-ABA4E904F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1668F2-37AA-D176-11C4-890FCA0479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2698F9-DE25-6959-45F0-9EA4996E3E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Manipulatives</a:t>
            </a:r>
          </a:p>
          <a:p>
            <a:r>
              <a:t>1) Tell pupils: ‘I will move objects to show my thinking.’</a:t>
            </a:r>
          </a:p>
          <a:p>
            <a:r>
              <a:t>2) Model one example.</a:t>
            </a:r>
          </a:p>
          <a:p>
            <a:r>
              <a:t>3) Invite a pupil to move the next example.</a:t>
            </a:r>
          </a:p>
          <a:p>
            <a:r>
              <a:t>4) Ask: ‘What does this represent? Say it using the vocabulary.’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B2243-41E5-448D-64F7-5415712AA0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93302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2: Guided Practice</a:t>
            </a:r>
          </a:p>
          <a:p>
            <a:r>
              <a:t>1) ‘Now we do the next one together.’</a:t>
            </a:r>
          </a:p>
          <a:p>
            <a:r>
              <a:t>2) Mini-whiteboards: everyone answers; show together.</a:t>
            </a:r>
          </a:p>
          <a:p>
            <a:r>
              <a:t>3) Choose 2 pupils to explain using: ‘I know… because…’</a:t>
            </a:r>
          </a:p>
          <a:p>
            <a:r>
              <a:t>4) If many are unsure, re-model ONE step, then repeat the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3: Independent (Differentiated)</a:t>
            </a:r>
          </a:p>
          <a:p>
            <a:r>
              <a:t>1) Say: ‘Choose the task your teacher gives you.’</a:t>
            </a:r>
          </a:p>
          <a:p>
            <a:r>
              <a:t>2) Remind: show working; star the challenge question.</a:t>
            </a:r>
          </a:p>
          <a:p>
            <a:r>
              <a:t>3) Circulate: prompt with questions not answers.</a:t>
            </a:r>
          </a:p>
          <a:p>
            <a:r>
              <a:t>4) Early finishers: complete CHALLENGE + write a justification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Reasoning</a:t>
            </a:r>
          </a:p>
          <a:p>
            <a:r>
              <a:t>1) Tell pupils: ‘Reasoning is explaining and justifying.’</a:t>
            </a:r>
          </a:p>
          <a:p>
            <a:r>
              <a:t>2) Give 30 seconds Turn-and-Talk.</a:t>
            </a:r>
          </a:p>
          <a:p>
            <a:r>
              <a:t>3) Take 2 answers; press for precision: ‘Which digit/boundary? Why?’</a:t>
            </a:r>
          </a:p>
          <a:p>
            <a:r>
              <a:t>4) Ask pupils to use at least TWO vocabulary words in their explanation.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 – Plenary</a:t>
            </a:r>
          </a:p>
          <a:p>
            <a:r>
              <a:t>1) Ask pupils to restate the learning objective.</a:t>
            </a:r>
          </a:p>
          <a:p>
            <a:r>
              <a:t>2) Do one final hinge question on mini-whiteboards.</a:t>
            </a:r>
          </a:p>
          <a:p>
            <a:r>
              <a:t>3) Note misconceptions for tomorrow’s retrieval starter.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658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61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54327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97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715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33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14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5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0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25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5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91C45036-947E-CB58-8D3E-F8D2FF083D4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9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3191256"/>
          </a:xfrm>
        </p:spPr>
        <p:txBody>
          <a:bodyPr>
            <a:normAutofit/>
          </a:bodyPr>
          <a:lstStyle/>
          <a:p>
            <a:pPr algn="ctr"/>
            <a:r>
              <a:rPr sz="3200" dirty="0">
                <a:solidFill>
                  <a:srgbClr val="141E3C"/>
                </a:solidFill>
                <a:latin typeface="Comic Sans MS"/>
              </a:rPr>
              <a:t>Autumn 1 – Place Value</a:t>
            </a:r>
            <a:br>
              <a:rPr lang="en-GB" sz="4000" dirty="0">
                <a:solidFill>
                  <a:srgbClr val="141E3C"/>
                </a:solidFill>
                <a:latin typeface="Comic Sans MS"/>
              </a:rPr>
            </a:br>
            <a:r>
              <a:rPr sz="4000" dirty="0">
                <a:solidFill>
                  <a:srgbClr val="141E3C"/>
                </a:solidFill>
                <a:latin typeface="Comic Sans MS"/>
              </a:rPr>
              <a:t>Compare numbers to 10,000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2200" b="0">
                <a:solidFill>
                  <a:srgbClr val="141E3C"/>
                </a:solidFill>
                <a:latin typeface="Comic Sans MS"/>
              </a:rPr>
              <a:t>Compare numbers up to 10,000 using &gt;, &lt; and =.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06880" y="673536"/>
            <a:ext cx="2472152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2737" y="2449285"/>
            <a:ext cx="74980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compare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greater than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less than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equal to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digit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place value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63930" y="286186"/>
            <a:ext cx="4027064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Teacher Modelling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668" y="1200081"/>
            <a:ext cx="8412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Compare by thousands first, then hundreds, tens, ones.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Use a number line to s</a:t>
            </a:r>
            <a:r>
              <a:rPr lang="en-GB" dirty="0"/>
              <a:t>ee</a:t>
            </a:r>
            <a:r>
              <a:rPr dirty="0"/>
              <a:t> which is greater.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Model writing a comparison sentence.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6BF877F-2366-584D-212F-7A6F4C94BC24}"/>
              </a:ext>
            </a:extLst>
          </p:cNvPr>
          <p:cNvSpPr/>
          <p:nvPr/>
        </p:nvSpPr>
        <p:spPr>
          <a:xfrm>
            <a:off x="2260018" y="2577258"/>
            <a:ext cx="10972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4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400" b="1">
                <a:solidFill>
                  <a:srgbClr val="141E3C"/>
                </a:solidFill>
                <a:latin typeface="Comic Sans MS"/>
              </a:rPr>
              <a:t>&lt;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7965CB-B562-30D3-D707-B3DD0BB3F5FD}"/>
              </a:ext>
            </a:extLst>
          </p:cNvPr>
          <p:cNvSpPr/>
          <p:nvPr/>
        </p:nvSpPr>
        <p:spPr>
          <a:xfrm>
            <a:off x="906780" y="2622978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4</a:t>
            </a:r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692</a:t>
            </a:r>
            <a:endParaRPr sz="2800" b="1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E6A991-486D-7B90-CC79-646102050ABA}"/>
              </a:ext>
            </a:extLst>
          </p:cNvPr>
          <p:cNvSpPr/>
          <p:nvPr/>
        </p:nvSpPr>
        <p:spPr>
          <a:xfrm>
            <a:off x="3392170" y="2622978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7</a:t>
            </a:r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483</a:t>
            </a:r>
            <a:endParaRPr sz="2800" b="1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F77E2F-406B-00EE-84A2-BE2C9D1C83FA}"/>
              </a:ext>
            </a:extLst>
          </p:cNvPr>
          <p:cNvSpPr/>
          <p:nvPr/>
        </p:nvSpPr>
        <p:spPr>
          <a:xfrm>
            <a:off x="320548" y="4401895"/>
            <a:ext cx="8028432" cy="45719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28BF9F7-BA76-1D0E-EC19-8C9BFF369231}"/>
              </a:ext>
            </a:extLst>
          </p:cNvPr>
          <p:cNvSpPr/>
          <p:nvPr/>
        </p:nvSpPr>
        <p:spPr>
          <a:xfrm>
            <a:off x="302260" y="431045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E6E5F0-7A55-341B-ECCF-51F4F42AF00A}"/>
              </a:ext>
            </a:extLst>
          </p:cNvPr>
          <p:cNvSpPr txBox="1"/>
          <p:nvPr/>
        </p:nvSpPr>
        <p:spPr>
          <a:xfrm>
            <a:off x="-45212" y="4584776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8D6350-EBA3-AB76-77E0-FD4BE0080FDB}"/>
              </a:ext>
            </a:extLst>
          </p:cNvPr>
          <p:cNvSpPr/>
          <p:nvPr/>
        </p:nvSpPr>
        <p:spPr>
          <a:xfrm>
            <a:off x="2313940" y="431045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1EC6B8-2B15-D36D-E432-BD139FF268CD}"/>
              </a:ext>
            </a:extLst>
          </p:cNvPr>
          <p:cNvSpPr txBox="1"/>
          <p:nvPr/>
        </p:nvSpPr>
        <p:spPr>
          <a:xfrm>
            <a:off x="1957767" y="4584776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20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CA4C4A-4547-F98B-F425-44EDEBC8B75B}"/>
              </a:ext>
            </a:extLst>
          </p:cNvPr>
          <p:cNvSpPr/>
          <p:nvPr/>
        </p:nvSpPr>
        <p:spPr>
          <a:xfrm>
            <a:off x="4325620" y="431045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FCA15F-D98B-5477-2CCD-A3168C2B5C1D}"/>
              </a:ext>
            </a:extLst>
          </p:cNvPr>
          <p:cNvSpPr txBox="1"/>
          <p:nvPr/>
        </p:nvSpPr>
        <p:spPr>
          <a:xfrm>
            <a:off x="3926801" y="4572588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400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760F210-BF75-2833-AA09-9D20872E51F7}"/>
              </a:ext>
            </a:extLst>
          </p:cNvPr>
          <p:cNvSpPr/>
          <p:nvPr/>
        </p:nvSpPr>
        <p:spPr>
          <a:xfrm>
            <a:off x="6337300" y="431045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15CD9E-CE9C-1A5A-1FEA-1CAB8247E21B}"/>
              </a:ext>
            </a:extLst>
          </p:cNvPr>
          <p:cNvSpPr txBox="1"/>
          <p:nvPr/>
        </p:nvSpPr>
        <p:spPr>
          <a:xfrm>
            <a:off x="5981126" y="4584776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600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DD13AF-C43F-7D3B-1962-32EFC587238D}"/>
              </a:ext>
            </a:extLst>
          </p:cNvPr>
          <p:cNvSpPr/>
          <p:nvPr/>
        </p:nvSpPr>
        <p:spPr>
          <a:xfrm>
            <a:off x="8348980" y="431045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DB5CE17-6089-704C-7184-FE92659A2B4C}"/>
              </a:ext>
            </a:extLst>
          </p:cNvPr>
          <p:cNvSpPr txBox="1"/>
          <p:nvPr/>
        </p:nvSpPr>
        <p:spPr>
          <a:xfrm>
            <a:off x="7992806" y="4584776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800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5426525-AD4D-3466-FF90-FC52D7FDB73A}"/>
              </a:ext>
            </a:extLst>
          </p:cNvPr>
          <p:cNvSpPr/>
          <p:nvPr/>
        </p:nvSpPr>
        <p:spPr>
          <a:xfrm>
            <a:off x="7367524" y="4324172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B4BCC0-D558-3728-AFEB-42C2FE45E612}"/>
              </a:ext>
            </a:extLst>
          </p:cNvPr>
          <p:cNvSpPr/>
          <p:nvPr/>
        </p:nvSpPr>
        <p:spPr>
          <a:xfrm>
            <a:off x="5374132" y="4305884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624541-BA7A-B2AC-1B3F-A724826A0952}"/>
              </a:ext>
            </a:extLst>
          </p:cNvPr>
          <p:cNvSpPr/>
          <p:nvPr/>
        </p:nvSpPr>
        <p:spPr>
          <a:xfrm>
            <a:off x="3285236" y="4305884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CE2EE3E-AF23-BCC8-7FFC-8DCAC52DACB6}"/>
              </a:ext>
            </a:extLst>
          </p:cNvPr>
          <p:cNvSpPr/>
          <p:nvPr/>
        </p:nvSpPr>
        <p:spPr>
          <a:xfrm>
            <a:off x="1283716" y="4324172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348EEB-E52E-9989-9967-B82DCD316B78}"/>
              </a:ext>
            </a:extLst>
          </p:cNvPr>
          <p:cNvSpPr/>
          <p:nvPr/>
        </p:nvSpPr>
        <p:spPr>
          <a:xfrm>
            <a:off x="4928764" y="4198446"/>
            <a:ext cx="98806" cy="3543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B5D2FD1-2AE7-7173-2B2C-E5DB7D143DB7}"/>
              </a:ext>
            </a:extLst>
          </p:cNvPr>
          <p:cNvSpPr/>
          <p:nvPr/>
        </p:nvSpPr>
        <p:spPr>
          <a:xfrm>
            <a:off x="7728331" y="4236046"/>
            <a:ext cx="98806" cy="3543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116736-B526-36D2-FBE0-A2A1DA408144}"/>
              </a:ext>
            </a:extLst>
          </p:cNvPr>
          <p:cNvSpPr txBox="1"/>
          <p:nvPr/>
        </p:nvSpPr>
        <p:spPr>
          <a:xfrm>
            <a:off x="4603705" y="3746173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4692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B6FA812-0E48-E695-656E-5AEF8AD4D23C}"/>
              </a:ext>
            </a:extLst>
          </p:cNvPr>
          <p:cNvSpPr txBox="1"/>
          <p:nvPr/>
        </p:nvSpPr>
        <p:spPr>
          <a:xfrm>
            <a:off x="7385813" y="3783790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7483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1169B269-536C-12DE-4EAF-2B95BF6DC76C}"/>
              </a:ext>
            </a:extLst>
          </p:cNvPr>
          <p:cNvSpPr/>
          <p:nvPr/>
        </p:nvSpPr>
        <p:spPr>
          <a:xfrm>
            <a:off x="1754852" y="5378420"/>
            <a:ext cx="10972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4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400" b="1">
                <a:solidFill>
                  <a:srgbClr val="141E3C"/>
                </a:solidFill>
                <a:latin typeface="Comic Sans MS"/>
              </a:rPr>
              <a:t>&gt;</a:t>
            </a:r>
          </a:p>
        </p:txBody>
      </p:sp>
      <p:sp>
        <p:nvSpPr>
          <p:cNvPr id="39" name="Rounded Rectangle 4">
            <a:extLst>
              <a:ext uri="{FF2B5EF4-FFF2-40B4-BE49-F238E27FC236}">
                <a16:creationId xmlns:a16="http://schemas.microsoft.com/office/drawing/2014/main" id="{26CFD675-E36D-1CC3-756C-65B28725F1DB}"/>
              </a:ext>
            </a:extLst>
          </p:cNvPr>
          <p:cNvSpPr/>
          <p:nvPr/>
        </p:nvSpPr>
        <p:spPr>
          <a:xfrm>
            <a:off x="6291212" y="5399244"/>
            <a:ext cx="10972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4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400" b="1">
                <a:solidFill>
                  <a:srgbClr val="141E3C"/>
                </a:solidFill>
                <a:latin typeface="Comic Sans MS"/>
              </a:rPr>
              <a:t>&lt;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7F54FC-F181-9CA1-F975-42061035A2B4}"/>
              </a:ext>
            </a:extLst>
          </p:cNvPr>
          <p:cNvSpPr/>
          <p:nvPr/>
        </p:nvSpPr>
        <p:spPr>
          <a:xfrm>
            <a:off x="416378" y="5424140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4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6</a:t>
            </a:r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38</a:t>
            </a:r>
            <a:endParaRPr sz="2800" b="1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EFD7CD2-CDE6-3D38-C819-C045A7F89630}"/>
              </a:ext>
            </a:extLst>
          </p:cNvPr>
          <p:cNvSpPr/>
          <p:nvPr/>
        </p:nvSpPr>
        <p:spPr>
          <a:xfrm>
            <a:off x="2901768" y="5424140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4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2</a:t>
            </a:r>
            <a:r>
              <a:rPr lang="en-GB" sz="2800" b="1" dirty="0">
                <a:solidFill>
                  <a:schemeClr val="tx1"/>
                </a:solidFill>
                <a:latin typeface="Comic Sans MS"/>
              </a:rPr>
              <a:t>92</a:t>
            </a:r>
            <a:endParaRPr sz="2800" b="1" dirty="0">
              <a:solidFill>
                <a:schemeClr val="tx1"/>
              </a:solidFill>
              <a:latin typeface="Comic Sans M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A561C6D-E9A0-40D5-1237-E4DC73450964}"/>
              </a:ext>
            </a:extLst>
          </p:cNvPr>
          <p:cNvSpPr/>
          <p:nvPr/>
        </p:nvSpPr>
        <p:spPr>
          <a:xfrm>
            <a:off x="4937974" y="5444964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3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7</a:t>
            </a:r>
            <a:r>
              <a:rPr lang="en-GB" sz="2800" b="1" dirty="0">
                <a:solidFill>
                  <a:srgbClr val="7030A0"/>
                </a:solidFill>
                <a:latin typeface="Comic Sans MS"/>
              </a:rPr>
              <a:t>7</a:t>
            </a:r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4</a:t>
            </a:r>
            <a:endParaRPr sz="2800" b="1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A137201-0409-41C4-D88E-99380AF5FDD8}"/>
              </a:ext>
            </a:extLst>
          </p:cNvPr>
          <p:cNvSpPr/>
          <p:nvPr/>
        </p:nvSpPr>
        <p:spPr>
          <a:xfrm>
            <a:off x="7423364" y="5444964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3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7</a:t>
            </a:r>
            <a:r>
              <a:rPr lang="en-GB" sz="2800" b="1" dirty="0">
                <a:solidFill>
                  <a:srgbClr val="7030A0"/>
                </a:solidFill>
                <a:latin typeface="Comic Sans MS"/>
              </a:rPr>
              <a:t>9</a:t>
            </a:r>
            <a:r>
              <a:rPr lang="en-GB" sz="2800" b="1" dirty="0">
                <a:solidFill>
                  <a:schemeClr val="tx1"/>
                </a:solidFill>
                <a:latin typeface="Comic Sans MS"/>
              </a:rPr>
              <a:t>2</a:t>
            </a:r>
            <a:endParaRPr sz="2800" b="1" dirty="0">
              <a:solidFill>
                <a:schemeClr val="tx1"/>
              </a:solidFill>
              <a:latin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34" grpId="0" animBg="1"/>
      <p:bldP spid="35" grpId="0" animBg="1"/>
      <p:bldP spid="36" grpId="0"/>
      <p:bldP spid="37" grpId="0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E3745-A8A8-C80B-680A-E589C39A1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DB0A91-0084-6D8F-7562-912F730D5F60}"/>
              </a:ext>
            </a:extLst>
          </p:cNvPr>
          <p:cNvSpPr txBox="1"/>
          <p:nvPr/>
        </p:nvSpPr>
        <p:spPr>
          <a:xfrm>
            <a:off x="640080" y="365760"/>
            <a:ext cx="4027064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Teacher Modelling</a:t>
            </a:r>
            <a:endParaRPr kumimoji="0" sz="3400" b="1" i="0" u="none" strike="noStrike" kern="1200" cap="none" spc="0" normalizeH="0" baseline="0" noProof="0" dirty="0">
              <a:ln>
                <a:noFill/>
              </a:ln>
              <a:solidFill>
                <a:srgbClr val="141E3C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BF7ED26D-948D-EA50-4FFE-D6EA6C6C2796}"/>
              </a:ext>
            </a:extLst>
          </p:cNvPr>
          <p:cNvSpPr/>
          <p:nvPr/>
        </p:nvSpPr>
        <p:spPr>
          <a:xfrm>
            <a:off x="1861743" y="1115030"/>
            <a:ext cx="10972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4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400" b="1">
                <a:solidFill>
                  <a:srgbClr val="141E3C"/>
                </a:solidFill>
                <a:latin typeface="Comic Sans MS"/>
              </a:rPr>
              <a:t>&gt;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F2F5DB8D-6927-1162-823E-FCCA382F26F8}"/>
              </a:ext>
            </a:extLst>
          </p:cNvPr>
          <p:cNvSpPr/>
          <p:nvPr/>
        </p:nvSpPr>
        <p:spPr>
          <a:xfrm>
            <a:off x="3553965" y="2712638"/>
            <a:ext cx="10972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4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400" b="1">
                <a:solidFill>
                  <a:srgbClr val="141E3C"/>
                </a:solidFill>
                <a:latin typeface="Comic Sans MS"/>
              </a:rPr>
              <a:t>&lt;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D43AA0-2D21-CAE4-B857-F5B567541B73}"/>
              </a:ext>
            </a:extLst>
          </p:cNvPr>
          <p:cNvSpPr/>
          <p:nvPr/>
        </p:nvSpPr>
        <p:spPr>
          <a:xfrm>
            <a:off x="523269" y="1160750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4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6</a:t>
            </a:r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38</a:t>
            </a:r>
            <a:endParaRPr sz="2800" b="1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1B5A98-BF77-0B43-11FE-E0B761B4A361}"/>
              </a:ext>
            </a:extLst>
          </p:cNvPr>
          <p:cNvSpPr/>
          <p:nvPr/>
        </p:nvSpPr>
        <p:spPr>
          <a:xfrm>
            <a:off x="3008659" y="1160750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4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2</a:t>
            </a:r>
            <a:r>
              <a:rPr lang="en-GB" sz="2800" b="1" dirty="0">
                <a:solidFill>
                  <a:schemeClr val="tx1"/>
                </a:solidFill>
                <a:latin typeface="Comic Sans MS"/>
              </a:rPr>
              <a:t>92</a:t>
            </a:r>
            <a:endParaRPr sz="2800" b="1" dirty="0">
              <a:solidFill>
                <a:schemeClr val="tx1"/>
              </a:solidFill>
              <a:latin typeface="Comic Sans M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0FFF53-3FB5-FBCD-452D-1A7902E159E7}"/>
              </a:ext>
            </a:extLst>
          </p:cNvPr>
          <p:cNvSpPr/>
          <p:nvPr/>
        </p:nvSpPr>
        <p:spPr>
          <a:xfrm>
            <a:off x="2200727" y="2758358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3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7</a:t>
            </a:r>
            <a:r>
              <a:rPr lang="en-GB" sz="2800" b="1" dirty="0">
                <a:solidFill>
                  <a:srgbClr val="7030A0"/>
                </a:solidFill>
                <a:latin typeface="Comic Sans MS"/>
              </a:rPr>
              <a:t>7</a:t>
            </a:r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4</a:t>
            </a:r>
            <a:endParaRPr sz="2800" b="1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20E22E-77A6-192F-41E2-5BC8B3FA388C}"/>
              </a:ext>
            </a:extLst>
          </p:cNvPr>
          <p:cNvSpPr/>
          <p:nvPr/>
        </p:nvSpPr>
        <p:spPr>
          <a:xfrm>
            <a:off x="4686117" y="2758358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3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7</a:t>
            </a:r>
            <a:r>
              <a:rPr lang="en-GB" sz="2800" b="1" dirty="0">
                <a:solidFill>
                  <a:srgbClr val="7030A0"/>
                </a:solidFill>
                <a:latin typeface="Comic Sans MS"/>
              </a:rPr>
              <a:t>9</a:t>
            </a:r>
            <a:r>
              <a:rPr lang="en-GB" sz="2800" b="1" dirty="0">
                <a:solidFill>
                  <a:schemeClr val="tx1"/>
                </a:solidFill>
                <a:latin typeface="Comic Sans MS"/>
              </a:rPr>
              <a:t>2</a:t>
            </a:r>
            <a:endParaRPr sz="2800" b="1" dirty="0">
              <a:solidFill>
                <a:schemeClr val="tx1"/>
              </a:solidFill>
              <a:latin typeface="Comic Sans MS"/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0B60765B-FB61-E346-0B58-EDBC1ADD4A64}"/>
              </a:ext>
            </a:extLst>
          </p:cNvPr>
          <p:cNvSpPr/>
          <p:nvPr/>
        </p:nvSpPr>
        <p:spPr>
          <a:xfrm rot="10800000">
            <a:off x="6087626" y="4165570"/>
            <a:ext cx="10972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4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400" b="1" dirty="0">
                <a:solidFill>
                  <a:srgbClr val="141E3C"/>
                </a:solidFill>
                <a:latin typeface="Comic Sans MS"/>
              </a:rPr>
              <a:t>&lt;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731053-3581-A1A2-B547-808C40E87D26}"/>
              </a:ext>
            </a:extLst>
          </p:cNvPr>
          <p:cNvSpPr/>
          <p:nvPr/>
        </p:nvSpPr>
        <p:spPr>
          <a:xfrm>
            <a:off x="4734388" y="4211290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3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7</a:t>
            </a:r>
            <a:r>
              <a:rPr lang="en-GB" sz="2800" b="1" dirty="0">
                <a:solidFill>
                  <a:srgbClr val="7030A0"/>
                </a:solidFill>
                <a:latin typeface="Comic Sans MS"/>
              </a:rPr>
              <a:t>9</a:t>
            </a:r>
            <a:r>
              <a:rPr lang="en-GB" sz="2800" b="1" dirty="0">
                <a:solidFill>
                  <a:srgbClr val="C00000"/>
                </a:solidFill>
                <a:latin typeface="Comic Sans MS"/>
              </a:rPr>
              <a:t>4</a:t>
            </a:r>
            <a:endParaRPr sz="2800" b="1" dirty="0">
              <a:solidFill>
                <a:srgbClr val="C00000"/>
              </a:solidFill>
              <a:latin typeface="Comic Sans M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BED2CC-D0AE-0F69-0599-3AAC0BE3D884}"/>
              </a:ext>
            </a:extLst>
          </p:cNvPr>
          <p:cNvSpPr/>
          <p:nvPr/>
        </p:nvSpPr>
        <p:spPr>
          <a:xfrm>
            <a:off x="7219778" y="4211290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3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7</a:t>
            </a:r>
            <a:r>
              <a:rPr lang="en-GB" sz="2800" b="1" dirty="0">
                <a:solidFill>
                  <a:srgbClr val="7030A0"/>
                </a:solidFill>
                <a:latin typeface="Comic Sans MS"/>
              </a:rPr>
              <a:t>9</a:t>
            </a:r>
            <a:r>
              <a:rPr lang="en-GB" sz="2800" b="1" dirty="0">
                <a:solidFill>
                  <a:srgbClr val="C00000"/>
                </a:solidFill>
                <a:latin typeface="Comic Sans MS"/>
              </a:rPr>
              <a:t>2</a:t>
            </a:r>
            <a:endParaRPr sz="2800" b="1" dirty="0">
              <a:solidFill>
                <a:srgbClr val="C00000"/>
              </a:solidFill>
              <a:latin typeface="Comic Sans M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E2E05A-A342-55F6-667B-9CD835ACA9CA}"/>
              </a:ext>
            </a:extLst>
          </p:cNvPr>
          <p:cNvSpPr/>
          <p:nvPr/>
        </p:nvSpPr>
        <p:spPr>
          <a:xfrm>
            <a:off x="392176" y="6065595"/>
            <a:ext cx="8028432" cy="45719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5B5EF3-551D-144F-5FC7-E9BB864083F0}"/>
              </a:ext>
            </a:extLst>
          </p:cNvPr>
          <p:cNvSpPr/>
          <p:nvPr/>
        </p:nvSpPr>
        <p:spPr>
          <a:xfrm>
            <a:off x="373888" y="597415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A8A2E8-6E6A-3C79-0017-A280E7A2B3C8}"/>
              </a:ext>
            </a:extLst>
          </p:cNvPr>
          <p:cNvSpPr txBox="1"/>
          <p:nvPr/>
        </p:nvSpPr>
        <p:spPr>
          <a:xfrm>
            <a:off x="26416" y="6248476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3355BD-BCCC-4D52-ECC7-C8F9962CF705}"/>
              </a:ext>
            </a:extLst>
          </p:cNvPr>
          <p:cNvSpPr/>
          <p:nvPr/>
        </p:nvSpPr>
        <p:spPr>
          <a:xfrm>
            <a:off x="2385568" y="597415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D367BC-45F5-E7CC-6D46-ED617832E51B}"/>
              </a:ext>
            </a:extLst>
          </p:cNvPr>
          <p:cNvSpPr txBox="1"/>
          <p:nvPr/>
        </p:nvSpPr>
        <p:spPr>
          <a:xfrm>
            <a:off x="2029395" y="6248476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3</a:t>
            </a:r>
            <a:r>
              <a:rPr sz="1800" b="1" dirty="0">
                <a:solidFill>
                  <a:srgbClr val="001F5B"/>
                </a:solidFill>
                <a:latin typeface="Comic Sans MS"/>
              </a:rPr>
              <a:t>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545E24-21CF-B966-A834-1A42E74EDE4A}"/>
              </a:ext>
            </a:extLst>
          </p:cNvPr>
          <p:cNvSpPr/>
          <p:nvPr/>
        </p:nvSpPr>
        <p:spPr>
          <a:xfrm>
            <a:off x="4397248" y="597415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3DE601-9C24-5312-B7B0-3EC89E9E94DB}"/>
              </a:ext>
            </a:extLst>
          </p:cNvPr>
          <p:cNvSpPr txBox="1"/>
          <p:nvPr/>
        </p:nvSpPr>
        <p:spPr>
          <a:xfrm>
            <a:off x="3998429" y="6236288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5</a:t>
            </a:r>
            <a:r>
              <a:rPr sz="1800" b="1" dirty="0">
                <a:solidFill>
                  <a:srgbClr val="001F5B"/>
                </a:solidFill>
                <a:latin typeface="Comic Sans MS"/>
              </a:rPr>
              <a:t>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3F9493-564E-EC21-CF49-822C200BF172}"/>
              </a:ext>
            </a:extLst>
          </p:cNvPr>
          <p:cNvSpPr/>
          <p:nvPr/>
        </p:nvSpPr>
        <p:spPr>
          <a:xfrm>
            <a:off x="6408928" y="597415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022ECC-4254-D450-A51B-BBFD97581B7D}"/>
              </a:ext>
            </a:extLst>
          </p:cNvPr>
          <p:cNvSpPr txBox="1"/>
          <p:nvPr/>
        </p:nvSpPr>
        <p:spPr>
          <a:xfrm>
            <a:off x="6052754" y="6248476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7</a:t>
            </a:r>
            <a:r>
              <a:rPr sz="1800" b="1" dirty="0">
                <a:solidFill>
                  <a:srgbClr val="001F5B"/>
                </a:solidFill>
                <a:latin typeface="Comic Sans MS"/>
              </a:rPr>
              <a:t>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F9AEA6-5C9B-CF37-BDD2-63704A08A899}"/>
              </a:ext>
            </a:extLst>
          </p:cNvPr>
          <p:cNvSpPr/>
          <p:nvPr/>
        </p:nvSpPr>
        <p:spPr>
          <a:xfrm>
            <a:off x="8420608" y="597415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F7EDBD-97A6-E48E-82BA-6FC90A863ABF}"/>
              </a:ext>
            </a:extLst>
          </p:cNvPr>
          <p:cNvSpPr txBox="1"/>
          <p:nvPr/>
        </p:nvSpPr>
        <p:spPr>
          <a:xfrm>
            <a:off x="8064434" y="6248476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9</a:t>
            </a:r>
            <a:r>
              <a:rPr sz="1800" b="1" dirty="0">
                <a:solidFill>
                  <a:srgbClr val="001F5B"/>
                </a:solidFill>
                <a:latin typeface="Comic Sans MS"/>
              </a:rPr>
              <a:t>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D22AA4B-87F0-0ECE-58AF-158E18BA032F}"/>
              </a:ext>
            </a:extLst>
          </p:cNvPr>
          <p:cNvSpPr/>
          <p:nvPr/>
        </p:nvSpPr>
        <p:spPr>
          <a:xfrm>
            <a:off x="7439152" y="5987872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ECBFDF-0FEC-A822-E848-F580D4E6F034}"/>
              </a:ext>
            </a:extLst>
          </p:cNvPr>
          <p:cNvSpPr/>
          <p:nvPr/>
        </p:nvSpPr>
        <p:spPr>
          <a:xfrm>
            <a:off x="5445760" y="5969584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B24B2F6-D58D-941E-8772-63A432B83AE0}"/>
              </a:ext>
            </a:extLst>
          </p:cNvPr>
          <p:cNvSpPr/>
          <p:nvPr/>
        </p:nvSpPr>
        <p:spPr>
          <a:xfrm>
            <a:off x="3356864" y="5969584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FC71A8-DE79-F3B4-06F7-A7B51D97F5A2}"/>
              </a:ext>
            </a:extLst>
          </p:cNvPr>
          <p:cNvSpPr/>
          <p:nvPr/>
        </p:nvSpPr>
        <p:spPr>
          <a:xfrm>
            <a:off x="1355344" y="5987872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BD7A84C-39F8-DFA9-CA10-AE70C65B9773}"/>
              </a:ext>
            </a:extLst>
          </p:cNvPr>
          <p:cNvSpPr txBox="1"/>
          <p:nvPr/>
        </p:nvSpPr>
        <p:spPr>
          <a:xfrm>
            <a:off x="1017458" y="6254390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20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46EDBFE-33A9-86AA-3075-9654D7DACEBA}"/>
              </a:ext>
            </a:extLst>
          </p:cNvPr>
          <p:cNvSpPr txBox="1"/>
          <p:nvPr/>
        </p:nvSpPr>
        <p:spPr>
          <a:xfrm>
            <a:off x="2986492" y="6242202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400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5AD7C07-8BC9-F02C-FB65-D4F9592378DC}"/>
              </a:ext>
            </a:extLst>
          </p:cNvPr>
          <p:cNvSpPr txBox="1"/>
          <p:nvPr/>
        </p:nvSpPr>
        <p:spPr>
          <a:xfrm>
            <a:off x="5040817" y="6254390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600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2C2DE41-1DF7-8E3B-B69D-D2F6F32A08EA}"/>
              </a:ext>
            </a:extLst>
          </p:cNvPr>
          <p:cNvSpPr txBox="1"/>
          <p:nvPr/>
        </p:nvSpPr>
        <p:spPr>
          <a:xfrm>
            <a:off x="7052497" y="6254390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800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15866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6638356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Guided Practice (Do Together)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030" y="1330960"/>
            <a:ext cx="796834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Compare </a:t>
            </a:r>
            <a:r>
              <a:rPr lang="en-GB" dirty="0"/>
              <a:t>these</a:t>
            </a:r>
            <a:r>
              <a:rPr dirty="0"/>
              <a:t> pairs on </a:t>
            </a:r>
            <a:r>
              <a:rPr lang="en-GB" dirty="0"/>
              <a:t>your </a:t>
            </a:r>
            <a:r>
              <a:rPr dirty="0"/>
              <a:t>mini-whiteboards.</a:t>
            </a:r>
            <a:endParaRPr lang="en-GB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b="1" dirty="0">
                <a:solidFill>
                  <a:schemeClr val="accent1"/>
                </a:solidFill>
              </a:rPr>
              <a:t>8</a:t>
            </a:r>
            <a:r>
              <a:rPr lang="en-GB" b="1" dirty="0">
                <a:solidFill>
                  <a:srgbClr val="92D050"/>
                </a:solidFill>
              </a:rPr>
              <a:t>4</a:t>
            </a:r>
            <a:r>
              <a:rPr lang="en-GB" b="1" dirty="0">
                <a:solidFill>
                  <a:srgbClr val="7030A0"/>
                </a:solidFill>
              </a:rPr>
              <a:t>6</a:t>
            </a:r>
            <a:r>
              <a:rPr lang="en-GB" b="1" dirty="0">
                <a:solidFill>
                  <a:srgbClr val="C00000"/>
                </a:solidFill>
              </a:rPr>
              <a:t>3</a:t>
            </a:r>
            <a:r>
              <a:rPr lang="en-GB" b="1" dirty="0"/>
              <a:t> and </a:t>
            </a:r>
            <a:r>
              <a:rPr lang="en-GB" b="1" dirty="0">
                <a:solidFill>
                  <a:schemeClr val="accent1"/>
                </a:solidFill>
              </a:rPr>
              <a:t>8</a:t>
            </a:r>
            <a:r>
              <a:rPr lang="en-GB" b="1" dirty="0">
                <a:solidFill>
                  <a:srgbClr val="92D050"/>
                </a:solidFill>
              </a:rPr>
              <a:t>5</a:t>
            </a:r>
            <a:r>
              <a:rPr lang="en-GB" b="1" dirty="0">
                <a:solidFill>
                  <a:srgbClr val="7030A0"/>
                </a:solidFill>
              </a:rPr>
              <a:t>4</a:t>
            </a:r>
            <a:r>
              <a:rPr lang="en-GB" b="1" dirty="0">
                <a:solidFill>
                  <a:srgbClr val="C00000"/>
                </a:solidFill>
              </a:rPr>
              <a:t>3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lang="en-GB" b="1" dirty="0">
              <a:solidFill>
                <a:srgbClr val="C00000"/>
              </a:solidFill>
            </a:endParaRP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b="1" dirty="0">
                <a:solidFill>
                  <a:schemeClr val="accent1"/>
                </a:solidFill>
              </a:rPr>
              <a:t>2</a:t>
            </a:r>
            <a:r>
              <a:rPr lang="en-GB" b="1" dirty="0">
                <a:solidFill>
                  <a:srgbClr val="92D050"/>
                </a:solidFill>
              </a:rPr>
              <a:t>3</a:t>
            </a:r>
            <a:r>
              <a:rPr lang="en-GB" b="1" dirty="0">
                <a:solidFill>
                  <a:srgbClr val="7030A0"/>
                </a:solidFill>
              </a:rPr>
              <a:t>6</a:t>
            </a:r>
            <a:r>
              <a:rPr lang="en-GB" b="1" dirty="0">
                <a:solidFill>
                  <a:srgbClr val="C00000"/>
                </a:solidFill>
              </a:rPr>
              <a:t>5</a:t>
            </a:r>
            <a:r>
              <a:rPr lang="en-GB" b="1" dirty="0"/>
              <a:t> and </a:t>
            </a:r>
            <a:r>
              <a:rPr lang="en-GB" b="1" dirty="0">
                <a:solidFill>
                  <a:schemeClr val="accent1"/>
                </a:solidFill>
              </a:rPr>
              <a:t>2</a:t>
            </a:r>
            <a:r>
              <a:rPr lang="en-GB" b="1" dirty="0">
                <a:solidFill>
                  <a:srgbClr val="92D050"/>
                </a:solidFill>
              </a:rPr>
              <a:t>3</a:t>
            </a:r>
            <a:r>
              <a:rPr lang="en-GB" b="1" dirty="0">
                <a:solidFill>
                  <a:srgbClr val="7030A0"/>
                </a:solidFill>
              </a:rPr>
              <a:t>8</a:t>
            </a:r>
            <a:r>
              <a:rPr lang="en-GB" b="1" dirty="0">
                <a:solidFill>
                  <a:srgbClr val="C00000"/>
                </a:solidFill>
              </a:rPr>
              <a:t>7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lang="en-GB" b="1" dirty="0">
              <a:solidFill>
                <a:srgbClr val="C00000"/>
              </a:solidFill>
            </a:endParaRP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b="1" dirty="0">
                <a:solidFill>
                  <a:schemeClr val="accent1"/>
                </a:solidFill>
              </a:rPr>
              <a:t>2</a:t>
            </a:r>
            <a:r>
              <a:rPr lang="en-GB" b="1" dirty="0">
                <a:solidFill>
                  <a:srgbClr val="92D050"/>
                </a:solidFill>
              </a:rPr>
              <a:t>3</a:t>
            </a:r>
            <a:r>
              <a:rPr lang="en-GB" b="1" dirty="0">
                <a:solidFill>
                  <a:srgbClr val="7030A0"/>
                </a:solidFill>
              </a:rPr>
              <a:t>8</a:t>
            </a:r>
            <a:r>
              <a:rPr lang="en-GB" b="1" dirty="0">
                <a:solidFill>
                  <a:srgbClr val="C00000"/>
                </a:solidFill>
              </a:rPr>
              <a:t>7</a:t>
            </a:r>
            <a:r>
              <a:rPr lang="en-GB" b="1" dirty="0"/>
              <a:t> and </a:t>
            </a:r>
            <a:r>
              <a:rPr lang="en-GB" b="1" dirty="0">
                <a:solidFill>
                  <a:schemeClr val="accent1"/>
                </a:solidFill>
              </a:rPr>
              <a:t>2</a:t>
            </a:r>
            <a:r>
              <a:rPr lang="en-GB" b="1" dirty="0">
                <a:solidFill>
                  <a:srgbClr val="92D050"/>
                </a:solidFill>
              </a:rPr>
              <a:t>3</a:t>
            </a:r>
            <a:r>
              <a:rPr lang="en-GB" b="1" dirty="0">
                <a:solidFill>
                  <a:srgbClr val="7030A0"/>
                </a:solidFill>
              </a:rPr>
              <a:t>8</a:t>
            </a:r>
            <a:r>
              <a:rPr lang="en-GB" b="1" dirty="0">
                <a:solidFill>
                  <a:srgbClr val="C00000"/>
                </a:solidFill>
              </a:rPr>
              <a:t>2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</a:t>
            </a:r>
            <a:r>
              <a:rPr lang="en-GB" dirty="0"/>
              <a:t>W</a:t>
            </a:r>
            <a:r>
              <a:rPr dirty="0"/>
              <a:t>hy </a:t>
            </a:r>
            <a:r>
              <a:rPr lang="en-GB" dirty="0"/>
              <a:t>is </a:t>
            </a:r>
            <a:r>
              <a:rPr dirty="0"/>
              <a:t>4,305 &lt; 4,350.</a:t>
            </a:r>
            <a:endParaRPr lang="en-GB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08F5E3C5-879E-C4B5-8463-CE0F040B6FA3}"/>
              </a:ext>
            </a:extLst>
          </p:cNvPr>
          <p:cNvSpPr/>
          <p:nvPr/>
        </p:nvSpPr>
        <p:spPr>
          <a:xfrm>
            <a:off x="6322576" y="5217130"/>
            <a:ext cx="109728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4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400" b="1">
                <a:solidFill>
                  <a:srgbClr val="141E3C"/>
                </a:solidFill>
                <a:latin typeface="Comic Sans MS"/>
              </a:rPr>
              <a:t>&lt;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C8B229-54DC-6D53-3033-EEC6E43EA131}"/>
              </a:ext>
            </a:extLst>
          </p:cNvPr>
          <p:cNvSpPr/>
          <p:nvPr/>
        </p:nvSpPr>
        <p:spPr>
          <a:xfrm>
            <a:off x="4969338" y="5262850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3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7</a:t>
            </a:r>
            <a:r>
              <a:rPr lang="en-GB" sz="2800" b="1" dirty="0">
                <a:solidFill>
                  <a:srgbClr val="7030A0"/>
                </a:solidFill>
                <a:latin typeface="Comic Sans MS"/>
              </a:rPr>
              <a:t>9</a:t>
            </a:r>
            <a:r>
              <a:rPr lang="en-GB" sz="2800" b="1" dirty="0">
                <a:solidFill>
                  <a:srgbClr val="C00000"/>
                </a:solidFill>
                <a:latin typeface="Comic Sans MS"/>
              </a:rPr>
              <a:t>4</a:t>
            </a:r>
            <a:endParaRPr sz="2800" b="1" dirty="0">
              <a:solidFill>
                <a:srgbClr val="C00000"/>
              </a:solidFill>
              <a:latin typeface="Comic Sans M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EC7DCC-BF67-BA88-2065-2304DBC89D6B}"/>
              </a:ext>
            </a:extLst>
          </p:cNvPr>
          <p:cNvSpPr/>
          <p:nvPr/>
        </p:nvSpPr>
        <p:spPr>
          <a:xfrm>
            <a:off x="7454728" y="5262850"/>
            <a:ext cx="1318366" cy="1005840"/>
          </a:xfrm>
          <a:prstGeom prst="rect">
            <a:avLst/>
          </a:prstGeom>
          <a:solidFill>
            <a:srgbClr val="FFFFFF"/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>
                <a:solidFill>
                  <a:srgbClr val="141E3C"/>
                </a:solidFill>
                <a:latin typeface="Comic Sans MS"/>
              </a:rPr>
              <a:t> </a:t>
            </a:r>
            <a:r>
              <a:rPr lang="en-GB" sz="2800" b="1" dirty="0">
                <a:solidFill>
                  <a:srgbClr val="0070C0"/>
                </a:solidFill>
                <a:latin typeface="Comic Sans MS"/>
              </a:rPr>
              <a:t>3</a:t>
            </a:r>
            <a:r>
              <a:rPr lang="en-GB" sz="2800" b="1" dirty="0">
                <a:solidFill>
                  <a:srgbClr val="92D050"/>
                </a:solidFill>
                <a:latin typeface="Comic Sans MS"/>
              </a:rPr>
              <a:t>7</a:t>
            </a:r>
            <a:r>
              <a:rPr lang="en-GB" sz="2800" b="1" dirty="0">
                <a:solidFill>
                  <a:srgbClr val="7030A0"/>
                </a:solidFill>
                <a:latin typeface="Comic Sans MS"/>
              </a:rPr>
              <a:t>9</a:t>
            </a:r>
            <a:r>
              <a:rPr lang="en-GB" sz="2800" b="1" dirty="0">
                <a:solidFill>
                  <a:srgbClr val="C00000"/>
                </a:solidFill>
                <a:latin typeface="Comic Sans MS"/>
              </a:rPr>
              <a:t>2</a:t>
            </a:r>
            <a:endParaRPr sz="2800" b="1" dirty="0">
              <a:solidFill>
                <a:srgbClr val="C00000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" y="331470"/>
            <a:ext cx="4681090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Independent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" y="1040539"/>
            <a:ext cx="882396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SUPPORT: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Compare </a:t>
            </a:r>
            <a:r>
              <a:rPr lang="en-GB" dirty="0"/>
              <a:t>these </a:t>
            </a:r>
            <a:r>
              <a:rPr dirty="0"/>
              <a:t>numbers </a:t>
            </a:r>
            <a:endParaRPr lang="en-GB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b="1" dirty="0">
                <a:solidFill>
                  <a:srgbClr val="0070C0"/>
                </a:solidFill>
              </a:rPr>
              <a:t>3456 and 3876    8734 and 8654   4182  and 4561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Use place value chart to compare digit by digit.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CORE: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Com</a:t>
            </a:r>
            <a:r>
              <a:rPr lang="en-GB" dirty="0"/>
              <a:t>pare these numbers to </a:t>
            </a:r>
            <a:r>
              <a:rPr lang="en-GB" b="1" dirty="0">
                <a:solidFill>
                  <a:schemeClr val="accent3">
                    <a:lumMod val="75000"/>
                  </a:schemeClr>
                </a:solidFill>
              </a:rPr>
              <a:t>7451</a:t>
            </a:r>
            <a:r>
              <a:rPr lang="en-GB" dirty="0"/>
              <a:t>  using</a:t>
            </a:r>
            <a:r>
              <a:rPr dirty="0"/>
              <a:t> &lt;, &gt;, =.</a:t>
            </a:r>
            <a:endParaRPr lang="en-GB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sz="2400" b="1" dirty="0">
                <a:solidFill>
                  <a:srgbClr val="0070C0"/>
                </a:solidFill>
              </a:rPr>
              <a:t>7546  7273   7452   7428  7839  7427</a:t>
            </a:r>
            <a:endParaRPr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Write </a:t>
            </a:r>
            <a:r>
              <a:rPr lang="en-GB" dirty="0"/>
              <a:t>your own</a:t>
            </a:r>
            <a:r>
              <a:rPr dirty="0"/>
              <a:t> comparison sentences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lang="en-GB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CHALLENGE: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Create two different numbers that satisfy: ___ &gt; 5,678.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Explain a comparison without using symbols (words only).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673536"/>
            <a:ext cx="6362639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Reasoning (Explain &amp; Justify)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501536"/>
            <a:ext cx="720416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Why is 6,409 smaller than 6,490? Explain.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True/False: If two numbers have the same thousands digit, the larger hundreds digit makes it larger.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Which is greater: 7,099 or 7,900? Justify.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0730" y="673536"/>
            <a:ext cx="4905510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Plenary / Quick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573382"/>
            <a:ext cx="72433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What did we learn today?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One thing I can explain now is…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Exit question: Show your answer on mini-whiteboards.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If you finished: write ONE full sentence to justify your answer.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781</Words>
  <Application>Microsoft Office PowerPoint</Application>
  <PresentationFormat>On-screen Show (4:3)</PresentationFormat>
  <Paragraphs>124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Schoolbook</vt:lpstr>
      <vt:lpstr>Comic Sans MS</vt:lpstr>
      <vt:lpstr>Wingdings 2</vt:lpstr>
      <vt:lpstr>View</vt:lpstr>
      <vt:lpstr>Autumn 1 – Place Value Compare numbers to 10,000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2026-05-12T21:54:29Z</dcterms:modified>
  <cp:category/>
</cp:coreProperties>
</file>