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2T21:51:44.419" v="28" actId="20577"/>
      <pc:docMkLst>
        <pc:docMk/>
      </pc:docMkLst>
      <pc:sldChg chg="modSp mod">
        <pc:chgData name="Galina Doychinova" userId="0fb7927745f0c6c3" providerId="LiveId" clId="{403A5934-DEB0-4C53-872A-117AF44D2478}" dt="2026-05-12T21:51:44.419" v="28" actId="20577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2T21:51:14.714" v="21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2T21:51:44.419" v="28" actId="20577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3T23:19:03.893" v="7" actId="107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3T23:18:52.356" v="6" actId="14100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5" creationId="{A6044899-63DD-E833-352D-8BAFB06BEB29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7" creationId="{70397A95-38DA-DFE4-989D-B478D74FC448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8" creationId="{760A0A96-DD15-1D82-6FF7-DC316C4E416F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11" creationId="{BB19D4DB-5FE6-27A1-D310-CE138088C830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14" creationId="{3F5C6E21-9B50-1A0A-B260-450D4B810CA5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19" creationId="{506B7AEB-1513-78BC-908C-C3AAEE88452C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20" creationId="{C83DE61A-F988-2E5F-2E4E-156838A8B558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21" creationId="{5A6C7A21-4F10-FC4A-D0E9-33EDF384D310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23" creationId="{A164E7DD-B54E-121B-2AC2-3DB7948D4380}"/>
          </ac:spMkLst>
        </pc:spChg>
        <pc:spChg chg="mod">
          <ac:chgData name="Galina Doychinova" userId="0fb7927745f0c6c3" providerId="LiveId" clId="{403A5934-DEB0-4C53-872A-117AF44D2478}" dt="2026-05-03T23:19:03.893" v="7" actId="1076"/>
          <ac:spMkLst>
            <pc:docMk/>
            <pc:sldMk cId="0" sldId="259"/>
            <ac:spMk id="26" creationId="{96C220CC-BBFA-3566-FC5D-BFF0B51AA935}"/>
          </ac:spMkLst>
        </pc:spChg>
      </pc:sldChg>
      <pc:sldChg chg="modSp mod">
        <pc:chgData name="Galina Doychinova" userId="0fb7927745f0c6c3" providerId="LiveId" clId="{403A5934-DEB0-4C53-872A-117AF44D2478}" dt="2026-05-03T23:19:17.697" v="9" actId="107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3T23:19:10.179" v="8" actId="14100"/>
          <ac:spMkLst>
            <pc:docMk/>
            <pc:sldMk cId="0" sldId="260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15" creationId="{ADED4B58-EBFE-8B6B-322F-BB15CB67A417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0" creationId="{01423528-865D-417D-B19D-1C8D6BAF5B75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3" creationId="{15F2C43C-CA39-F557-FC01-498900082669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6" creationId="{8608A5F8-12A3-3749-3564-D4020A5147FE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7" creationId="{64FA4A32-5FA1-5172-5FBE-DC4F289DC526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8" creationId="{DBDC81B3-6571-91D7-5E78-4AA190FD6904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29" creationId="{498AFB2E-89DF-6DDB-EC21-705CB94B8BED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31" creationId="{2B4EF892-C5A1-E290-6B9E-05A32301DA15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32" creationId="{92D63742-18DD-73EC-F6FB-B368FE1C53A8}"/>
          </ac:spMkLst>
        </pc:spChg>
        <pc:spChg chg="mod">
          <ac:chgData name="Galina Doychinova" userId="0fb7927745f0c6c3" providerId="LiveId" clId="{403A5934-DEB0-4C53-872A-117AF44D2478}" dt="2026-05-03T23:19:17.697" v="9" actId="1076"/>
          <ac:spMkLst>
            <pc:docMk/>
            <pc:sldMk cId="0" sldId="260"/>
            <ac:spMk id="34" creationId="{5B72E2F1-B004-E39B-2E93-CF234AA91360}"/>
          </ac:spMkLst>
        </pc:spChg>
      </pc:sldChg>
      <pc:sldMasterChg chg="addSp modSldLayout">
        <pc:chgData name="Galina Doychinova" userId="0fb7927745f0c6c3" providerId="LiveId" clId="{403A5934-DEB0-4C53-872A-117AF44D2478}" dt="2026-05-03T23:18:32.491" v="5" actId="478"/>
        <pc:sldMasterMkLst>
          <pc:docMk/>
          <pc:sldMasterMk cId="1673877921" sldId="2147483660"/>
        </pc:sldMasterMkLst>
        <pc:picChg chg="add">
          <ac:chgData name="Galina Doychinova" userId="0fb7927745f0c6c3" providerId="LiveId" clId="{403A5934-DEB0-4C53-872A-117AF44D2478}" dt="2026-05-03T23:18:16.956" v="3"/>
          <ac:picMkLst>
            <pc:docMk/>
            <pc:sldMasterMk cId="1673877921" sldId="2147483660"/>
            <ac:picMk id="8" creationId="{9654B702-77FE-259A-A939-9369829FF235}"/>
          </ac:picMkLst>
        </pc:picChg>
        <pc:sldLayoutChg chg="addSp delSp mod">
          <pc:chgData name="Galina Doychinova" userId="0fb7927745f0c6c3" providerId="LiveId" clId="{403A5934-DEB0-4C53-872A-117AF44D2478}" dt="2026-05-03T23:18:32.491" v="5" actId="478"/>
          <pc:sldLayoutMkLst>
            <pc:docMk/>
            <pc:sldMasterMk cId="1673877921" sldId="2147483660"/>
            <pc:sldLayoutMk cId="3470862528" sldId="2147483666"/>
          </pc:sldLayoutMkLst>
        </pc:sldLayoutChg>
        <pc:sldLayoutChg chg="addSp">
          <pc:chgData name="Galina Doychinova" userId="0fb7927745f0c6c3" providerId="LiveId" clId="{403A5934-DEB0-4C53-872A-117AF44D2478}" dt="2026-05-03T23:18:16.956" v="3"/>
          <pc:sldLayoutMkLst>
            <pc:docMk/>
            <pc:sldMasterMk cId="1673877921" sldId="2147483660"/>
            <pc:sldLayoutMk cId="1575011057" sldId="2147483667"/>
          </pc:sldLayoutMkLst>
          <pc:picChg chg="add">
            <ac:chgData name="Galina Doychinova" userId="0fb7927745f0c6c3" providerId="LiveId" clId="{403A5934-DEB0-4C53-872A-117AF44D2478}" dt="2026-05-03T23:18:16.956" v="3"/>
            <ac:picMkLst>
              <pc:docMk/>
              <pc:sldMasterMk cId="1673877921" sldId="2147483660"/>
              <pc:sldLayoutMk cId="1575011057" sldId="2147483667"/>
              <ac:picMk id="5" creationId="{2F7FDB36-D9B1-178A-B5A9-E357A67D98E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991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Opening</a:t>
            </a:r>
          </a:p>
          <a:p>
            <a:r>
              <a:t>Today we are learning: Count in 1,000s and find 1,000 more or less than a number.</a:t>
            </a:r>
          </a:p>
          <a:p>
            <a:r>
              <a:t>Our lesson has 3 steps: I model, we do together, you practise independently.</a:t>
            </a:r>
          </a:p>
          <a:p>
            <a:r>
              <a:t>Remember to use maths vocabulary and explain your thinking in full sentences.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Vocabulary</a:t>
            </a:r>
          </a:p>
          <a:p>
            <a:r>
              <a:t>1) Point to each word; pupils repeat.</a:t>
            </a:r>
          </a:p>
          <a:p>
            <a:r>
              <a:t>2) Ask: ‘Who can use this word in a full maths sentence?’</a:t>
            </a:r>
          </a:p>
          <a:p>
            <a:r>
              <a:t>3) Quick check: ‘Thumbs up if you know it, sideways if unsure.’</a:t>
            </a:r>
          </a:p>
          <a:p>
            <a:r>
              <a:t>4) Correct pronunciation and meaning; keep it short and confident.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1: Teacher Modelling</a:t>
            </a:r>
          </a:p>
          <a:p>
            <a:r>
              <a:t>1) ‘Watch me. I’m going to think aloud.’</a:t>
            </a:r>
          </a:p>
          <a:p>
            <a:r>
              <a:t>2) Model slowly. Point to the representation and say the maths out loud.</a:t>
            </a:r>
          </a:p>
          <a:p>
            <a:r>
              <a:t>3) Ask quick checks: ‘What is the value of…?’ ‘Which boundary…?’</a:t>
            </a:r>
          </a:p>
          <a:p>
            <a:r>
              <a:t>4) If a misconception appears, stop, correct, and restate the rule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2: Guided Practice</a:t>
            </a:r>
          </a:p>
          <a:p>
            <a:r>
              <a:t>1) ‘Now we do the next one together.’</a:t>
            </a:r>
          </a:p>
          <a:p>
            <a:r>
              <a:t>2) Mini-whiteboards: everyone answers; show together.</a:t>
            </a:r>
          </a:p>
          <a:p>
            <a:r>
              <a:t>3) Choose 2 pupils to explain using: ‘I know… because…’</a:t>
            </a:r>
          </a:p>
          <a:p>
            <a:r>
              <a:t>4) If many are unsure, re-model ONE step, then repeat the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Step 3: Independent (Differentiated)</a:t>
            </a:r>
          </a:p>
          <a:p>
            <a:r>
              <a:t>1) Say: ‘Choose the task your teacher gives you.’</a:t>
            </a:r>
          </a:p>
          <a:p>
            <a:r>
              <a:t>2) Remind: show working; star the challenge question.</a:t>
            </a:r>
          </a:p>
          <a:p>
            <a:r>
              <a:t>3) Circulate: prompt with questions not answers.</a:t>
            </a:r>
          </a:p>
          <a:p>
            <a:r>
              <a:t>4) Early finishers: complete CHALLENGE + write a justification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FULL SCRIPT – Reasoning</a:t>
            </a:r>
          </a:p>
          <a:p>
            <a:r>
              <a:t>1) Tell pupils: ‘Reasoning is explaining and justifying.’</a:t>
            </a:r>
          </a:p>
          <a:p>
            <a:r>
              <a:t>2) Give 30 seconds Turn-and-Talk.</a:t>
            </a:r>
          </a:p>
          <a:p>
            <a:r>
              <a:t>3) Take 2 answers; press for precision: ‘Which digit/boundary? Why?’</a:t>
            </a:r>
          </a:p>
          <a:p>
            <a:r>
              <a:t>4) Ask pupils to use at least TWO vocabulary words in their explanation.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SCRIPT – Plenary</a:t>
            </a:r>
          </a:p>
          <a:p>
            <a:r>
              <a:t>1) Ask pupils to restate the learning objective.</a:t>
            </a:r>
          </a:p>
          <a:p>
            <a:r>
              <a:t>2) Do one final hinge question on mini-whiteboards.</a:t>
            </a:r>
          </a:p>
          <a:p>
            <a:r>
              <a:t>3) Note misconceptions for tomorrow’s retrieval starter.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2880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8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4327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696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08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862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EDNest&#10;&#10;AI-generated content may be incorrect.">
            <a:extLst>
              <a:ext uri="{FF2B5EF4-FFF2-40B4-BE49-F238E27FC236}">
                <a16:creationId xmlns:a16="http://schemas.microsoft.com/office/drawing/2014/main" id="{2F7FDB36-D9B1-178A-B5A9-E357A67D98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19694" y="174101"/>
            <a:ext cx="621255" cy="62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011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06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7911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93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7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9654B702-77FE-259A-A939-9369829FF235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877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3118104"/>
          </a:xfrm>
        </p:spPr>
        <p:txBody>
          <a:bodyPr>
            <a:normAutofit/>
          </a:bodyPr>
          <a:lstStyle/>
          <a:p>
            <a:pPr algn="ctr"/>
            <a:r>
              <a:rPr sz="3200" dirty="0">
                <a:solidFill>
                  <a:srgbClr val="141E3C"/>
                </a:solidFill>
                <a:latin typeface="Comic Sans MS"/>
              </a:rPr>
              <a:t>Autumn 1 – Place Value</a:t>
            </a:r>
            <a:br>
              <a:rPr lang="en-GB" sz="3200" dirty="0">
                <a:solidFill>
                  <a:srgbClr val="141E3C"/>
                </a:solidFill>
                <a:latin typeface="Comic Sans MS"/>
              </a:rPr>
            </a:br>
            <a:r>
              <a:rPr sz="4000" dirty="0">
                <a:solidFill>
                  <a:srgbClr val="141E3C"/>
                </a:solidFill>
                <a:latin typeface="Comic Sans MS"/>
              </a:rPr>
              <a:t>Count in 1,000s and find 1,000 more/less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GB" sz="2200" b="0" dirty="0">
                <a:solidFill>
                  <a:srgbClr val="141E3C"/>
                </a:solidFill>
                <a:latin typeface="Comic Sans MS"/>
              </a:rPr>
              <a:t>LO: </a:t>
            </a:r>
            <a:r>
              <a:rPr sz="2200" b="0" dirty="0">
                <a:solidFill>
                  <a:srgbClr val="141E3C"/>
                </a:solidFill>
                <a:latin typeface="Comic Sans MS"/>
              </a:rPr>
              <a:t>Count in 1,000s and find 1,000 more or less than a number.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981313"/>
            <a:ext cx="7922623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0837" y="2887435"/>
            <a:ext cx="756992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thousand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increase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decrease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more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less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difference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4027064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Teacher Modelling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4372" y="1259656"/>
            <a:ext cx="78646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Count: 0, 1,000, 2,000…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</a:t>
            </a:r>
            <a:r>
              <a:rPr lang="en-GB" dirty="0"/>
              <a:t>Let’s add </a:t>
            </a:r>
            <a:r>
              <a:rPr dirty="0"/>
              <a:t>1,000 to 4,321 and explain which digit changes.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</a:t>
            </a:r>
            <a:r>
              <a:rPr lang="en-GB" dirty="0"/>
              <a:t>Now, ;</a:t>
            </a:r>
            <a:r>
              <a:rPr lang="en-GB" dirty="0" err="1"/>
              <a:t>et’s</a:t>
            </a:r>
            <a:r>
              <a:rPr lang="en-GB" dirty="0"/>
              <a:t> s</a:t>
            </a:r>
            <a:r>
              <a:rPr dirty="0" err="1"/>
              <a:t>ubtract</a:t>
            </a:r>
            <a:r>
              <a:rPr dirty="0"/>
              <a:t> 1,000 from 6,012 and explain.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044899-63DD-E833-352D-8BAFB06BEB29}"/>
              </a:ext>
            </a:extLst>
          </p:cNvPr>
          <p:cNvSpPr/>
          <p:nvPr/>
        </p:nvSpPr>
        <p:spPr>
          <a:xfrm>
            <a:off x="168656" y="5698925"/>
            <a:ext cx="8040624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4051A5-CF49-8D48-BBDF-6062ABEF752B}"/>
              </a:ext>
            </a:extLst>
          </p:cNvPr>
          <p:cNvSpPr/>
          <p:nvPr/>
        </p:nvSpPr>
        <p:spPr>
          <a:xfrm>
            <a:off x="150368" y="56074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397A95-38DA-DFE4-989D-B478D74FC448}"/>
              </a:ext>
            </a:extLst>
          </p:cNvPr>
          <p:cNvSpPr txBox="1"/>
          <p:nvPr/>
        </p:nvSpPr>
        <p:spPr>
          <a:xfrm>
            <a:off x="-197104" y="5881806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0A0A96-DD15-1D82-6FF7-DC316C4E416F}"/>
              </a:ext>
            </a:extLst>
          </p:cNvPr>
          <p:cNvSpPr/>
          <p:nvPr/>
        </p:nvSpPr>
        <p:spPr>
          <a:xfrm>
            <a:off x="2162048" y="56074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3640F2-3002-029C-8FD6-50C2254BA4F8}"/>
              </a:ext>
            </a:extLst>
          </p:cNvPr>
          <p:cNvSpPr txBox="1"/>
          <p:nvPr/>
        </p:nvSpPr>
        <p:spPr>
          <a:xfrm>
            <a:off x="1805874" y="5881806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200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092EEA-2477-C2D8-71B7-7FCD739ACE66}"/>
              </a:ext>
            </a:extLst>
          </p:cNvPr>
          <p:cNvSpPr/>
          <p:nvPr/>
        </p:nvSpPr>
        <p:spPr>
          <a:xfrm>
            <a:off x="4173728" y="56074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19D4DB-5FE6-27A1-D310-CE138088C830}"/>
              </a:ext>
            </a:extLst>
          </p:cNvPr>
          <p:cNvSpPr txBox="1"/>
          <p:nvPr/>
        </p:nvSpPr>
        <p:spPr>
          <a:xfrm>
            <a:off x="3817555" y="5881806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40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9891A7-3EB7-4A9A-39AA-74D8F4EAF9EA}"/>
              </a:ext>
            </a:extLst>
          </p:cNvPr>
          <p:cNvSpPr/>
          <p:nvPr/>
        </p:nvSpPr>
        <p:spPr>
          <a:xfrm>
            <a:off x="6185408" y="56074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D2B96D-BE09-E9DB-8FD3-9EFC4EEBDBB2}"/>
              </a:ext>
            </a:extLst>
          </p:cNvPr>
          <p:cNvSpPr txBox="1"/>
          <p:nvPr/>
        </p:nvSpPr>
        <p:spPr>
          <a:xfrm>
            <a:off x="5829234" y="5881806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600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5C6E21-9B50-1A0A-B260-450D4B810CA5}"/>
              </a:ext>
            </a:extLst>
          </p:cNvPr>
          <p:cNvSpPr/>
          <p:nvPr/>
        </p:nvSpPr>
        <p:spPr>
          <a:xfrm>
            <a:off x="8197088" y="560748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8B77DC-E23B-8E3D-A19A-80FDACEDCE28}"/>
              </a:ext>
            </a:extLst>
          </p:cNvPr>
          <p:cNvSpPr txBox="1"/>
          <p:nvPr/>
        </p:nvSpPr>
        <p:spPr>
          <a:xfrm>
            <a:off x="7822626" y="5881806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800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6B7AEB-1513-78BC-908C-C3AAEE88452C}"/>
              </a:ext>
            </a:extLst>
          </p:cNvPr>
          <p:cNvSpPr/>
          <p:nvPr/>
        </p:nvSpPr>
        <p:spPr>
          <a:xfrm>
            <a:off x="7215632" y="562120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3DE61A-F988-2E5F-2E4E-156838A8B558}"/>
              </a:ext>
            </a:extLst>
          </p:cNvPr>
          <p:cNvSpPr/>
          <p:nvPr/>
        </p:nvSpPr>
        <p:spPr>
          <a:xfrm>
            <a:off x="5222240" y="560291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6C7A21-4F10-FC4A-D0E9-33EDF384D310}"/>
              </a:ext>
            </a:extLst>
          </p:cNvPr>
          <p:cNvSpPr/>
          <p:nvPr/>
        </p:nvSpPr>
        <p:spPr>
          <a:xfrm>
            <a:off x="3133344" y="5602914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391F8E9-31D8-6E1D-26D3-BA6D6579093B}"/>
              </a:ext>
            </a:extLst>
          </p:cNvPr>
          <p:cNvSpPr/>
          <p:nvPr/>
        </p:nvSpPr>
        <p:spPr>
          <a:xfrm>
            <a:off x="1131824" y="5621202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64E7DD-B54E-121B-2AC2-3DB7948D4380}"/>
              </a:ext>
            </a:extLst>
          </p:cNvPr>
          <p:cNvSpPr txBox="1"/>
          <p:nvPr/>
        </p:nvSpPr>
        <p:spPr>
          <a:xfrm>
            <a:off x="810196" y="590923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351560B-CDE6-AD28-ABA4-901735526F2A}"/>
              </a:ext>
            </a:extLst>
          </p:cNvPr>
          <p:cNvSpPr txBox="1"/>
          <p:nvPr/>
        </p:nvSpPr>
        <p:spPr>
          <a:xfrm>
            <a:off x="2821876" y="590923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C4BDE0-77D6-6F1B-38A2-C94787F884BD}"/>
              </a:ext>
            </a:extLst>
          </p:cNvPr>
          <p:cNvSpPr txBox="1"/>
          <p:nvPr/>
        </p:nvSpPr>
        <p:spPr>
          <a:xfrm>
            <a:off x="4833556" y="590923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5000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C220CC-BBFA-3566-FC5D-BFF0B51AA935}"/>
              </a:ext>
            </a:extLst>
          </p:cNvPr>
          <p:cNvSpPr txBox="1"/>
          <p:nvPr/>
        </p:nvSpPr>
        <p:spPr>
          <a:xfrm>
            <a:off x="6845236" y="5909237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D85E8F-A178-F252-22C5-D00115AE8CFC}"/>
              </a:ext>
            </a:extLst>
          </p:cNvPr>
          <p:cNvSpPr txBox="1"/>
          <p:nvPr/>
        </p:nvSpPr>
        <p:spPr>
          <a:xfrm>
            <a:off x="680146" y="3144836"/>
            <a:ext cx="3618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4321 + 1000 = 5321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683329E-D1D1-D3AD-DE64-593363AFA5A0}"/>
              </a:ext>
            </a:extLst>
          </p:cNvPr>
          <p:cNvSpPr txBox="1"/>
          <p:nvPr/>
        </p:nvSpPr>
        <p:spPr>
          <a:xfrm>
            <a:off x="645254" y="3871064"/>
            <a:ext cx="36188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Comic Sans MS" panose="030F0702030302020204" pitchFamily="66" charset="0"/>
              </a:rPr>
              <a:t>6012 - 1000 = 5012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365760"/>
            <a:ext cx="6638356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Guided Practice (Do Together)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308460"/>
            <a:ext cx="81838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Complete a “1,000 more/less” table together for 6 numbers.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Use a number line to jump +1,000 and −1,000.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CCBA2F7-CE00-858D-6249-ED8EC32B8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51149"/>
              </p:ext>
            </p:extLst>
          </p:nvPr>
        </p:nvGraphicFramePr>
        <p:xfrm>
          <a:off x="1182436" y="2978150"/>
          <a:ext cx="6805863" cy="2324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68621">
                  <a:extLst>
                    <a:ext uri="{9D8B030D-6E8A-4147-A177-3AD203B41FA5}">
                      <a16:colId xmlns:a16="http://schemas.microsoft.com/office/drawing/2014/main" val="2007425716"/>
                    </a:ext>
                  </a:extLst>
                </a:gridCol>
                <a:gridCol w="2268621">
                  <a:extLst>
                    <a:ext uri="{9D8B030D-6E8A-4147-A177-3AD203B41FA5}">
                      <a16:colId xmlns:a16="http://schemas.microsoft.com/office/drawing/2014/main" val="1615174225"/>
                    </a:ext>
                  </a:extLst>
                </a:gridCol>
                <a:gridCol w="2268621">
                  <a:extLst>
                    <a:ext uri="{9D8B030D-6E8A-4147-A177-3AD203B41FA5}">
                      <a16:colId xmlns:a16="http://schemas.microsoft.com/office/drawing/2014/main" val="1614901519"/>
                    </a:ext>
                  </a:extLst>
                </a:gridCol>
              </a:tblGrid>
              <a:tr h="581025"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1000 less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My number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1000 more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890576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   7354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021012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>
                          <a:latin typeface="Comic Sans MS" panose="030F0702030302020204" pitchFamily="66" charset="0"/>
                        </a:rPr>
                        <a:t>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648528"/>
                  </a:ext>
                </a:extLst>
              </a:tr>
              <a:tr h="581025"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800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54090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2FBA54A8-7083-14E2-9297-02173D0CB1B3}"/>
              </a:ext>
            </a:extLst>
          </p:cNvPr>
          <p:cNvSpPr txBox="1"/>
          <p:nvPr/>
        </p:nvSpPr>
        <p:spPr>
          <a:xfrm>
            <a:off x="1555750" y="3616980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6354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1D840E4-B6BE-C547-A1D5-2B114FCA304D}"/>
              </a:ext>
            </a:extLst>
          </p:cNvPr>
          <p:cNvSpPr txBox="1"/>
          <p:nvPr/>
        </p:nvSpPr>
        <p:spPr>
          <a:xfrm>
            <a:off x="5886450" y="3615924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8354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8DA61B-428F-954B-7657-074D932C6565}"/>
              </a:ext>
            </a:extLst>
          </p:cNvPr>
          <p:cNvSpPr txBox="1"/>
          <p:nvPr/>
        </p:nvSpPr>
        <p:spPr>
          <a:xfrm>
            <a:off x="3765550" y="4195755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4820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839BEF-46C3-AE54-D8E5-DCDE236098EB}"/>
              </a:ext>
            </a:extLst>
          </p:cNvPr>
          <p:cNvSpPr txBox="1"/>
          <p:nvPr/>
        </p:nvSpPr>
        <p:spPr>
          <a:xfrm>
            <a:off x="1555750" y="4140200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3820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CB2B3D-A62C-016D-2006-DCD8BA017993}"/>
              </a:ext>
            </a:extLst>
          </p:cNvPr>
          <p:cNvSpPr txBox="1"/>
          <p:nvPr/>
        </p:nvSpPr>
        <p:spPr>
          <a:xfrm>
            <a:off x="5876924" y="4174593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5820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2E1E5D-0DC2-598D-F41C-92D676B4A6E1}"/>
              </a:ext>
            </a:extLst>
          </p:cNvPr>
          <p:cNvSpPr txBox="1"/>
          <p:nvPr/>
        </p:nvSpPr>
        <p:spPr>
          <a:xfrm>
            <a:off x="5876924" y="4728561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4792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58997F-11A9-BE62-3979-045F7139FA18}"/>
              </a:ext>
            </a:extLst>
          </p:cNvPr>
          <p:cNvSpPr txBox="1"/>
          <p:nvPr/>
        </p:nvSpPr>
        <p:spPr>
          <a:xfrm>
            <a:off x="1555750" y="4718975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2792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A05868-8A55-DE36-6E77-46D4D8ED53A1}"/>
              </a:ext>
            </a:extLst>
          </p:cNvPr>
          <p:cNvSpPr txBox="1"/>
          <p:nvPr/>
        </p:nvSpPr>
        <p:spPr>
          <a:xfrm>
            <a:off x="3765550" y="4735967"/>
            <a:ext cx="1765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mic Sans MS" panose="030F0702030302020204" pitchFamily="66" charset="0"/>
              </a:rPr>
              <a:t>3792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5A9CBBD-60F1-ABED-52CB-BACE27FA49A2}"/>
              </a:ext>
            </a:extLst>
          </p:cNvPr>
          <p:cNvSpPr/>
          <p:nvPr/>
        </p:nvSpPr>
        <p:spPr>
          <a:xfrm>
            <a:off x="104206" y="5954959"/>
            <a:ext cx="8040624" cy="45719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ED4B58-EBFE-8B6B-322F-BB15CB67A417}"/>
              </a:ext>
            </a:extLst>
          </p:cNvPr>
          <p:cNvSpPr/>
          <p:nvPr/>
        </p:nvSpPr>
        <p:spPr>
          <a:xfrm>
            <a:off x="85918" y="58635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9CED41D-73C7-65AB-0BA1-918FF691A655}"/>
              </a:ext>
            </a:extLst>
          </p:cNvPr>
          <p:cNvSpPr/>
          <p:nvPr/>
        </p:nvSpPr>
        <p:spPr>
          <a:xfrm>
            <a:off x="2097598" y="58635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3DB577-47DC-008B-ECDB-BAECD04F343B}"/>
              </a:ext>
            </a:extLst>
          </p:cNvPr>
          <p:cNvSpPr txBox="1"/>
          <p:nvPr/>
        </p:nvSpPr>
        <p:spPr>
          <a:xfrm>
            <a:off x="1741424" y="613784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200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63C5857-F8BB-84D1-2A40-CF4FB94ECE13}"/>
              </a:ext>
            </a:extLst>
          </p:cNvPr>
          <p:cNvSpPr/>
          <p:nvPr/>
        </p:nvSpPr>
        <p:spPr>
          <a:xfrm>
            <a:off x="4109278" y="58635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2B4E45-50A1-A339-608F-155397F5078C}"/>
              </a:ext>
            </a:extLst>
          </p:cNvPr>
          <p:cNvSpPr txBox="1"/>
          <p:nvPr/>
        </p:nvSpPr>
        <p:spPr>
          <a:xfrm>
            <a:off x="3753105" y="6137840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40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1423528-865D-417D-B19D-1C8D6BAF5B75}"/>
              </a:ext>
            </a:extLst>
          </p:cNvPr>
          <p:cNvSpPr/>
          <p:nvPr/>
        </p:nvSpPr>
        <p:spPr>
          <a:xfrm>
            <a:off x="6120958" y="58635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1E3FECE-39BE-31A7-A1CF-4513F225DACE}"/>
              </a:ext>
            </a:extLst>
          </p:cNvPr>
          <p:cNvSpPr txBox="1"/>
          <p:nvPr/>
        </p:nvSpPr>
        <p:spPr>
          <a:xfrm>
            <a:off x="5764784" y="613784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600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779B117-2A2F-3972-54F0-5A04E548D7FA}"/>
              </a:ext>
            </a:extLst>
          </p:cNvPr>
          <p:cNvSpPr/>
          <p:nvPr/>
        </p:nvSpPr>
        <p:spPr>
          <a:xfrm>
            <a:off x="8132638" y="58635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5F2C43C-CA39-F557-FC01-498900082669}"/>
              </a:ext>
            </a:extLst>
          </p:cNvPr>
          <p:cNvSpPr txBox="1"/>
          <p:nvPr/>
        </p:nvSpPr>
        <p:spPr>
          <a:xfrm>
            <a:off x="7758176" y="6137840"/>
            <a:ext cx="748924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800</a:t>
            </a:r>
            <a:r>
              <a:rPr lang="en-GB" sz="1800" b="1" dirty="0">
                <a:solidFill>
                  <a:srgbClr val="001F5B"/>
                </a:solidFill>
                <a:latin typeface="Comic Sans MS"/>
              </a:rPr>
              <a:t>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7D82B8-3D8F-3D1A-0009-250ECBB60479}"/>
              </a:ext>
            </a:extLst>
          </p:cNvPr>
          <p:cNvSpPr/>
          <p:nvPr/>
        </p:nvSpPr>
        <p:spPr>
          <a:xfrm>
            <a:off x="7151182" y="58772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B7441AE-ED98-89C1-DC13-9F71BDD0E88F}"/>
              </a:ext>
            </a:extLst>
          </p:cNvPr>
          <p:cNvSpPr/>
          <p:nvPr/>
        </p:nvSpPr>
        <p:spPr>
          <a:xfrm>
            <a:off x="5157790" y="58589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608A5F8-12A3-3749-3564-D4020A5147FE}"/>
              </a:ext>
            </a:extLst>
          </p:cNvPr>
          <p:cNvSpPr/>
          <p:nvPr/>
        </p:nvSpPr>
        <p:spPr>
          <a:xfrm>
            <a:off x="3068894" y="58589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4FA4A32-5FA1-5172-5FBE-DC4F289DC526}"/>
              </a:ext>
            </a:extLst>
          </p:cNvPr>
          <p:cNvSpPr/>
          <p:nvPr/>
        </p:nvSpPr>
        <p:spPr>
          <a:xfrm>
            <a:off x="1067374" y="58772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DC81B3-6571-91D7-5E78-4AA190FD6904}"/>
              </a:ext>
            </a:extLst>
          </p:cNvPr>
          <p:cNvSpPr txBox="1"/>
          <p:nvPr/>
        </p:nvSpPr>
        <p:spPr>
          <a:xfrm>
            <a:off x="745746" y="6165271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1000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98AFB2E-89DF-6DDB-EC21-705CB94B8BED}"/>
              </a:ext>
            </a:extLst>
          </p:cNvPr>
          <p:cNvSpPr txBox="1"/>
          <p:nvPr/>
        </p:nvSpPr>
        <p:spPr>
          <a:xfrm>
            <a:off x="2757426" y="6165271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3000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A682FC-C5D6-DF79-1339-C79F16C2664C}"/>
              </a:ext>
            </a:extLst>
          </p:cNvPr>
          <p:cNvSpPr txBox="1"/>
          <p:nvPr/>
        </p:nvSpPr>
        <p:spPr>
          <a:xfrm>
            <a:off x="4769106" y="6165271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5000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B4EF892-C5A1-E290-6B9E-05A32301DA15}"/>
              </a:ext>
            </a:extLst>
          </p:cNvPr>
          <p:cNvSpPr txBox="1"/>
          <p:nvPr/>
        </p:nvSpPr>
        <p:spPr>
          <a:xfrm>
            <a:off x="6780786" y="6165271"/>
            <a:ext cx="748923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7000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D63742-18DD-73EC-F6FB-B368FE1C53A8}"/>
              </a:ext>
            </a:extLst>
          </p:cNvPr>
          <p:cNvSpPr txBox="1"/>
          <p:nvPr/>
        </p:nvSpPr>
        <p:spPr>
          <a:xfrm>
            <a:off x="-234564" y="61378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BEE729F-1BAE-A4B0-D421-26A35FADFA34}"/>
              </a:ext>
            </a:extLst>
          </p:cNvPr>
          <p:cNvSpPr/>
          <p:nvPr/>
        </p:nvSpPr>
        <p:spPr>
          <a:xfrm>
            <a:off x="4537395" y="5689306"/>
            <a:ext cx="45847" cy="44853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B72E2F1-B004-E39B-2E93-CF234AA91360}"/>
              </a:ext>
            </a:extLst>
          </p:cNvPr>
          <p:cNvSpPr/>
          <p:nvPr/>
        </p:nvSpPr>
        <p:spPr>
          <a:xfrm>
            <a:off x="3548383" y="5689306"/>
            <a:ext cx="45847" cy="4485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F8D09D7-F7B5-F33F-A75C-7387931AD6EA}"/>
              </a:ext>
            </a:extLst>
          </p:cNvPr>
          <p:cNvSpPr/>
          <p:nvPr/>
        </p:nvSpPr>
        <p:spPr>
          <a:xfrm>
            <a:off x="5616196" y="5715757"/>
            <a:ext cx="45847" cy="44853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9730" y="356870"/>
            <a:ext cx="82686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Independent Practice (Differentiated)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445" y="1731373"/>
            <a:ext cx="852605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SUPPORT: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Use place value chart to add/subtract 1,000 for </a:t>
            </a:r>
            <a:r>
              <a:rPr lang="en-GB" sz="2000" dirty="0"/>
              <a:t>these numbers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Match number ↔ 1,000 more ↔ 1,000 less cards.</a:t>
            </a:r>
            <a:endParaRPr lang="en-GB"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000" b="1" dirty="0">
                <a:solidFill>
                  <a:srgbClr val="0070C0"/>
                </a:solidFill>
              </a:rPr>
              <a:t>        3326  4973   7493   2952  1883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CORE: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Find 1,000 more and 1,000 less for 12 numbers.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</a:t>
            </a:r>
            <a:r>
              <a:rPr lang="en-GB" sz="2000" dirty="0"/>
              <a:t>Create a</a:t>
            </a:r>
            <a:r>
              <a:rPr sz="2000" dirty="0"/>
              <a:t> word</a:t>
            </a:r>
            <a:r>
              <a:rPr lang="en-GB" sz="2000" dirty="0"/>
              <a:t>ed</a:t>
            </a:r>
            <a:r>
              <a:rPr sz="2000" dirty="0"/>
              <a:t> problem</a:t>
            </a:r>
            <a:r>
              <a:rPr lang="en-GB" sz="2000" dirty="0"/>
              <a:t> with two of these</a:t>
            </a:r>
            <a:r>
              <a:rPr sz="2000" dirty="0"/>
              <a:t> (population, steps, money).</a:t>
            </a:r>
            <a:endParaRPr lang="en-GB"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lang="en-GB" sz="2000" b="1" dirty="0">
                <a:solidFill>
                  <a:srgbClr val="0070C0"/>
                </a:solidFill>
              </a:rPr>
              <a:t> 3326  4973   7493   2952  1883  8493  6473 </a:t>
            </a: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endParaRPr sz="2000" dirty="0"/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CHALLENGE: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Explain what happens when you add 1,000 to 9,999.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• Create a number where subtracting 1,000 changes two digits and explain.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765810"/>
            <a:ext cx="6362639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Reasoning (Explain &amp; Justify)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599509"/>
            <a:ext cx="71450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True/False: 6,012 − 1,000 = 5,012. Explain.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Which changes more digits: 9,001 + 1,000 or 4,321 + 1,000? Why?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Explain how you can check quickly if your answer is sensible.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40080" y="673536"/>
            <a:ext cx="4905510" cy="61555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 dirty="0">
                <a:solidFill>
                  <a:srgbClr val="141E3C"/>
                </a:solidFill>
                <a:latin typeface="Comic Sans MS"/>
              </a:rPr>
              <a:t>Plenary / Quick Check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2488474"/>
            <a:ext cx="782465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What did we learn today?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One thing I can explain now is…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Exit question: Show your answer on mini-whiteboards.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• If you finished: write ONE full sentence to justify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749</Words>
  <Application>Microsoft Office PowerPoint</Application>
  <PresentationFormat>On-screen Show (4:3)</PresentationFormat>
  <Paragraphs>105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Schoolbook</vt:lpstr>
      <vt:lpstr>Comic Sans MS</vt:lpstr>
      <vt:lpstr>Wingdings 2</vt:lpstr>
      <vt:lpstr>View</vt:lpstr>
      <vt:lpstr>Autumn 1 – Place Value Count in 1,000s and find 1,000 more/less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2026-05-12T21:51:48Z</dcterms:modified>
  <cp:category/>
</cp:coreProperties>
</file>