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2T21:53:52.185" v="19" actId="14100"/>
      <pc:docMkLst>
        <pc:docMk/>
      </pc:docMkLst>
      <pc:sldChg chg="modSp mod">
        <pc:chgData name="Galina Doychinova" userId="0fb7927745f0c6c3" providerId="LiveId" clId="{403A5934-DEB0-4C53-872A-117AF44D2478}" dt="2026-05-12T21:53:52.185" v="19" actId="14100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21:53:52.185" v="19" actId="14100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21:53:47.802" v="18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16:21.411" v="7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3T23:16:11.537" v="6" actId="14100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8" creationId="{3A93A1F6-A40F-A534-35CB-4097AADA1FEE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12" creationId="{0470B150-EA1A-D607-F945-BB3E50BC2D3F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14" creationId="{4F4F7BD3-0211-3ECF-8B60-996F54F594AE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16" creationId="{3F8468E0-46C3-DB98-B304-470EA1C0FF16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19" creationId="{85990CF4-FEC5-958E-BE5F-8E0B4CACCB3E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20" creationId="{3966871D-0A5B-7E0C-CFFA-2F5D8126768C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21" creationId="{E6884A42-AF44-2DC3-5643-803F7CA21EF5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24" creationId="{959F5016-88B8-8290-C321-B72E7CA8ED0B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25" creationId="{CB8EB77C-D9A5-D55A-2D7C-0F2914E13A0E}"/>
          </ac:spMkLst>
        </pc:spChg>
        <pc:spChg chg="mod">
          <ac:chgData name="Galina Doychinova" userId="0fb7927745f0c6c3" providerId="LiveId" clId="{403A5934-DEB0-4C53-872A-117AF44D2478}" dt="2026-05-03T23:16:21.411" v="7" actId="1076"/>
          <ac:spMkLst>
            <pc:docMk/>
            <pc:sldMk cId="0" sldId="259"/>
            <ac:spMk id="26" creationId="{2359BCB9-A251-ABFF-1F12-4AFA4E17854F}"/>
          </ac:spMkLst>
        </pc:spChg>
      </pc:sldChg>
      <pc:sldChg chg="modSp mod">
        <pc:chgData name="Galina Doychinova" userId="0fb7927745f0c6c3" providerId="LiveId" clId="{403A5934-DEB0-4C53-872A-117AF44D2478}" dt="2026-05-03T23:16:36.505" v="8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5" creationId="{C1E2C697-EB36-14DD-9C72-29A6239DA0DC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7" creationId="{BAF60FFD-8756-D4F9-9F3D-554A7D2A7245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0" creationId="{6D1B7D7B-D9BA-58DF-038D-44541BED064D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1" creationId="{ECC7A10F-5234-CD3E-43E9-98A012BBA20A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4" creationId="{882B20A5-1C83-2B5C-7BB1-6FCCCA40A8B9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5" creationId="{BF329E73-EA63-61AD-670D-F0B21924784D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6" creationId="{A77FD234-188A-2E50-F2B7-8525632708F7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7" creationId="{ED386F61-10D3-8D8D-39DC-998B1CD9CD88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19" creationId="{D431C842-CCD7-DF21-6058-3913E477A83C}"/>
          </ac:spMkLst>
        </pc:spChg>
        <pc:spChg chg="mod">
          <ac:chgData name="Galina Doychinova" userId="0fb7927745f0c6c3" providerId="LiveId" clId="{403A5934-DEB0-4C53-872A-117AF44D2478}" dt="2026-05-03T23:16:36.505" v="8" actId="1076"/>
          <ac:spMkLst>
            <pc:docMk/>
            <pc:sldMk cId="0" sldId="260"/>
            <ac:spMk id="20" creationId="{5641EC61-FF2A-340E-16E6-C8B373062977}"/>
          </ac:spMkLst>
        </pc:spChg>
      </pc:sldChg>
      <pc:sldChg chg="modSp mod">
        <pc:chgData name="Galina Doychinova" userId="0fb7927745f0c6c3" providerId="LiveId" clId="{403A5934-DEB0-4C53-872A-117AF44D2478}" dt="2026-05-03T23:16:47.518" v="9" actId="20577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3T23:16:47.518" v="9" actId="20577"/>
          <ac:spMkLst>
            <pc:docMk/>
            <pc:sldMk cId="0" sldId="261"/>
            <ac:spMk id="3" creationId="{00000000-0000-0000-0000-000000000000}"/>
          </ac:spMkLst>
        </pc:spChg>
      </pc:sldChg>
      <pc:sldMasterChg chg="addSp modSldLayout">
        <pc:chgData name="Galina Doychinova" userId="0fb7927745f0c6c3" providerId="LiveId" clId="{403A5934-DEB0-4C53-872A-117AF44D2478}" dt="2026-05-03T23:15:39.886" v="4" actId="478"/>
        <pc:sldMasterMkLst>
          <pc:docMk/>
          <pc:sldMasterMk cId="867492043" sldId="2147483660"/>
        </pc:sldMasterMkLst>
        <pc:picChg chg="add">
          <ac:chgData name="Galina Doychinova" userId="0fb7927745f0c6c3" providerId="LiveId" clId="{403A5934-DEB0-4C53-872A-117AF44D2478}" dt="2026-05-03T23:15:25.079" v="1"/>
          <ac:picMkLst>
            <pc:docMk/>
            <pc:sldMasterMk cId="867492043" sldId="2147483660"/>
            <ac:picMk id="8" creationId="{CF9729A5-D113-C2ED-1DEA-30A6F598FA91}"/>
          </ac:picMkLst>
        </pc:picChg>
        <pc:sldLayoutChg chg="addSp delSp modSp mod">
          <pc:chgData name="Galina Doychinova" userId="0fb7927745f0c6c3" providerId="LiveId" clId="{403A5934-DEB0-4C53-872A-117AF44D2478}" dt="2026-05-03T23:15:39.886" v="4" actId="478"/>
          <pc:sldLayoutMkLst>
            <pc:docMk/>
            <pc:sldMasterMk cId="867492043" sldId="2147483660"/>
            <pc:sldLayoutMk cId="1854134684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14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Opening</a:t>
            </a:r>
          </a:p>
          <a:p>
            <a:r>
              <a:t>Today we are learning: Partition numbers up to 10,000 in different ways.</a:t>
            </a:r>
          </a:p>
          <a:p>
            <a:r>
              <a:t>Our lesson has 3 steps: I model, we do together, you practise independently.</a:t>
            </a:r>
          </a:p>
          <a:p>
            <a:r>
              <a:t>Remember to use maths vocabulary and explain your thinking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Vocabulary</a:t>
            </a:r>
          </a:p>
          <a:p>
            <a:r>
              <a:t>1) Point to each word; pupils repeat.</a:t>
            </a:r>
          </a:p>
          <a:p>
            <a:r>
              <a:t>2) Ask: ‘Who can use this word in a full maths sentence?’</a:t>
            </a:r>
          </a:p>
          <a:p>
            <a:r>
              <a:t>3) Quick check: ‘Thumbs up if you know it, sideways if unsure.’</a:t>
            </a:r>
          </a:p>
          <a:p>
            <a:r>
              <a:t>4) Correct pronunciation and meaning; keep it short and confident.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1: Teacher Modelling</a:t>
            </a:r>
          </a:p>
          <a:p>
            <a:r>
              <a:t>1) ‘Watch me. I’m going to think aloud.’</a:t>
            </a:r>
          </a:p>
          <a:p>
            <a:r>
              <a:t>2) Model slowly. Point to the representation and say the maths out loud.</a:t>
            </a:r>
          </a:p>
          <a:p>
            <a:r>
              <a:t>3) Ask quick checks: ‘What is the value of…?’ ‘Which boundary…?’</a:t>
            </a:r>
          </a:p>
          <a:p>
            <a:r>
              <a:t>4) If a misconception appears, stop, correct, and restate the rule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3: Independent (Differentiated)</a:t>
            </a:r>
          </a:p>
          <a:p>
            <a:r>
              <a:t>1) Say: ‘Choose the task your teacher gives you.’</a:t>
            </a:r>
          </a:p>
          <a:p>
            <a:r>
              <a:t>2) Remind: show working; star the challenge question.</a:t>
            </a:r>
          </a:p>
          <a:p>
            <a:r>
              <a:t>3) Circulate: prompt with questions not answers.</a:t>
            </a:r>
          </a:p>
          <a:p>
            <a:r>
              <a:t>4) Early finishers: complete CHALLENGE + write a justification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Reasoning</a:t>
            </a:r>
          </a:p>
          <a:p>
            <a:r>
              <a:t>1) Tell pupils: ‘Reasoning is explaining and justifying.’</a:t>
            </a:r>
          </a:p>
          <a:p>
            <a:r>
              <a:t>2) Give 30 seconds Turn-and-Talk.</a:t>
            </a:r>
          </a:p>
          <a:p>
            <a:r>
              <a:t>3) Take 2 answers; press for precision: ‘Which digit/boundary? Why?’</a:t>
            </a:r>
          </a:p>
          <a:p>
            <a:r>
              <a:t>4) Ask pupils to use at least TWO vocabulary words in their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 – Plenary</a:t>
            </a:r>
          </a:p>
          <a:p>
            <a:r>
              <a:t>1) Ask pupils to restate the learning objective.</a:t>
            </a:r>
          </a:p>
          <a:p>
            <a:r>
              <a:t>2) Do one final hinge question on mini-whiteboards.</a:t>
            </a:r>
          </a:p>
          <a:p>
            <a:r>
              <a:t>3) Note misconceptions for tomorrow’s retrieval starter.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617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42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44815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9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92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34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48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5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8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8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21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CF9729A5-D113-C2ED-1DEA-30A6F598FA9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9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3081528"/>
          </a:xfrm>
        </p:spPr>
        <p:txBody>
          <a:bodyPr>
            <a:normAutofit/>
          </a:bodyPr>
          <a:lstStyle/>
          <a:p>
            <a:pPr algn="ctr"/>
            <a:r>
              <a:rPr sz="3200" dirty="0">
                <a:solidFill>
                  <a:srgbClr val="141E3C"/>
                </a:solidFill>
                <a:latin typeface="Comic Sans MS"/>
              </a:rPr>
              <a:t>Autumn 1 – Place Value </a:t>
            </a:r>
            <a:r>
              <a:rPr sz="4000" dirty="0">
                <a:solidFill>
                  <a:srgbClr val="141E3C"/>
                </a:solidFill>
                <a:latin typeface="Comic Sans MS"/>
              </a:rPr>
              <a:t>Partitioning (standard and non-standard)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200" b="0" dirty="0">
                <a:solidFill>
                  <a:srgbClr val="141E3C"/>
                </a:solidFill>
                <a:latin typeface="Comic Sans MS"/>
              </a:rPr>
              <a:t>LO: </a:t>
            </a:r>
            <a:r>
              <a:rPr sz="2200" b="0" dirty="0">
                <a:solidFill>
                  <a:srgbClr val="141E3C"/>
                </a:solidFill>
                <a:latin typeface="Comic Sans MS"/>
              </a:rPr>
              <a:t>Partition numbers up to 10,000 in different ways.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0280" y="886460"/>
            <a:ext cx="247215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8457" y="2227217"/>
            <a:ext cx="66489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partition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expanded form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compose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t>• decompose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2331" y="461010"/>
            <a:ext cx="402706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Teacher Modelling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451" y="1240820"/>
            <a:ext cx="79213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Partition 6,281 as 6,000+200+80+1.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Partition the same number non-standard: 6,200+80+1; 5,000+1,000+200+80+1.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Explain how the total stays the same.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1106F1-2F36-AFB4-A31C-32567CEC4420}"/>
              </a:ext>
            </a:extLst>
          </p:cNvPr>
          <p:cNvSpPr/>
          <p:nvPr/>
        </p:nvSpPr>
        <p:spPr>
          <a:xfrm>
            <a:off x="4711813" y="3977579"/>
            <a:ext cx="214122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1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93A1F6-A40F-A534-35CB-4097AADA1FEE}"/>
              </a:ext>
            </a:extLst>
          </p:cNvPr>
          <p:cNvSpPr/>
          <p:nvPr/>
        </p:nvSpPr>
        <p:spPr>
          <a:xfrm>
            <a:off x="370040" y="3063240"/>
            <a:ext cx="4572000" cy="73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002060"/>
                </a:solidFill>
              </a:rPr>
              <a:t>6281</a:t>
            </a:r>
            <a:endParaRPr sz="3200" b="1" dirty="0">
              <a:solidFill>
                <a:srgbClr val="00206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B8D60-6C87-C621-9DE0-7924474981B0}"/>
              </a:ext>
            </a:extLst>
          </p:cNvPr>
          <p:cNvSpPr/>
          <p:nvPr/>
        </p:nvSpPr>
        <p:spPr>
          <a:xfrm>
            <a:off x="369645" y="3977579"/>
            <a:ext cx="292608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6000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0B150-EA1A-D607-F945-BB3E50BC2D3F}"/>
              </a:ext>
            </a:extLst>
          </p:cNvPr>
          <p:cNvSpPr/>
          <p:nvPr/>
        </p:nvSpPr>
        <p:spPr>
          <a:xfrm>
            <a:off x="4188535" y="3977579"/>
            <a:ext cx="49403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80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8C18F3-5ADA-47FB-CCF2-83080823C491}"/>
              </a:ext>
            </a:extLst>
          </p:cNvPr>
          <p:cNvSpPr/>
          <p:nvPr/>
        </p:nvSpPr>
        <p:spPr>
          <a:xfrm>
            <a:off x="3329940" y="3977579"/>
            <a:ext cx="824775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200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4F7BD3-0211-3ECF-8B60-996F54F594AE}"/>
              </a:ext>
            </a:extLst>
          </p:cNvPr>
          <p:cNvSpPr/>
          <p:nvPr/>
        </p:nvSpPr>
        <p:spPr>
          <a:xfrm>
            <a:off x="4727918" y="4844928"/>
            <a:ext cx="214122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1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66FD47-2623-2D47-49AB-234A80BCE574}"/>
              </a:ext>
            </a:extLst>
          </p:cNvPr>
          <p:cNvSpPr/>
          <p:nvPr/>
        </p:nvSpPr>
        <p:spPr>
          <a:xfrm>
            <a:off x="386144" y="4844928"/>
            <a:ext cx="3750855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6200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8468E0-46C3-DB98-B304-470EA1C0FF16}"/>
              </a:ext>
            </a:extLst>
          </p:cNvPr>
          <p:cNvSpPr/>
          <p:nvPr/>
        </p:nvSpPr>
        <p:spPr>
          <a:xfrm>
            <a:off x="4204640" y="4844928"/>
            <a:ext cx="49403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80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1FA980-8024-D21D-B503-ECE45295F6B7}"/>
              </a:ext>
            </a:extLst>
          </p:cNvPr>
          <p:cNvSpPr/>
          <p:nvPr/>
        </p:nvSpPr>
        <p:spPr>
          <a:xfrm>
            <a:off x="4727918" y="5736468"/>
            <a:ext cx="214122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1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990CF4-FEC5-958E-BE5F-8E0B4CACCB3E}"/>
              </a:ext>
            </a:extLst>
          </p:cNvPr>
          <p:cNvSpPr/>
          <p:nvPr/>
        </p:nvSpPr>
        <p:spPr>
          <a:xfrm>
            <a:off x="386145" y="5736468"/>
            <a:ext cx="2167025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5000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66871D-0A5B-7E0C-CFFA-2F5D8126768C}"/>
              </a:ext>
            </a:extLst>
          </p:cNvPr>
          <p:cNvSpPr/>
          <p:nvPr/>
        </p:nvSpPr>
        <p:spPr>
          <a:xfrm>
            <a:off x="4204640" y="5736468"/>
            <a:ext cx="494030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80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884A42-AF44-2DC3-5643-803F7CA21EF5}"/>
              </a:ext>
            </a:extLst>
          </p:cNvPr>
          <p:cNvSpPr/>
          <p:nvPr/>
        </p:nvSpPr>
        <p:spPr>
          <a:xfrm>
            <a:off x="2582418" y="5736468"/>
            <a:ext cx="713307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1000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EE5474-E300-6DBA-346C-BA9CB7C62EEA}"/>
              </a:ext>
            </a:extLst>
          </p:cNvPr>
          <p:cNvSpPr/>
          <p:nvPr/>
        </p:nvSpPr>
        <p:spPr>
          <a:xfrm>
            <a:off x="3337795" y="5736468"/>
            <a:ext cx="824775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200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9F5016-88B8-8290-C321-B72E7CA8ED0B}"/>
              </a:ext>
            </a:extLst>
          </p:cNvPr>
          <p:cNvSpPr txBox="1"/>
          <p:nvPr/>
        </p:nvSpPr>
        <p:spPr>
          <a:xfrm>
            <a:off x="5340820" y="5026022"/>
            <a:ext cx="284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6200 + 80 + 1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8EB77C-D9A5-D55A-2D7C-0F2914E13A0E}"/>
              </a:ext>
            </a:extLst>
          </p:cNvPr>
          <p:cNvSpPr txBox="1"/>
          <p:nvPr/>
        </p:nvSpPr>
        <p:spPr>
          <a:xfrm>
            <a:off x="4925935" y="5933304"/>
            <a:ext cx="353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6000 + 1000 + 200 + 80 + 1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59BCB9-A251-ABFF-1F12-4AFA4E17854F}"/>
              </a:ext>
            </a:extLst>
          </p:cNvPr>
          <p:cNvSpPr txBox="1"/>
          <p:nvPr/>
        </p:nvSpPr>
        <p:spPr>
          <a:xfrm>
            <a:off x="5340820" y="4122736"/>
            <a:ext cx="284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6000 + 200 + 80 + 1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63835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Guided Practice (Do Together)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476" y="1303018"/>
            <a:ext cx="85844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Partition 4 numbers together in at least 2 ways each.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Use counters to swap 10 hundreds for 1 thousand (and back).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Write each partition as an equation.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2C697-EB36-14DD-9C72-29A6239DA0DC}"/>
              </a:ext>
            </a:extLst>
          </p:cNvPr>
          <p:cNvSpPr/>
          <p:nvPr/>
        </p:nvSpPr>
        <p:spPr>
          <a:xfrm>
            <a:off x="4501249" y="4001831"/>
            <a:ext cx="214122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5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FB23B-A935-D792-4226-F0BB6EF9B4F1}"/>
              </a:ext>
            </a:extLst>
          </p:cNvPr>
          <p:cNvSpPr/>
          <p:nvPr/>
        </p:nvSpPr>
        <p:spPr>
          <a:xfrm>
            <a:off x="159476" y="3087492"/>
            <a:ext cx="4572000" cy="731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002060"/>
                </a:solidFill>
              </a:rPr>
              <a:t>8365</a:t>
            </a:r>
            <a:endParaRPr sz="3200" b="1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F60FFD-8756-D4F9-9F3D-554A7D2A7245}"/>
              </a:ext>
            </a:extLst>
          </p:cNvPr>
          <p:cNvSpPr/>
          <p:nvPr/>
        </p:nvSpPr>
        <p:spPr>
          <a:xfrm>
            <a:off x="159081" y="4001831"/>
            <a:ext cx="292608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8000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4AB932-6368-1139-34B5-47263EE4A24E}"/>
              </a:ext>
            </a:extLst>
          </p:cNvPr>
          <p:cNvSpPr/>
          <p:nvPr/>
        </p:nvSpPr>
        <p:spPr>
          <a:xfrm>
            <a:off x="3977971" y="4001831"/>
            <a:ext cx="494030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60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3329CE-98CA-E41F-4A69-70F511B3C4AE}"/>
              </a:ext>
            </a:extLst>
          </p:cNvPr>
          <p:cNvSpPr/>
          <p:nvPr/>
        </p:nvSpPr>
        <p:spPr>
          <a:xfrm>
            <a:off x="3119376" y="4001831"/>
            <a:ext cx="824775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300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1B7D7B-D9BA-58DF-038D-44541BED064D}"/>
              </a:ext>
            </a:extLst>
          </p:cNvPr>
          <p:cNvSpPr/>
          <p:nvPr/>
        </p:nvSpPr>
        <p:spPr>
          <a:xfrm>
            <a:off x="4517354" y="4869180"/>
            <a:ext cx="214122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5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C7A10F-5234-CD3E-43E9-98A012BBA20A}"/>
              </a:ext>
            </a:extLst>
          </p:cNvPr>
          <p:cNvSpPr/>
          <p:nvPr/>
        </p:nvSpPr>
        <p:spPr>
          <a:xfrm>
            <a:off x="175580" y="4869180"/>
            <a:ext cx="3750855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8300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8FD989-2FF1-DDD8-9EC6-3609E65E3A71}"/>
              </a:ext>
            </a:extLst>
          </p:cNvPr>
          <p:cNvSpPr/>
          <p:nvPr/>
        </p:nvSpPr>
        <p:spPr>
          <a:xfrm>
            <a:off x="3994076" y="4869180"/>
            <a:ext cx="494030" cy="731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60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70BC2A-2CA5-D937-808F-797C4B6B6E2B}"/>
              </a:ext>
            </a:extLst>
          </p:cNvPr>
          <p:cNvSpPr/>
          <p:nvPr/>
        </p:nvSpPr>
        <p:spPr>
          <a:xfrm>
            <a:off x="4517354" y="5760720"/>
            <a:ext cx="214122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5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2B20A5-1C83-2B5C-7BB1-6FCCCA40A8B9}"/>
              </a:ext>
            </a:extLst>
          </p:cNvPr>
          <p:cNvSpPr/>
          <p:nvPr/>
        </p:nvSpPr>
        <p:spPr>
          <a:xfrm>
            <a:off x="175581" y="5760720"/>
            <a:ext cx="2167025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7000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329E73-EA63-61AD-670D-F0B21924784D}"/>
              </a:ext>
            </a:extLst>
          </p:cNvPr>
          <p:cNvSpPr/>
          <p:nvPr/>
        </p:nvSpPr>
        <p:spPr>
          <a:xfrm>
            <a:off x="3994076" y="5760720"/>
            <a:ext cx="494030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60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7FD234-188A-2E50-F2B7-8525632708F7}"/>
              </a:ext>
            </a:extLst>
          </p:cNvPr>
          <p:cNvSpPr/>
          <p:nvPr/>
        </p:nvSpPr>
        <p:spPr>
          <a:xfrm>
            <a:off x="2371854" y="5760720"/>
            <a:ext cx="713307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1000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386F61-10D3-8D8D-39DC-998B1CD9CD88}"/>
              </a:ext>
            </a:extLst>
          </p:cNvPr>
          <p:cNvSpPr/>
          <p:nvPr/>
        </p:nvSpPr>
        <p:spPr>
          <a:xfrm>
            <a:off x="3127231" y="5760720"/>
            <a:ext cx="824775" cy="7315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300</a:t>
            </a:r>
            <a:endParaRPr sz="2000" b="1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F514AF-85EC-2846-ABFF-EBF1506CDB12}"/>
              </a:ext>
            </a:extLst>
          </p:cNvPr>
          <p:cNvSpPr txBox="1"/>
          <p:nvPr/>
        </p:nvSpPr>
        <p:spPr>
          <a:xfrm>
            <a:off x="5130256" y="5050274"/>
            <a:ext cx="284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8300 + 60 + 5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31C842-CCD7-DF21-6058-3913E477A83C}"/>
              </a:ext>
            </a:extLst>
          </p:cNvPr>
          <p:cNvSpPr txBox="1"/>
          <p:nvPr/>
        </p:nvSpPr>
        <p:spPr>
          <a:xfrm>
            <a:off x="4984206" y="5953560"/>
            <a:ext cx="35369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7000 + 1000 + 300 + 60 + 5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41EC61-FF2A-340E-16E6-C8B373062977}"/>
              </a:ext>
            </a:extLst>
          </p:cNvPr>
          <p:cNvSpPr txBox="1"/>
          <p:nvPr/>
        </p:nvSpPr>
        <p:spPr>
          <a:xfrm>
            <a:off x="5130256" y="4146988"/>
            <a:ext cx="284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anose="030F0702030302020204" pitchFamily="66" charset="0"/>
              </a:rPr>
              <a:t>8000 + 300 + 60 + 5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468109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09914"/>
            <a:ext cx="738124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SUPPORT: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Use place value chart and counters to partition </a:t>
            </a:r>
            <a:r>
              <a:rPr lang="en-GB" sz="2000" dirty="0"/>
              <a:t>these </a:t>
            </a:r>
            <a:r>
              <a:rPr sz="2000" dirty="0"/>
              <a:t>in standard form</a:t>
            </a:r>
            <a:r>
              <a:rPr lang="en-GB" sz="2000" dirty="0"/>
              <a:t>    </a:t>
            </a:r>
            <a:r>
              <a:rPr lang="en-GB" sz="2000" b="1" dirty="0">
                <a:solidFill>
                  <a:srgbClr val="0070C0"/>
                </a:solidFill>
              </a:rPr>
              <a:t>3546  9273   7452   7352  1839</a:t>
            </a:r>
            <a:endParaRPr sz="2000" b="1" dirty="0">
              <a:solidFill>
                <a:srgbClr val="0070C0"/>
              </a:solidFill>
            </a:endParaRP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Complete sentence frame: “___ = ___ + ___ + ___ + ___.”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CORE: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Partition </a:t>
            </a:r>
            <a:r>
              <a:rPr lang="en-GB" sz="2000" dirty="0"/>
              <a:t>these</a:t>
            </a:r>
            <a:r>
              <a:rPr sz="2000" dirty="0"/>
              <a:t> numbers in 2 different ways.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Write equations for each.</a:t>
            </a:r>
            <a:r>
              <a:rPr lang="en-GB" sz="2000" dirty="0"/>
              <a:t> 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000" b="1" dirty="0">
                <a:solidFill>
                  <a:srgbClr val="0070C0"/>
                </a:solidFill>
              </a:rPr>
              <a:t>3546  9273   7452   7352  1839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CHALLENGE: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Find 4 different partitions for one number and explain your choices.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Create a partition that uses no thousands (e.g., 10,000 as hundreds/tens/ones).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3626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Reasoning (Explain &amp; Justify)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057" y="1836058"/>
            <a:ext cx="760639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Explain why 3,500 + 700 = 4,200 using place value.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Spot the error: 4,306 = 4,000 + 300 + 6</a:t>
            </a:r>
            <a:r>
              <a:rPr lang="en-GB" dirty="0"/>
              <a:t>0</a:t>
            </a:r>
            <a:r>
              <a:rPr dirty="0"/>
              <a:t>. What is missing?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Which partition is most efficient for mental addition? Justify.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673536"/>
            <a:ext cx="50658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Plenary /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3153" y="1996470"/>
            <a:ext cx="66709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What did we learn today?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 thing I can explain now is…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Exit question: Show your answer on mini-whiteboards.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If you finished: write ONE full sentence to justify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740</Words>
  <Application>Microsoft Office PowerPoint</Application>
  <PresentationFormat>On-screen Show (4:3)</PresentationFormat>
  <Paragraphs>102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Schoolbook</vt:lpstr>
      <vt:lpstr>Comic Sans MS</vt:lpstr>
      <vt:lpstr>Wingdings 2</vt:lpstr>
      <vt:lpstr>View</vt:lpstr>
      <vt:lpstr>Autumn 1 – Place Value Partitioning (standard and non-standard)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2026-05-12T21:53:54Z</dcterms:modified>
  <cp:category/>
</cp:coreProperties>
</file>