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93FC49-F832-45B5-A56B-918F9990CA1D}" v="16" dt="2026-05-12T21:47:09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21" autoAdjust="0"/>
  </p:normalViewPr>
  <p:slideViewPr>
    <p:cSldViewPr snapToGrid="0" snapToObjects="1"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2T21:53:12.329" v="61" actId="20577"/>
      <pc:docMkLst>
        <pc:docMk/>
      </pc:docMkLst>
      <pc:sldChg chg="modSp mod">
        <pc:chgData name="Galina Doychinova" userId="0fb7927745f0c6c3" providerId="LiveId" clId="{403A5934-DEB0-4C53-872A-117AF44D2478}" dt="2026-05-12T21:53:12.329" v="61" actId="20577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21:53:08.181" v="57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21:53:12.329" v="61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3T23:13:46.845" v="3" actId="14100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03T23:13:46.845" v="3" actId="14100"/>
          <ac:spMkLst>
            <pc:docMk/>
            <pc:sldMk cId="0" sldId="257"/>
            <ac:spMk id="3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12T21:47:09.975" v="3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5" creationId="{46849A84-EEAB-0584-A345-71EC1981059E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6" creationId="{E70BD80E-410C-436F-3639-8F53CC32B1C0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7" creationId="{80E5FA9B-FD3E-2C5C-D445-93D0B0F8FA00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8" creationId="{A8CC670B-5B33-4B96-9783-7DEE01ACCB14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10" creationId="{29BF1BA9-CBEC-796C-043F-EF5DC9D9DA55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11" creationId="{90C899B0-30BC-45C0-3710-B5073B5CE890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14" creationId="{7D4D479C-866C-7FBA-260C-35F754C2E215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15" creationId="{83762221-87DE-F083-6BEC-A39F7DE79590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19" creationId="{419DC7E9-AB09-C4C5-DCC6-533692C362AF}"/>
          </ac:spMkLst>
        </pc:spChg>
        <pc:spChg chg="mod">
          <ac:chgData name="Galina Doychinova" userId="0fb7927745f0c6c3" providerId="LiveId" clId="{403A5934-DEB0-4C53-872A-117AF44D2478}" dt="2026-05-12T21:46:31.995" v="18" actId="14100"/>
          <ac:spMkLst>
            <pc:docMk/>
            <pc:sldMk cId="0" sldId="259"/>
            <ac:spMk id="25" creationId="{43B671CF-0243-85DC-0A39-0238C8209677}"/>
          </ac:spMkLst>
        </pc:spChg>
        <pc:spChg chg="mod">
          <ac:chgData name="Galina Doychinova" userId="0fb7927745f0c6c3" providerId="LiveId" clId="{403A5934-DEB0-4C53-872A-117AF44D2478}" dt="2026-05-12T21:46:29" v="17" actId="14100"/>
          <ac:spMkLst>
            <pc:docMk/>
            <pc:sldMk cId="0" sldId="259"/>
            <ac:spMk id="28" creationId="{75231455-5ACF-E23B-38BC-9A27B1526A45}"/>
          </ac:spMkLst>
        </pc:spChg>
        <pc:spChg chg="mod">
          <ac:chgData name="Galina Doychinova" userId="0fb7927745f0c6c3" providerId="LiveId" clId="{403A5934-DEB0-4C53-872A-117AF44D2478}" dt="2026-05-12T21:46:26.237" v="16" actId="14100"/>
          <ac:spMkLst>
            <pc:docMk/>
            <pc:sldMk cId="0" sldId="259"/>
            <ac:spMk id="29" creationId="{E90D175A-2591-64B1-EF8C-D64EC9A3108F}"/>
          </ac:spMkLst>
        </pc:spChg>
        <pc:spChg chg="mod">
          <ac:chgData name="Galina Doychinova" userId="0fb7927745f0c6c3" providerId="LiveId" clId="{403A5934-DEB0-4C53-872A-117AF44D2478}" dt="2026-05-12T21:46:23.439" v="15" actId="14100"/>
          <ac:spMkLst>
            <pc:docMk/>
            <pc:sldMk cId="0" sldId="259"/>
            <ac:spMk id="30" creationId="{0CCC762F-C5C2-A1C9-42E3-15FD8CC51062}"/>
          </ac:spMkLst>
        </pc:spChg>
        <pc:spChg chg="mod">
          <ac:chgData name="Galina Doychinova" userId="0fb7927745f0c6c3" providerId="LiveId" clId="{403A5934-DEB0-4C53-872A-117AF44D2478}" dt="2026-05-12T21:46:20.381" v="14" actId="14100"/>
          <ac:spMkLst>
            <pc:docMk/>
            <pc:sldMk cId="0" sldId="259"/>
            <ac:spMk id="31" creationId="{D50E3C3D-BDE1-FB72-69DF-9DACCD74273B}"/>
          </ac:spMkLst>
        </pc:spChg>
        <pc:spChg chg="mod">
          <ac:chgData name="Galina Doychinova" userId="0fb7927745f0c6c3" providerId="LiveId" clId="{403A5934-DEB0-4C53-872A-117AF44D2478}" dt="2026-05-03T23:14:00.618" v="4" actId="1076"/>
          <ac:spMkLst>
            <pc:docMk/>
            <pc:sldMk cId="0" sldId="259"/>
            <ac:spMk id="48" creationId="{804343CC-6BDE-1705-6FDD-F76B2878E72D}"/>
          </ac:spMkLst>
        </pc:spChg>
      </pc:sldChg>
      <pc:sldChg chg="modSp mod">
        <pc:chgData name="Galina Doychinova" userId="0fb7927745f0c6c3" providerId="LiveId" clId="{403A5934-DEB0-4C53-872A-117AF44D2478}" dt="2026-05-12T21:49:06.338" v="48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9" creationId="{0955593B-4AD8-424B-981B-1C006B1FA87B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0" creationId="{C76D6A69-8A2D-B3C1-CFEA-2BB0B5D33B67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1" creationId="{09559A1C-4298-A737-C8F3-1E85975CACD2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2" creationId="{3A30A8B8-4257-58AC-3D58-35CD17B3BC0F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4" creationId="{F9A5F611-CA80-0DA9-350D-840436F5DF4B}"/>
          </ac:spMkLst>
        </pc:spChg>
        <pc:spChg chg="mod">
          <ac:chgData name="Galina Doychinova" userId="0fb7927745f0c6c3" providerId="LiveId" clId="{403A5934-DEB0-4C53-872A-117AF44D2478}" dt="2026-05-03T23:14:28.267" v="7" actId="1076"/>
          <ac:spMkLst>
            <pc:docMk/>
            <pc:sldMk cId="0" sldId="260"/>
            <ac:spMk id="15" creationId="{B625F672-E183-A343-02A0-6CE0BD08ECAB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6" creationId="{FF9CCC80-E777-45AA-4286-00B9E3D4DDB6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7" creationId="{D1D3C151-6717-811B-6226-254109A9203F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8" creationId="{DA3CEEF5-CB6C-7C24-6433-371EFA6F0E26}"/>
          </ac:spMkLst>
        </pc:spChg>
        <pc:spChg chg="mod">
          <ac:chgData name="Galina Doychinova" userId="0fb7927745f0c6c3" providerId="LiveId" clId="{403A5934-DEB0-4C53-872A-117AF44D2478}" dt="2026-05-03T23:14:11.942" v="5" actId="1076"/>
          <ac:spMkLst>
            <pc:docMk/>
            <pc:sldMk cId="0" sldId="260"/>
            <ac:spMk id="19" creationId="{735B3D81-6E4A-6900-4504-933E393AF1D0}"/>
          </ac:spMkLst>
        </pc:spChg>
        <pc:spChg chg="mod">
          <ac:chgData name="Galina Doychinova" userId="0fb7927745f0c6c3" providerId="LiveId" clId="{403A5934-DEB0-4C53-872A-117AF44D2478}" dt="2026-05-12T21:48:50.102" v="43" actId="1076"/>
          <ac:spMkLst>
            <pc:docMk/>
            <pc:sldMk cId="0" sldId="260"/>
            <ac:spMk id="21" creationId="{C5467DC7-042A-9F7D-6ED1-C76EB5E1EB3D}"/>
          </ac:spMkLst>
        </pc:spChg>
        <pc:spChg chg="mod">
          <ac:chgData name="Galina Doychinova" userId="0fb7927745f0c6c3" providerId="LiveId" clId="{403A5934-DEB0-4C53-872A-117AF44D2478}" dt="2026-05-12T21:48:15.787" v="33" actId="14100"/>
          <ac:spMkLst>
            <pc:docMk/>
            <pc:sldMk cId="0" sldId="260"/>
            <ac:spMk id="22" creationId="{E0CC36E9-BCA2-2D31-EBF5-C33FE9093E74}"/>
          </ac:spMkLst>
        </pc:spChg>
        <pc:spChg chg="mod">
          <ac:chgData name="Galina Doychinova" userId="0fb7927745f0c6c3" providerId="LiveId" clId="{403A5934-DEB0-4C53-872A-117AF44D2478}" dt="2026-05-12T21:48:19.109" v="34" actId="14100"/>
          <ac:spMkLst>
            <pc:docMk/>
            <pc:sldMk cId="0" sldId="260"/>
            <ac:spMk id="23" creationId="{06C20554-1A0C-AAC3-7D2C-A4F38BAE183C}"/>
          </ac:spMkLst>
        </pc:spChg>
        <pc:spChg chg="mod">
          <ac:chgData name="Galina Doychinova" userId="0fb7927745f0c6c3" providerId="LiveId" clId="{403A5934-DEB0-4C53-872A-117AF44D2478}" dt="2026-05-12T21:48:59.342" v="46" actId="1076"/>
          <ac:spMkLst>
            <pc:docMk/>
            <pc:sldMk cId="0" sldId="260"/>
            <ac:spMk id="24" creationId="{530ED66A-B515-90EF-B4B0-F8A1D7F17896}"/>
          </ac:spMkLst>
        </pc:spChg>
        <pc:spChg chg="mod">
          <ac:chgData name="Galina Doychinova" userId="0fb7927745f0c6c3" providerId="LiveId" clId="{403A5934-DEB0-4C53-872A-117AF44D2478}" dt="2026-05-12T21:48:56.091" v="45" actId="1076"/>
          <ac:spMkLst>
            <pc:docMk/>
            <pc:sldMk cId="0" sldId="260"/>
            <ac:spMk id="25" creationId="{C0683C48-3643-D280-BCF5-5FE18871FB80}"/>
          </ac:spMkLst>
        </pc:spChg>
        <pc:spChg chg="mod">
          <ac:chgData name="Galina Doychinova" userId="0fb7927745f0c6c3" providerId="LiveId" clId="{403A5934-DEB0-4C53-872A-117AF44D2478}" dt="2026-05-12T21:49:06.338" v="48" actId="1076"/>
          <ac:spMkLst>
            <pc:docMk/>
            <pc:sldMk cId="0" sldId="260"/>
            <ac:spMk id="26" creationId="{D5DD4065-5B4C-6FD4-6F96-DC3162DA02B0}"/>
          </ac:spMkLst>
        </pc:spChg>
        <pc:spChg chg="mod">
          <ac:chgData name="Galina Doychinova" userId="0fb7927745f0c6c3" providerId="LiveId" clId="{403A5934-DEB0-4C53-872A-117AF44D2478}" dt="2026-05-12T21:49:02.547" v="47" actId="1076"/>
          <ac:spMkLst>
            <pc:docMk/>
            <pc:sldMk cId="0" sldId="260"/>
            <ac:spMk id="27" creationId="{12EBCAFA-6F95-FDA8-3CB2-8B1C4F00A7E0}"/>
          </ac:spMkLst>
        </pc:spChg>
        <pc:spChg chg="mod">
          <ac:chgData name="Galina Doychinova" userId="0fb7927745f0c6c3" providerId="LiveId" clId="{403A5934-DEB0-4C53-872A-117AF44D2478}" dt="2026-05-12T21:48:12.451" v="32" actId="14100"/>
          <ac:spMkLst>
            <pc:docMk/>
            <pc:sldMk cId="0" sldId="260"/>
            <ac:spMk id="39" creationId="{029C065D-87FC-47D8-2DF9-B78FD569447E}"/>
          </ac:spMkLst>
        </pc:spChg>
        <pc:spChg chg="mod">
          <ac:chgData name="Galina Doychinova" userId="0fb7927745f0c6c3" providerId="LiveId" clId="{403A5934-DEB0-4C53-872A-117AF44D2478}" dt="2026-05-12T21:48:09.474" v="31" actId="14100"/>
          <ac:spMkLst>
            <pc:docMk/>
            <pc:sldMk cId="0" sldId="260"/>
            <ac:spMk id="40" creationId="{172AA721-0C55-CCE3-43B0-1B3CD665E696}"/>
          </ac:spMkLst>
        </pc:spChg>
        <pc:spChg chg="mod">
          <ac:chgData name="Galina Doychinova" userId="0fb7927745f0c6c3" providerId="LiveId" clId="{403A5934-DEB0-4C53-872A-117AF44D2478}" dt="2026-05-12T21:48:52.852" v="44" actId="1076"/>
          <ac:spMkLst>
            <pc:docMk/>
            <pc:sldMk cId="0" sldId="260"/>
            <ac:spMk id="41" creationId="{68D418F2-678E-042D-41F0-41B992BC5D43}"/>
          </ac:spMkLst>
        </pc:spChg>
        <pc:spChg chg="mod">
          <ac:chgData name="Galina Doychinova" userId="0fb7927745f0c6c3" providerId="LiveId" clId="{403A5934-DEB0-4C53-872A-117AF44D2478}" dt="2026-05-12T21:48:46.801" v="42" actId="1076"/>
          <ac:spMkLst>
            <pc:docMk/>
            <pc:sldMk cId="0" sldId="260"/>
            <ac:spMk id="42" creationId="{509CE1C0-70CB-E01E-921D-7C3C61CD553B}"/>
          </ac:spMkLst>
        </pc:spChg>
      </pc:sldChg>
      <pc:sldChg chg="modSp mod">
        <pc:chgData name="Galina Doychinova" userId="0fb7927745f0c6c3" providerId="LiveId" clId="{403A5934-DEB0-4C53-872A-117AF44D2478}" dt="2026-05-03T23:14:34.981" v="8" actId="14100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3T23:14:34.981" v="8" actId="14100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3T23:14:40.958" v="9" actId="14100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03T23:14:40.958" v="9" actId="14100"/>
          <ac:spMkLst>
            <pc:docMk/>
            <pc:sldMk cId="0" sldId="262"/>
            <ac:spMk id="4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03T23:13:39.281" v="2"/>
        <pc:sldMasterMkLst>
          <pc:docMk/>
          <pc:sldMasterMk cId="884080973" sldId="2147483660"/>
        </pc:sldMasterMkLst>
        <pc:picChg chg="add mod">
          <ac:chgData name="Galina Doychinova" userId="0fb7927745f0c6c3" providerId="LiveId" clId="{403A5934-DEB0-4C53-872A-117AF44D2478}" dt="2026-05-03T23:13:39.281" v="2"/>
          <ac:picMkLst>
            <pc:docMk/>
            <pc:sldMasterMk cId="884080973" sldId="2147483660"/>
            <ac:picMk id="8" creationId="{E8A1BFC9-87BA-C625-33D6-872708876C1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377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Opening</a:t>
            </a:r>
          </a:p>
          <a:p>
            <a:r>
              <a:t>Today we are learning: Represent numbers to 10,000 using numerals, words, models and number lines.</a:t>
            </a:r>
          </a:p>
          <a:p>
            <a:r>
              <a:t>Our lesson has 3 steps: I model, we do together, you practise independently.</a:t>
            </a:r>
          </a:p>
          <a:p>
            <a:r>
              <a:t>Remember to use maths vocabulary and explain your thinking in full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Vocabulary</a:t>
            </a:r>
          </a:p>
          <a:p>
            <a:r>
              <a:t>1) Point to each word; pupils repeat.</a:t>
            </a:r>
          </a:p>
          <a:p>
            <a:r>
              <a:t>2) Ask: ‘Who can use this word in a full maths sentence?’</a:t>
            </a:r>
          </a:p>
          <a:p>
            <a:r>
              <a:t>3) Quick check: ‘Thumbs up if you know it, sideways if unsure.’</a:t>
            </a:r>
          </a:p>
          <a:p>
            <a:r>
              <a:t>4) Correct pronunciation and meaning; keep it short and confident.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1: Teacher Modelling</a:t>
            </a:r>
          </a:p>
          <a:p>
            <a:r>
              <a:t>1) ‘Watch me. I’m going to think aloud.’</a:t>
            </a:r>
          </a:p>
          <a:p>
            <a:r>
              <a:t>2) Model slowly. Point to the representation and say the maths out loud.</a:t>
            </a:r>
          </a:p>
          <a:p>
            <a:r>
              <a:t>3) Ask quick checks: ‘What is the value of…?’ ‘Which boundary…?’</a:t>
            </a:r>
          </a:p>
          <a:p>
            <a:r>
              <a:t>4) If a misconception appears, stop, correct, and restate the rule in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2: Guided Practice</a:t>
            </a:r>
          </a:p>
          <a:p>
            <a:r>
              <a:t>1) ‘Now we do the next one together.’</a:t>
            </a:r>
          </a:p>
          <a:p>
            <a:r>
              <a:t>2) Mini-whiteboards: everyone answers; show together.</a:t>
            </a:r>
          </a:p>
          <a:p>
            <a:r>
              <a:t>3) Choose 2 pupils to explain using: ‘I know… because…’</a:t>
            </a:r>
          </a:p>
          <a:p>
            <a:r>
              <a:t>4) If many are unsure, re-model ONE step, then repeat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3: Independent (Differentiated)</a:t>
            </a:r>
          </a:p>
          <a:p>
            <a:r>
              <a:t>1) Say: ‘Choose the task your teacher gives you.’</a:t>
            </a:r>
          </a:p>
          <a:p>
            <a:r>
              <a:t>2) Remind: show working; star the challenge question.</a:t>
            </a:r>
          </a:p>
          <a:p>
            <a:r>
              <a:t>3) Circulate: prompt with questions not answers.</a:t>
            </a:r>
          </a:p>
          <a:p>
            <a:r>
              <a:t>4) Early finishers: complete CHALLENGE + write a justification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Reasoning</a:t>
            </a:r>
          </a:p>
          <a:p>
            <a:r>
              <a:t>1) Tell pupils: ‘Reasoning is explaining and justifying.’</a:t>
            </a:r>
          </a:p>
          <a:p>
            <a:r>
              <a:t>2) Give 30 seconds Turn-and-Talk.</a:t>
            </a:r>
          </a:p>
          <a:p>
            <a:r>
              <a:t>3) Take 2 answers; press for precision: ‘Which digit/boundary? Why?’</a:t>
            </a:r>
          </a:p>
          <a:p>
            <a:r>
              <a:t>4) Ask pupils to use at least TWO vocabulary words in their explanation.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SCRIPT – Plenary</a:t>
            </a:r>
          </a:p>
          <a:p>
            <a:r>
              <a:rPr dirty="0"/>
              <a:t>1) Ask pupils to restate the learning objective.</a:t>
            </a:r>
          </a:p>
          <a:p>
            <a:r>
              <a:rPr dirty="0"/>
              <a:t>2) Do one final hinge question on mini-whiteboards.</a:t>
            </a:r>
          </a:p>
          <a:p>
            <a:r>
              <a:rPr dirty="0"/>
              <a:t>3) Note misconceptions for tomorrow’s retrieval starter.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69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5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383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2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1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4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4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1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9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8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E8A1BFC9-87BA-C625-33D6-872708876C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8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3011664"/>
          </a:xfrm>
        </p:spPr>
        <p:txBody>
          <a:bodyPr>
            <a:normAutofit/>
          </a:bodyPr>
          <a:lstStyle/>
          <a:p>
            <a:pPr algn="ctr"/>
            <a:r>
              <a:rPr sz="3200" dirty="0">
                <a:solidFill>
                  <a:srgbClr val="141E3C"/>
                </a:solidFill>
                <a:latin typeface="Comic Sans MS"/>
              </a:rPr>
              <a:t>Autumn 1 – Place Value:</a:t>
            </a:r>
            <a:r>
              <a:rPr sz="4000" dirty="0">
                <a:solidFill>
                  <a:srgbClr val="141E3C"/>
                </a:solidFill>
                <a:latin typeface="Comic Sans MS"/>
              </a:rPr>
              <a:t> </a:t>
            </a:r>
            <a:br>
              <a:rPr lang="en-GB" sz="4000" dirty="0">
                <a:solidFill>
                  <a:srgbClr val="141E3C"/>
                </a:solidFill>
                <a:latin typeface="Comic Sans MS"/>
              </a:rPr>
            </a:br>
            <a:r>
              <a:rPr sz="4000" dirty="0">
                <a:solidFill>
                  <a:srgbClr val="141E3C"/>
                </a:solidFill>
                <a:latin typeface="Comic Sans MS"/>
              </a:rPr>
              <a:t>Represent numbers in different ways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200" b="0" dirty="0">
                <a:solidFill>
                  <a:srgbClr val="141E3C"/>
                </a:solidFill>
                <a:latin typeface="Comic Sans MS"/>
              </a:rPr>
              <a:t>LO: </a:t>
            </a:r>
            <a:r>
              <a:rPr sz="2200" b="0" dirty="0">
                <a:solidFill>
                  <a:srgbClr val="141E3C"/>
                </a:solidFill>
                <a:latin typeface="Comic Sans MS"/>
              </a:rPr>
              <a:t>Represent numbers to 10,000 using numerals, words, models and number lines.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1" y="365760"/>
            <a:ext cx="776418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Represent numbers in different ways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274838"/>
            <a:ext cx="69298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represent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numeral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word form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expanded form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place value counters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number line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402706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Teacher Modelling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700" y="1098973"/>
            <a:ext cx="86502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</a:t>
            </a:r>
            <a:r>
              <a:rPr lang="en-GB" dirty="0"/>
              <a:t> My number is 2560</a:t>
            </a:r>
            <a:endParaRPr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</a:t>
            </a:r>
            <a:r>
              <a:rPr lang="en-GB" dirty="0"/>
              <a:t>two thousands five hundreds and sixty</a:t>
            </a:r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849A84-EEAB-0584-A345-71EC1981059E}"/>
              </a:ext>
            </a:extLst>
          </p:cNvPr>
          <p:cNvSpPr/>
          <p:nvPr/>
        </p:nvSpPr>
        <p:spPr>
          <a:xfrm>
            <a:off x="131826" y="6123976"/>
            <a:ext cx="8040624" cy="45719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0BD80E-410C-436F-3639-8F53CC32B1C0}"/>
              </a:ext>
            </a:extLst>
          </p:cNvPr>
          <p:cNvSpPr/>
          <p:nvPr/>
        </p:nvSpPr>
        <p:spPr>
          <a:xfrm>
            <a:off x="113538" y="6032537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5FA9B-FD3E-2C5C-D445-93D0B0F8FA00}"/>
              </a:ext>
            </a:extLst>
          </p:cNvPr>
          <p:cNvSpPr txBox="1"/>
          <p:nvPr/>
        </p:nvSpPr>
        <p:spPr>
          <a:xfrm>
            <a:off x="-233934" y="6306857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CC670B-5B33-4B96-9783-7DEE01ACCB14}"/>
              </a:ext>
            </a:extLst>
          </p:cNvPr>
          <p:cNvSpPr/>
          <p:nvPr/>
        </p:nvSpPr>
        <p:spPr>
          <a:xfrm>
            <a:off x="2125218" y="6032537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CFCE8-834E-1EA6-0225-C7AE396B2FB5}"/>
              </a:ext>
            </a:extLst>
          </p:cNvPr>
          <p:cNvSpPr txBox="1"/>
          <p:nvPr/>
        </p:nvSpPr>
        <p:spPr>
          <a:xfrm>
            <a:off x="1769045" y="630685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BF1BA9-CBEC-796C-043F-EF5DC9D9DA55}"/>
              </a:ext>
            </a:extLst>
          </p:cNvPr>
          <p:cNvSpPr/>
          <p:nvPr/>
        </p:nvSpPr>
        <p:spPr>
          <a:xfrm>
            <a:off x="4154146" y="6017713"/>
            <a:ext cx="45719" cy="21252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C899B0-30BC-45C0-3710-B5073B5CE890}"/>
              </a:ext>
            </a:extLst>
          </p:cNvPr>
          <p:cNvSpPr txBox="1"/>
          <p:nvPr/>
        </p:nvSpPr>
        <p:spPr>
          <a:xfrm>
            <a:off x="3780725" y="630685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2000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0D31A5-5BFA-4E1C-B9A3-3CE8472A4A8D}"/>
              </a:ext>
            </a:extLst>
          </p:cNvPr>
          <p:cNvSpPr/>
          <p:nvPr/>
        </p:nvSpPr>
        <p:spPr>
          <a:xfrm>
            <a:off x="6148578" y="6032537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88F4AC-615A-FD91-5DE4-4ADC69F5DF95}"/>
              </a:ext>
            </a:extLst>
          </p:cNvPr>
          <p:cNvSpPr txBox="1"/>
          <p:nvPr/>
        </p:nvSpPr>
        <p:spPr>
          <a:xfrm>
            <a:off x="5792405" y="630685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4D479C-866C-7FBA-260C-35F754C2E215}"/>
              </a:ext>
            </a:extLst>
          </p:cNvPr>
          <p:cNvSpPr/>
          <p:nvPr/>
        </p:nvSpPr>
        <p:spPr>
          <a:xfrm>
            <a:off x="8160258" y="6032537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762221-87DE-F083-6BEC-A39F7DE79590}"/>
              </a:ext>
            </a:extLst>
          </p:cNvPr>
          <p:cNvSpPr txBox="1"/>
          <p:nvPr/>
        </p:nvSpPr>
        <p:spPr>
          <a:xfrm>
            <a:off x="7804085" y="630685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4000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9DC7E9-AB09-C4C5-DCC6-533692C362AF}"/>
              </a:ext>
            </a:extLst>
          </p:cNvPr>
          <p:cNvSpPr/>
          <p:nvPr/>
        </p:nvSpPr>
        <p:spPr>
          <a:xfrm>
            <a:off x="7178802" y="6046253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F235B7-9D96-9A2A-5BBD-EC6215F0418B}"/>
              </a:ext>
            </a:extLst>
          </p:cNvPr>
          <p:cNvSpPr/>
          <p:nvPr/>
        </p:nvSpPr>
        <p:spPr>
          <a:xfrm>
            <a:off x="5185410" y="6027965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6B3B1E-B591-57D5-B8FB-5F83FF23E7BA}"/>
              </a:ext>
            </a:extLst>
          </p:cNvPr>
          <p:cNvSpPr/>
          <p:nvPr/>
        </p:nvSpPr>
        <p:spPr>
          <a:xfrm>
            <a:off x="3096514" y="6027965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AC84CC-94D8-30C2-BDC1-BB236657044A}"/>
              </a:ext>
            </a:extLst>
          </p:cNvPr>
          <p:cNvSpPr/>
          <p:nvPr/>
        </p:nvSpPr>
        <p:spPr>
          <a:xfrm>
            <a:off x="1094994" y="6046253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ADF81D8-A8AE-754B-695C-13239791BDB0}"/>
              </a:ext>
            </a:extLst>
          </p:cNvPr>
          <p:cNvSpPr/>
          <p:nvPr/>
        </p:nvSpPr>
        <p:spPr>
          <a:xfrm>
            <a:off x="5880117" y="4164338"/>
            <a:ext cx="642201" cy="5734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3B671CF-0243-85DC-0A39-0238C8209677}"/>
              </a:ext>
            </a:extLst>
          </p:cNvPr>
          <p:cNvSpPr/>
          <p:nvPr/>
        </p:nvSpPr>
        <p:spPr>
          <a:xfrm>
            <a:off x="3939598" y="4684898"/>
            <a:ext cx="837884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8EBA09-5042-E538-7319-37338C337A02}"/>
              </a:ext>
            </a:extLst>
          </p:cNvPr>
          <p:cNvSpPr/>
          <p:nvPr/>
        </p:nvSpPr>
        <p:spPr>
          <a:xfrm>
            <a:off x="2160861" y="2846855"/>
            <a:ext cx="1029970" cy="97155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CEC5F0A-6194-A9BE-5A03-FAAD23EFF7CA}"/>
              </a:ext>
            </a:extLst>
          </p:cNvPr>
          <p:cNvSpPr/>
          <p:nvPr/>
        </p:nvSpPr>
        <p:spPr>
          <a:xfrm>
            <a:off x="2160861" y="3896129"/>
            <a:ext cx="1029970" cy="97155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5231455-5ACF-E23B-38BC-9A27B1526A45}"/>
              </a:ext>
            </a:extLst>
          </p:cNvPr>
          <p:cNvSpPr/>
          <p:nvPr/>
        </p:nvSpPr>
        <p:spPr>
          <a:xfrm>
            <a:off x="3939598" y="4117471"/>
            <a:ext cx="837884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90D175A-2591-64B1-EF8C-D64EC9A3108F}"/>
              </a:ext>
            </a:extLst>
          </p:cNvPr>
          <p:cNvSpPr/>
          <p:nvPr/>
        </p:nvSpPr>
        <p:spPr>
          <a:xfrm>
            <a:off x="3939598" y="3590341"/>
            <a:ext cx="837884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CCC762F-C5C2-A1C9-42E3-15FD8CC51062}"/>
              </a:ext>
            </a:extLst>
          </p:cNvPr>
          <p:cNvSpPr/>
          <p:nvPr/>
        </p:nvSpPr>
        <p:spPr>
          <a:xfrm>
            <a:off x="3939598" y="3098089"/>
            <a:ext cx="837884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50E3C3D-BDE1-FB72-69DF-9DACCD74273B}"/>
              </a:ext>
            </a:extLst>
          </p:cNvPr>
          <p:cNvSpPr/>
          <p:nvPr/>
        </p:nvSpPr>
        <p:spPr>
          <a:xfrm>
            <a:off x="3939597" y="2652596"/>
            <a:ext cx="837885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09EE622-50E3-EF34-F0D4-23A0F6C2057F}"/>
              </a:ext>
            </a:extLst>
          </p:cNvPr>
          <p:cNvSpPr/>
          <p:nvPr/>
        </p:nvSpPr>
        <p:spPr>
          <a:xfrm>
            <a:off x="5880117" y="3561614"/>
            <a:ext cx="642201" cy="5734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B14D3F7-0AC6-6ACC-BD3D-A14A8AA331F6}"/>
              </a:ext>
            </a:extLst>
          </p:cNvPr>
          <p:cNvSpPr/>
          <p:nvPr/>
        </p:nvSpPr>
        <p:spPr>
          <a:xfrm>
            <a:off x="5858967" y="2901304"/>
            <a:ext cx="642201" cy="5734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0C16826-5514-D941-9823-F3B6F84F158B}"/>
              </a:ext>
            </a:extLst>
          </p:cNvPr>
          <p:cNvSpPr/>
          <p:nvPr/>
        </p:nvSpPr>
        <p:spPr>
          <a:xfrm>
            <a:off x="5201488" y="4184235"/>
            <a:ext cx="642201" cy="5734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FF2BFDB-FD00-EFF4-29B2-61132124F7F5}"/>
              </a:ext>
            </a:extLst>
          </p:cNvPr>
          <p:cNvSpPr/>
          <p:nvPr/>
        </p:nvSpPr>
        <p:spPr>
          <a:xfrm>
            <a:off x="5165636" y="3539801"/>
            <a:ext cx="642201" cy="5734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5765FD5-E4EA-5C59-02CD-3B7163BFD871}"/>
              </a:ext>
            </a:extLst>
          </p:cNvPr>
          <p:cNvSpPr/>
          <p:nvPr/>
        </p:nvSpPr>
        <p:spPr>
          <a:xfrm>
            <a:off x="5165636" y="2890497"/>
            <a:ext cx="642201" cy="5734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5CC5FF-1F46-D6BE-2F7B-F7EAD7B1074E}"/>
              </a:ext>
            </a:extLst>
          </p:cNvPr>
          <p:cNvSpPr/>
          <p:nvPr/>
        </p:nvSpPr>
        <p:spPr>
          <a:xfrm>
            <a:off x="561848" y="2105205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Ten-Thousands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3C1AEA0-DEF1-B674-6216-233515CC7487}"/>
              </a:ext>
            </a:extLst>
          </p:cNvPr>
          <p:cNvSpPr/>
          <p:nvPr/>
        </p:nvSpPr>
        <p:spPr>
          <a:xfrm>
            <a:off x="2047748" y="2121692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Thousands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3A34BC-F268-4A7E-79CB-641D33C6AA13}"/>
              </a:ext>
            </a:extLst>
          </p:cNvPr>
          <p:cNvSpPr/>
          <p:nvPr/>
        </p:nvSpPr>
        <p:spPr>
          <a:xfrm>
            <a:off x="3598574" y="2083230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Hundreds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802FCD-41E4-32D3-E4ED-E7DB899CFD60}"/>
              </a:ext>
            </a:extLst>
          </p:cNvPr>
          <p:cNvSpPr/>
          <p:nvPr/>
        </p:nvSpPr>
        <p:spPr>
          <a:xfrm>
            <a:off x="5075065" y="2121692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FE040B4-D9F3-22F4-0721-7CD151788B62}"/>
              </a:ext>
            </a:extLst>
          </p:cNvPr>
          <p:cNvSpPr/>
          <p:nvPr/>
        </p:nvSpPr>
        <p:spPr>
          <a:xfrm>
            <a:off x="6616482" y="2121692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Ones</a:t>
            </a: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804343CC-6BDE-1705-6FDD-F76B2878E72D}"/>
              </a:ext>
            </a:extLst>
          </p:cNvPr>
          <p:cNvSpPr/>
          <p:nvPr/>
        </p:nvSpPr>
        <p:spPr>
          <a:xfrm>
            <a:off x="5175116" y="6193843"/>
            <a:ext cx="411480" cy="411480"/>
          </a:xfrm>
          <a:prstGeom prst="triangle">
            <a:avLst/>
          </a:prstGeom>
          <a:solidFill>
            <a:srgbClr val="B4DCDC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231215"/>
            <a:ext cx="676018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Guided Practice (Do Together)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372" y="1021379"/>
            <a:ext cx="83451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Represent 4,708 together in three ways.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</a:t>
            </a:r>
            <a:r>
              <a:rPr lang="en-GB" sz="2000" dirty="0"/>
              <a:t>W</a:t>
            </a:r>
            <a:r>
              <a:rPr sz="2000" dirty="0" err="1"/>
              <a:t>hich</a:t>
            </a:r>
            <a:r>
              <a:rPr sz="2000" dirty="0"/>
              <a:t> representation helps most and why</a:t>
            </a:r>
            <a:r>
              <a:rPr lang="en-GB" sz="2000" dirty="0"/>
              <a:t>?</a:t>
            </a: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Place 6 numbers on a shared number line.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69BC8-BB24-3362-423A-6DDBF35EAED0}"/>
              </a:ext>
            </a:extLst>
          </p:cNvPr>
          <p:cNvSpPr/>
          <p:nvPr/>
        </p:nvSpPr>
        <p:spPr>
          <a:xfrm>
            <a:off x="263540" y="6137233"/>
            <a:ext cx="8040624" cy="45719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0FD0AB-7DCE-0992-A21C-7919C811BB69}"/>
              </a:ext>
            </a:extLst>
          </p:cNvPr>
          <p:cNvSpPr/>
          <p:nvPr/>
        </p:nvSpPr>
        <p:spPr>
          <a:xfrm>
            <a:off x="245252" y="604579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20DED-54D9-0660-4B1B-0A04B0D45064}"/>
              </a:ext>
            </a:extLst>
          </p:cNvPr>
          <p:cNvSpPr txBox="1"/>
          <p:nvPr/>
        </p:nvSpPr>
        <p:spPr>
          <a:xfrm>
            <a:off x="-110921" y="6320114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62051C-D445-C815-6211-597E011955C1}"/>
              </a:ext>
            </a:extLst>
          </p:cNvPr>
          <p:cNvSpPr/>
          <p:nvPr/>
        </p:nvSpPr>
        <p:spPr>
          <a:xfrm>
            <a:off x="2256932" y="604579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55593B-4AD8-424B-981B-1C006B1FA87B}"/>
              </a:ext>
            </a:extLst>
          </p:cNvPr>
          <p:cNvSpPr txBox="1"/>
          <p:nvPr/>
        </p:nvSpPr>
        <p:spPr>
          <a:xfrm>
            <a:off x="1900759" y="6320114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2000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6D6A69-8A2D-B3C1-CFEA-2BB0B5D33B67}"/>
              </a:ext>
            </a:extLst>
          </p:cNvPr>
          <p:cNvSpPr/>
          <p:nvPr/>
        </p:nvSpPr>
        <p:spPr>
          <a:xfrm>
            <a:off x="4285860" y="6030970"/>
            <a:ext cx="45719" cy="21252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559A1C-4298-A737-C8F3-1E85975CACD2}"/>
              </a:ext>
            </a:extLst>
          </p:cNvPr>
          <p:cNvSpPr txBox="1"/>
          <p:nvPr/>
        </p:nvSpPr>
        <p:spPr>
          <a:xfrm>
            <a:off x="3912439" y="6320114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4000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30A8B8-4257-58AC-3D58-35CD17B3BC0F}"/>
              </a:ext>
            </a:extLst>
          </p:cNvPr>
          <p:cNvSpPr/>
          <p:nvPr/>
        </p:nvSpPr>
        <p:spPr>
          <a:xfrm>
            <a:off x="6280292" y="604579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914026-1AE0-A0FA-FB78-579F06AD49B9}"/>
              </a:ext>
            </a:extLst>
          </p:cNvPr>
          <p:cNvSpPr txBox="1"/>
          <p:nvPr/>
        </p:nvSpPr>
        <p:spPr>
          <a:xfrm>
            <a:off x="5924119" y="6320114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5000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A5F611-CA80-0DA9-350D-840436F5DF4B}"/>
              </a:ext>
            </a:extLst>
          </p:cNvPr>
          <p:cNvSpPr/>
          <p:nvPr/>
        </p:nvSpPr>
        <p:spPr>
          <a:xfrm>
            <a:off x="8291972" y="604579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25F672-E183-A343-02A0-6CE0BD08ECAB}"/>
              </a:ext>
            </a:extLst>
          </p:cNvPr>
          <p:cNvSpPr txBox="1"/>
          <p:nvPr/>
        </p:nvSpPr>
        <p:spPr>
          <a:xfrm>
            <a:off x="7725570" y="6319034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6000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9CCC80-E777-45AA-4286-00B9E3D4DDB6}"/>
              </a:ext>
            </a:extLst>
          </p:cNvPr>
          <p:cNvSpPr/>
          <p:nvPr/>
        </p:nvSpPr>
        <p:spPr>
          <a:xfrm>
            <a:off x="7310516" y="605951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D3C151-6717-811B-6226-254109A9203F}"/>
              </a:ext>
            </a:extLst>
          </p:cNvPr>
          <p:cNvSpPr/>
          <p:nvPr/>
        </p:nvSpPr>
        <p:spPr>
          <a:xfrm>
            <a:off x="5317124" y="604122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3CEEF5-CB6C-7C24-6433-371EFA6F0E26}"/>
              </a:ext>
            </a:extLst>
          </p:cNvPr>
          <p:cNvSpPr/>
          <p:nvPr/>
        </p:nvSpPr>
        <p:spPr>
          <a:xfrm>
            <a:off x="3228228" y="604122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5B3D81-6E4A-6900-4504-933E393AF1D0}"/>
              </a:ext>
            </a:extLst>
          </p:cNvPr>
          <p:cNvSpPr/>
          <p:nvPr/>
        </p:nvSpPr>
        <p:spPr>
          <a:xfrm>
            <a:off x="1226708" y="605951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5467DC7-042A-9F7D-6ED1-C76EB5E1EB3D}"/>
              </a:ext>
            </a:extLst>
          </p:cNvPr>
          <p:cNvSpPr/>
          <p:nvPr/>
        </p:nvSpPr>
        <p:spPr>
          <a:xfrm>
            <a:off x="3466252" y="4249771"/>
            <a:ext cx="853546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0CC36E9-BCA2-2D31-EBF5-C33FE9093E74}"/>
              </a:ext>
            </a:extLst>
          </p:cNvPr>
          <p:cNvSpPr/>
          <p:nvPr/>
        </p:nvSpPr>
        <p:spPr>
          <a:xfrm>
            <a:off x="2576638" y="3007253"/>
            <a:ext cx="1006727" cy="81529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6C20554-1A0C-AAC3-7D2C-A4F38BAE183C}"/>
              </a:ext>
            </a:extLst>
          </p:cNvPr>
          <p:cNvSpPr/>
          <p:nvPr/>
        </p:nvSpPr>
        <p:spPr>
          <a:xfrm>
            <a:off x="2553698" y="3854546"/>
            <a:ext cx="1006727" cy="83480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30ED66A-B515-90EF-B4B0-F8A1D7F17896}"/>
              </a:ext>
            </a:extLst>
          </p:cNvPr>
          <p:cNvSpPr/>
          <p:nvPr/>
        </p:nvSpPr>
        <p:spPr>
          <a:xfrm>
            <a:off x="4407889" y="3531177"/>
            <a:ext cx="853545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0683C48-3643-D280-BCF5-5FE18871FB80}"/>
              </a:ext>
            </a:extLst>
          </p:cNvPr>
          <p:cNvSpPr/>
          <p:nvPr/>
        </p:nvSpPr>
        <p:spPr>
          <a:xfrm>
            <a:off x="3470308" y="3509824"/>
            <a:ext cx="860679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5DD4065-5B4C-6FD4-6F96-DC3162DA02B0}"/>
              </a:ext>
            </a:extLst>
          </p:cNvPr>
          <p:cNvSpPr/>
          <p:nvPr/>
        </p:nvSpPr>
        <p:spPr>
          <a:xfrm>
            <a:off x="4396633" y="2806328"/>
            <a:ext cx="853546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2EBCAFA-6F95-FDA8-3CB2-8B1C4F00A7E0}"/>
              </a:ext>
            </a:extLst>
          </p:cNvPr>
          <p:cNvSpPr/>
          <p:nvPr/>
        </p:nvSpPr>
        <p:spPr>
          <a:xfrm>
            <a:off x="3375115" y="2771614"/>
            <a:ext cx="944683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8B7AD15-73E6-0D96-DA53-059075D84CC6}"/>
              </a:ext>
            </a:extLst>
          </p:cNvPr>
          <p:cNvSpPr/>
          <p:nvPr/>
        </p:nvSpPr>
        <p:spPr>
          <a:xfrm>
            <a:off x="7301457" y="4568579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CD8F3B-6B96-7308-9B25-3B6F0F421068}"/>
              </a:ext>
            </a:extLst>
          </p:cNvPr>
          <p:cNvSpPr/>
          <p:nvPr/>
        </p:nvSpPr>
        <p:spPr>
          <a:xfrm>
            <a:off x="561848" y="2105205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Ten-Thousands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0F8EDF-E763-EAFA-F4DF-6C763BBD2FCA}"/>
              </a:ext>
            </a:extLst>
          </p:cNvPr>
          <p:cNvSpPr/>
          <p:nvPr/>
        </p:nvSpPr>
        <p:spPr>
          <a:xfrm>
            <a:off x="2047748" y="2121692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Thousands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453C90-B472-7717-CCB9-61D9A25F8942}"/>
              </a:ext>
            </a:extLst>
          </p:cNvPr>
          <p:cNvSpPr/>
          <p:nvPr/>
        </p:nvSpPr>
        <p:spPr>
          <a:xfrm>
            <a:off x="3598574" y="2083230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Hundreds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1741A88-05C1-0D26-C23A-33751316FC5C}"/>
              </a:ext>
            </a:extLst>
          </p:cNvPr>
          <p:cNvSpPr/>
          <p:nvPr/>
        </p:nvSpPr>
        <p:spPr>
          <a:xfrm>
            <a:off x="5075065" y="2121692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5C21D3-B792-CC72-89DF-A9A49CC443B4}"/>
              </a:ext>
            </a:extLst>
          </p:cNvPr>
          <p:cNvSpPr/>
          <p:nvPr/>
        </p:nvSpPr>
        <p:spPr>
          <a:xfrm>
            <a:off x="6616482" y="2121692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Ones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29C065D-87FC-47D8-2DF9-B78FD569447E}"/>
              </a:ext>
            </a:extLst>
          </p:cNvPr>
          <p:cNvSpPr/>
          <p:nvPr/>
        </p:nvSpPr>
        <p:spPr>
          <a:xfrm>
            <a:off x="1623317" y="3880335"/>
            <a:ext cx="1006727" cy="81529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72AA721-0C55-CCE3-43B0-1B3CD665E696}"/>
              </a:ext>
            </a:extLst>
          </p:cNvPr>
          <p:cNvSpPr/>
          <p:nvPr/>
        </p:nvSpPr>
        <p:spPr>
          <a:xfrm>
            <a:off x="1623317" y="2987745"/>
            <a:ext cx="1022467" cy="83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8D418F2-678E-042D-41F0-41B992BC5D43}"/>
              </a:ext>
            </a:extLst>
          </p:cNvPr>
          <p:cNvSpPr/>
          <p:nvPr/>
        </p:nvSpPr>
        <p:spPr>
          <a:xfrm>
            <a:off x="4396633" y="4254102"/>
            <a:ext cx="847558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09CE1C0-70CB-E01E-921D-7C3C61CD553B}"/>
              </a:ext>
            </a:extLst>
          </p:cNvPr>
          <p:cNvSpPr/>
          <p:nvPr/>
        </p:nvSpPr>
        <p:spPr>
          <a:xfrm>
            <a:off x="3830238" y="4974620"/>
            <a:ext cx="847557" cy="6859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100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5984335-EA5A-EE2B-42E3-3A70E9134872}"/>
              </a:ext>
            </a:extLst>
          </p:cNvPr>
          <p:cNvSpPr/>
          <p:nvPr/>
        </p:nvSpPr>
        <p:spPr>
          <a:xfrm>
            <a:off x="6643752" y="4558038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2FFD782-0971-E0AD-4830-E45CDF7CDB10}"/>
              </a:ext>
            </a:extLst>
          </p:cNvPr>
          <p:cNvSpPr/>
          <p:nvPr/>
        </p:nvSpPr>
        <p:spPr>
          <a:xfrm>
            <a:off x="7322952" y="4001261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791487C-8E48-2774-0B1C-E441ABC8E235}"/>
              </a:ext>
            </a:extLst>
          </p:cNvPr>
          <p:cNvSpPr/>
          <p:nvPr/>
        </p:nvSpPr>
        <p:spPr>
          <a:xfrm>
            <a:off x="6636619" y="3972290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AC25DDC-7365-C1BE-3490-0B10663479A0}"/>
              </a:ext>
            </a:extLst>
          </p:cNvPr>
          <p:cNvSpPr/>
          <p:nvPr/>
        </p:nvSpPr>
        <p:spPr>
          <a:xfrm>
            <a:off x="7313224" y="3405145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4E03558-448F-C6BF-27DB-4843DE51F23A}"/>
              </a:ext>
            </a:extLst>
          </p:cNvPr>
          <p:cNvSpPr/>
          <p:nvPr/>
        </p:nvSpPr>
        <p:spPr>
          <a:xfrm>
            <a:off x="6643752" y="3410231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F608817-A7A5-B168-4455-3DBB9C68B992}"/>
              </a:ext>
            </a:extLst>
          </p:cNvPr>
          <p:cNvSpPr/>
          <p:nvPr/>
        </p:nvSpPr>
        <p:spPr>
          <a:xfrm>
            <a:off x="7264558" y="2798814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FDFB6AC-8713-1D73-9D20-2B2A61637CD5}"/>
              </a:ext>
            </a:extLst>
          </p:cNvPr>
          <p:cNvSpPr/>
          <p:nvPr/>
        </p:nvSpPr>
        <p:spPr>
          <a:xfrm>
            <a:off x="6623957" y="2807973"/>
            <a:ext cx="642201" cy="5734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  <a:endParaRPr b="1" dirty="0">
              <a:solidFill>
                <a:schemeClr val="tx1"/>
              </a:solidFill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D99110D0-3F54-8112-7680-85516D631AC3}"/>
              </a:ext>
            </a:extLst>
          </p:cNvPr>
          <p:cNvSpPr/>
          <p:nvPr/>
        </p:nvSpPr>
        <p:spPr>
          <a:xfrm>
            <a:off x="5476678" y="6173810"/>
            <a:ext cx="411480" cy="411480"/>
          </a:xfrm>
          <a:prstGeom prst="triangle">
            <a:avLst/>
          </a:prstGeom>
          <a:solidFill>
            <a:srgbClr val="B4DCDC"/>
          </a:solidFill>
          <a:ln>
            <a:solidFill>
              <a:srgbClr val="B4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82686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Independent Practice (Differentiated)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67823"/>
            <a:ext cx="75484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SUPPORT: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Write numbers in words with a word bank.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CORE: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Represent </a:t>
            </a:r>
            <a:r>
              <a:rPr lang="en-GB" sz="2000" dirty="0"/>
              <a:t>these</a:t>
            </a:r>
            <a:r>
              <a:rPr sz="2000" dirty="0"/>
              <a:t> numbers in words and expanded form.</a:t>
            </a:r>
            <a:endParaRPr lang="en-GB"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000" b="1" dirty="0">
                <a:solidFill>
                  <a:srgbClr val="0070C0"/>
                </a:solidFill>
              </a:rPr>
              <a:t>3498 ; 4694 ; 5431; 4592; 3859; 5219</a:t>
            </a: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Place them on number lines (between thousands).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CHALLENGE: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Create a representation for 8,206 using two different models and compare.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Explain why your number line position is correct.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636263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Reasoning (Explain &amp; Justify)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258" y="1539180"/>
            <a:ext cx="73827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Which representation shows the value of each digit most clearly? Explain.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Convince me: 5,030 is closer to 5,000 than 6,000.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True/False: 7,040 and 7,400 are close in value. Explain.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49055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Plenary / 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2768" y="1772557"/>
            <a:ext cx="79160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What did we learn today?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One thing I can explain now is…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Exit question: Show your answer on mini-whiteboards.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If you finished: write ONE full sentence to justify your answer.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707</Words>
  <Application>Microsoft Office PowerPoint</Application>
  <PresentationFormat>On-screen Show (4:3)</PresentationFormat>
  <Paragraphs>122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Schoolbook</vt:lpstr>
      <vt:lpstr>Comic Sans MS</vt:lpstr>
      <vt:lpstr>Wingdings 2</vt:lpstr>
      <vt:lpstr>View</vt:lpstr>
      <vt:lpstr>Autumn 1 – Place Value:  Represent numbers in different ways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2026-05-12T21:53:15Z</dcterms:modified>
  <cp:category/>
</cp:coreProperties>
</file>