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4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741" autoAdjust="0"/>
  </p:normalViewPr>
  <p:slideViewPr>
    <p:cSldViewPr snapToGrid="0" snapToObjects="1">
      <p:cViewPr varScale="1">
        <p:scale>
          <a:sx n="60" d="100"/>
          <a:sy n="60" d="100"/>
        </p:scale>
        <p:origin x="146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2T21:54:41.548" v="20" actId="20577"/>
      <pc:docMkLst>
        <pc:docMk/>
      </pc:docMkLst>
      <pc:sldChg chg="delSp modSp mod">
        <pc:chgData name="Galina Doychinova" userId="0fb7927745f0c6c3" providerId="LiveId" clId="{403A5934-DEB0-4C53-872A-117AF44D2478}" dt="2026-05-12T21:54:41.548" v="20" actId="20577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21:54:41.548" v="20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21:52:29.473" v="18" actId="20577"/>
          <ac:spMkLst>
            <pc:docMk/>
            <pc:sldMk cId="0" sldId="256"/>
            <ac:spMk id="3" creationId="{00000000-0000-0000-0000-000000000000}"/>
          </ac:spMkLst>
        </pc:spChg>
      </pc:sldChg>
      <pc:sldMasterChg chg="addSp modSp modSldLayout">
        <pc:chgData name="Galina Doychinova" userId="0fb7927745f0c6c3" providerId="LiveId" clId="{403A5934-DEB0-4C53-872A-117AF44D2478}" dt="2026-05-03T23:12:54.022" v="4"/>
        <pc:sldMasterMkLst>
          <pc:docMk/>
          <pc:sldMasterMk cId="759491732" sldId="2147483660"/>
        </pc:sldMasterMkLst>
        <pc:picChg chg="add mod">
          <ac:chgData name="Galina Doychinova" userId="0fb7927745f0c6c3" providerId="LiveId" clId="{403A5934-DEB0-4C53-872A-117AF44D2478}" dt="2026-05-03T23:12:54.022" v="4"/>
          <ac:picMkLst>
            <pc:docMk/>
            <pc:sldMasterMk cId="759491732" sldId="2147483660"/>
            <ac:picMk id="8" creationId="{2FE61C5C-C2DC-6B88-3C2E-F81C7B7E77F0}"/>
          </ac:picMkLst>
        </pc:picChg>
        <pc:sldLayoutChg chg="addSp delSp mod">
          <pc:chgData name="Galina Doychinova" userId="0fb7927745f0c6c3" providerId="LiveId" clId="{403A5934-DEB0-4C53-872A-117AF44D2478}" dt="2026-05-03T23:12:28.690" v="2" actId="478"/>
          <pc:sldLayoutMkLst>
            <pc:docMk/>
            <pc:sldMasterMk cId="759491732" sldId="2147483660"/>
            <pc:sldLayoutMk cId="293885756" sldId="2147483666"/>
          </pc:sldLayoutMkLst>
        </pc:sldLayoutChg>
        <pc:sldLayoutChg chg="addSp delSp mod">
          <pc:chgData name="Galina Doychinova" userId="0fb7927745f0c6c3" providerId="LiveId" clId="{403A5934-DEB0-4C53-872A-117AF44D2478}" dt="2026-05-03T23:12:32.956" v="3" actId="478"/>
          <pc:sldLayoutMkLst>
            <pc:docMk/>
            <pc:sldMasterMk cId="759491732" sldId="2147483660"/>
            <pc:sldLayoutMk cId="4239431478" sldId="21474836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226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Opening</a:t>
            </a:r>
          </a:p>
          <a:p>
            <a:r>
              <a:t>Today we are learning: Identify the value of each digit in a number up to 10,000.</a:t>
            </a:r>
          </a:p>
          <a:p>
            <a:r>
              <a:t>Our lesson has 3 steps: I model, we do together, you practise independently.</a:t>
            </a:r>
          </a:p>
          <a:p>
            <a:r>
              <a:t>Remember to use maths vocabulary and explain your thinking in full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Vocabulary</a:t>
            </a:r>
          </a:p>
          <a:p>
            <a:r>
              <a:t>1) Point to each word; pupils repeat.</a:t>
            </a:r>
          </a:p>
          <a:p>
            <a:r>
              <a:t>2) Ask: ‘Who can use this word in a full maths sentence?’</a:t>
            </a:r>
          </a:p>
          <a:p>
            <a:r>
              <a:t>3) Quick check: ‘Thumbs up if you know it, sideways if unsure.’</a:t>
            </a:r>
          </a:p>
          <a:p>
            <a:r>
              <a:t>4) Correct pronunciation and meaning; keep it short and confident.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1: Teacher Modelling</a:t>
            </a:r>
          </a:p>
          <a:p>
            <a:r>
              <a:t>1) ‘Watch me. I’m going to think aloud.’</a:t>
            </a:r>
          </a:p>
          <a:p>
            <a:r>
              <a:t>2) Model slowly. Point to the representation and say the maths out loud.</a:t>
            </a:r>
          </a:p>
          <a:p>
            <a:r>
              <a:t>3) Ask quick checks: ‘What is the value of…?’ ‘Which boundary…?’</a:t>
            </a:r>
          </a:p>
          <a:p>
            <a:r>
              <a:t>4) If a misconception appears, stop, correct, and restate the rule in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2: Guided Practice</a:t>
            </a:r>
          </a:p>
          <a:p>
            <a:r>
              <a:t>1) ‘Now we do the next one together.’</a:t>
            </a:r>
          </a:p>
          <a:p>
            <a:r>
              <a:t>2) Mini-whiteboards: everyone answers; show together.</a:t>
            </a:r>
          </a:p>
          <a:p>
            <a:r>
              <a:t>3) Choose 2 pupils to explain using: ‘I know… because…’</a:t>
            </a:r>
          </a:p>
          <a:p>
            <a:r>
              <a:t>4) If many are unsure, re-model ONE step, then repeat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DD2A3-E147-ECE2-93F9-ACDA27D96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1B005-326D-61F2-7446-9A3AADED50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CC170-46D2-3F6E-75A4-BA71D812DA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2: Guided Practice</a:t>
            </a:r>
          </a:p>
          <a:p>
            <a:r>
              <a:t>1) ‘Now we do the next one together.’</a:t>
            </a:r>
          </a:p>
          <a:p>
            <a:r>
              <a:t>2) Mini-whiteboards: everyone answers; show together.</a:t>
            </a:r>
          </a:p>
          <a:p>
            <a:r>
              <a:t>3) Choose 2 pupils to explain using: ‘I know… because…’</a:t>
            </a:r>
          </a:p>
          <a:p>
            <a:r>
              <a:t>4) If many are unsure, re-model ONE step, then repeat the question.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0F1D6-7582-D846-7805-5814ECC1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54266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3: Independent (Differentiated)</a:t>
            </a:r>
          </a:p>
          <a:p>
            <a:r>
              <a:t>1) Say: ‘Choose the task your teacher gives you.’</a:t>
            </a:r>
          </a:p>
          <a:p>
            <a:r>
              <a:t>2) Remind: show working; star the challenge question.</a:t>
            </a:r>
          </a:p>
          <a:p>
            <a:r>
              <a:t>3) Circulate: prompt with questions not answers.</a:t>
            </a:r>
          </a:p>
          <a:p>
            <a:r>
              <a:t>4) Early finishers: complete CHALLENGE + write a justification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Reasoning</a:t>
            </a:r>
          </a:p>
          <a:p>
            <a:r>
              <a:t>1) Tell pupils: ‘Reasoning is explaining and justifying.’</a:t>
            </a:r>
          </a:p>
          <a:p>
            <a:r>
              <a:t>2) Give 30 seconds Turn-and-Talk.</a:t>
            </a:r>
          </a:p>
          <a:p>
            <a:r>
              <a:t>3) Take 2 answers; press for precision: ‘Which digit/boundary? Why?’</a:t>
            </a:r>
          </a:p>
          <a:p>
            <a:r>
              <a:t>4) Ask pupils to use at least TWO vocabulary words in their explanation.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 – Plenary</a:t>
            </a:r>
          </a:p>
          <a:p>
            <a:r>
              <a:t>1) Ask pupils to restate the learning objective.</a:t>
            </a:r>
          </a:p>
          <a:p>
            <a:r>
              <a:t>2) Do one final hinge question on mini-whiteboards.</a:t>
            </a:r>
          </a:p>
          <a:p>
            <a:r>
              <a:t>3) Note misconceptions for tomorrow’s retrieval starter.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5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2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2999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7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4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3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7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2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8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2FE61C5C-C2DC-6B88-3C2E-F81C7B7E77F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9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3068769"/>
          </a:xfrm>
        </p:spPr>
        <p:txBody>
          <a:bodyPr>
            <a:normAutofit/>
          </a:bodyPr>
          <a:lstStyle/>
          <a:p>
            <a:pPr algn="ctr"/>
            <a:r>
              <a:rPr sz="3600" dirty="0">
                <a:solidFill>
                  <a:srgbClr val="141E3C"/>
                </a:solidFill>
                <a:latin typeface="Comic Sans MS"/>
              </a:rPr>
              <a:t>Autumn 1 – </a:t>
            </a:r>
            <a:r>
              <a:rPr sz="3600">
                <a:solidFill>
                  <a:srgbClr val="141E3C"/>
                </a:solidFill>
                <a:latin typeface="Comic Sans MS"/>
              </a:rPr>
              <a:t>Place Value</a:t>
            </a:r>
            <a:br>
              <a:rPr lang="en-GB" sz="4000" dirty="0">
                <a:solidFill>
                  <a:srgbClr val="141E3C"/>
                </a:solidFill>
                <a:latin typeface="Comic Sans MS"/>
              </a:rPr>
            </a:br>
            <a:r>
              <a:rPr sz="4000" dirty="0">
                <a:solidFill>
                  <a:srgbClr val="141E3C"/>
                </a:solidFill>
                <a:latin typeface="Comic Sans MS"/>
              </a:rPr>
              <a:t> Digits and place value to 10,000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200" b="0" dirty="0">
                <a:solidFill>
                  <a:srgbClr val="141E3C"/>
                </a:solidFill>
                <a:latin typeface="Comic Sans MS"/>
              </a:rPr>
              <a:t>LO: </a:t>
            </a:r>
            <a:r>
              <a:rPr sz="2200" b="0" dirty="0">
                <a:solidFill>
                  <a:srgbClr val="141E3C"/>
                </a:solidFill>
                <a:latin typeface="Comic Sans MS"/>
              </a:rPr>
              <a:t>Identify the value of each digit in a number up to 10,000.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7531" y="734060"/>
            <a:ext cx="8229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34993" y="2208801"/>
            <a:ext cx="45589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digit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place value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ten-thousands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thousands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hundreds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tens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ones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value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5070" y="379251"/>
            <a:ext cx="830853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Teacher Modelling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522" y="1084690"/>
            <a:ext cx="8624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Build 4- and 5-digit numbers on a place value chart.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Say the value of each digit (e.g., 4 thousands = 4,000).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Write the number in expanded form.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F69716-BB45-2067-7699-2A1F5729BF4E}"/>
              </a:ext>
            </a:extLst>
          </p:cNvPr>
          <p:cNvSpPr/>
          <p:nvPr/>
        </p:nvSpPr>
        <p:spPr>
          <a:xfrm>
            <a:off x="691474" y="2465877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141E3C"/>
                </a:solidFill>
                <a:latin typeface="Comic Sans MS"/>
              </a:rPr>
              <a:t>Ten-Thousands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8625EF-5BA5-FE51-4440-5DFC79F55E15}"/>
              </a:ext>
            </a:extLst>
          </p:cNvPr>
          <p:cNvSpPr/>
          <p:nvPr/>
        </p:nvSpPr>
        <p:spPr>
          <a:xfrm>
            <a:off x="2177374" y="2482364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97F19D-6B5A-A680-849B-7613EF6370C7}"/>
              </a:ext>
            </a:extLst>
          </p:cNvPr>
          <p:cNvSpPr/>
          <p:nvPr/>
        </p:nvSpPr>
        <p:spPr>
          <a:xfrm>
            <a:off x="3663274" y="2482364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8D4704-D9DD-88D6-A62E-95BFE580FD0F}"/>
              </a:ext>
            </a:extLst>
          </p:cNvPr>
          <p:cNvSpPr/>
          <p:nvPr/>
        </p:nvSpPr>
        <p:spPr>
          <a:xfrm>
            <a:off x="5204691" y="2482364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C8E5B4-92B7-C345-C56B-051CDE5A00A4}"/>
              </a:ext>
            </a:extLst>
          </p:cNvPr>
          <p:cNvSpPr/>
          <p:nvPr/>
        </p:nvSpPr>
        <p:spPr>
          <a:xfrm>
            <a:off x="6746108" y="2482364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48D4B8-DB69-F131-0078-BFC5B5A26796}"/>
              </a:ext>
            </a:extLst>
          </p:cNvPr>
          <p:cNvSpPr txBox="1"/>
          <p:nvPr/>
        </p:nvSpPr>
        <p:spPr>
          <a:xfrm>
            <a:off x="1037980" y="351248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6B3B17-6726-7DCB-480E-408F965D9AF2}"/>
              </a:ext>
            </a:extLst>
          </p:cNvPr>
          <p:cNvSpPr txBox="1"/>
          <p:nvPr/>
        </p:nvSpPr>
        <p:spPr>
          <a:xfrm>
            <a:off x="4002672" y="3515406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AF710E-8B88-80E9-5F25-49667BC1659E}"/>
              </a:ext>
            </a:extLst>
          </p:cNvPr>
          <p:cNvSpPr txBox="1"/>
          <p:nvPr/>
        </p:nvSpPr>
        <p:spPr>
          <a:xfrm>
            <a:off x="2468104" y="351248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419ED1-14D2-06F8-EE24-18993B2B3C7A}"/>
              </a:ext>
            </a:extLst>
          </p:cNvPr>
          <p:cNvSpPr txBox="1"/>
          <p:nvPr/>
        </p:nvSpPr>
        <p:spPr>
          <a:xfrm>
            <a:off x="5533205" y="352582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1EBA1A-D3D8-D1E7-B79E-147899CC8EF8}"/>
              </a:ext>
            </a:extLst>
          </p:cNvPr>
          <p:cNvSpPr txBox="1"/>
          <p:nvPr/>
        </p:nvSpPr>
        <p:spPr>
          <a:xfrm>
            <a:off x="7055814" y="353082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EB2500-C67B-4555-8F1D-187B264F1208}"/>
              </a:ext>
            </a:extLst>
          </p:cNvPr>
          <p:cNvSpPr txBox="1"/>
          <p:nvPr/>
        </p:nvSpPr>
        <p:spPr>
          <a:xfrm>
            <a:off x="958620" y="4122801"/>
            <a:ext cx="59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5 ten thousands = 50 000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6D5F3B-7816-BE37-F9CB-8594A0340100}"/>
              </a:ext>
            </a:extLst>
          </p:cNvPr>
          <p:cNvSpPr txBox="1"/>
          <p:nvPr/>
        </p:nvSpPr>
        <p:spPr>
          <a:xfrm>
            <a:off x="1703950" y="4523901"/>
            <a:ext cx="59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4 thousands =  4 000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5A5D94-4625-7EDB-4DDA-EB5E0A667B93}"/>
              </a:ext>
            </a:extLst>
          </p:cNvPr>
          <p:cNvSpPr txBox="1"/>
          <p:nvPr/>
        </p:nvSpPr>
        <p:spPr>
          <a:xfrm>
            <a:off x="1897716" y="4902085"/>
            <a:ext cx="59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3 hundreds =    300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AE4A0F-D732-3690-0CF5-E2D4B3F635D1}"/>
              </a:ext>
            </a:extLst>
          </p:cNvPr>
          <p:cNvSpPr txBox="1"/>
          <p:nvPr/>
        </p:nvSpPr>
        <p:spPr>
          <a:xfrm>
            <a:off x="2747883" y="5280269"/>
            <a:ext cx="59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2 tens =     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C8927A-E4BB-CEAE-B27F-59131F6E5F2B}"/>
              </a:ext>
            </a:extLst>
          </p:cNvPr>
          <p:cNvSpPr txBox="1"/>
          <p:nvPr/>
        </p:nvSpPr>
        <p:spPr>
          <a:xfrm>
            <a:off x="2894038" y="5673109"/>
            <a:ext cx="354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1 one =      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58D6A8-200E-42BD-B948-22252C55AB20}"/>
              </a:ext>
            </a:extLst>
          </p:cNvPr>
          <p:cNvSpPr txBox="1"/>
          <p:nvPr/>
        </p:nvSpPr>
        <p:spPr>
          <a:xfrm>
            <a:off x="1467856" y="6217139"/>
            <a:ext cx="5947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My number is  54 321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546" y="482990"/>
            <a:ext cx="851642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Guided Practice (Do Together)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838" y="1355668"/>
            <a:ext cx="78443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</a:t>
            </a:r>
            <a:r>
              <a:rPr lang="en-GB" dirty="0"/>
              <a:t>Let’s do it together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dirty="0"/>
              <a:t>My number has … 7 hundreds , 5 tens ,  8 ten thousands, 4 thousands, and 1 one</a:t>
            </a:r>
            <a:endParaRPr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“What is the value of the ___ digit?”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Record one number in words together.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FB7464-AF22-ABE5-D85B-7F6140519204}"/>
              </a:ext>
            </a:extLst>
          </p:cNvPr>
          <p:cNvSpPr/>
          <p:nvPr/>
        </p:nvSpPr>
        <p:spPr>
          <a:xfrm>
            <a:off x="685714" y="4458837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 dirty="0">
                <a:solidFill>
                  <a:srgbClr val="141E3C"/>
                </a:solidFill>
                <a:latin typeface="Comic Sans MS"/>
              </a:rPr>
              <a:t>Ten-Thousands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02D93-8A83-A749-42C1-BB51D9C0DF82}"/>
              </a:ext>
            </a:extLst>
          </p:cNvPr>
          <p:cNvSpPr/>
          <p:nvPr/>
        </p:nvSpPr>
        <p:spPr>
          <a:xfrm>
            <a:off x="2171614" y="4475324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Thousands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88DA1-D12A-0C31-A554-46ED744BFF0A}"/>
              </a:ext>
            </a:extLst>
          </p:cNvPr>
          <p:cNvSpPr/>
          <p:nvPr/>
        </p:nvSpPr>
        <p:spPr>
          <a:xfrm>
            <a:off x="3657514" y="4475324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Hundreds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0E11CF-83A1-1941-DC58-82C7433C5E0F}"/>
              </a:ext>
            </a:extLst>
          </p:cNvPr>
          <p:cNvSpPr/>
          <p:nvPr/>
        </p:nvSpPr>
        <p:spPr>
          <a:xfrm>
            <a:off x="5198931" y="4475324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Tens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B38A28-42D0-7B48-03BD-71F08513B6A6}"/>
              </a:ext>
            </a:extLst>
          </p:cNvPr>
          <p:cNvSpPr/>
          <p:nvPr/>
        </p:nvSpPr>
        <p:spPr>
          <a:xfrm>
            <a:off x="6740348" y="4475324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41E3C"/>
                </a:solidFill>
                <a:latin typeface="Comic Sans MS"/>
              </a:rPr>
              <a:t>Ones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A9629-68B8-CBF6-5D57-DA159630E58F}"/>
              </a:ext>
            </a:extLst>
          </p:cNvPr>
          <p:cNvSpPr txBox="1"/>
          <p:nvPr/>
        </p:nvSpPr>
        <p:spPr>
          <a:xfrm>
            <a:off x="1032220" y="550544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13B322-9B6F-E29B-5530-C42BA58DEE98}"/>
              </a:ext>
            </a:extLst>
          </p:cNvPr>
          <p:cNvSpPr txBox="1"/>
          <p:nvPr/>
        </p:nvSpPr>
        <p:spPr>
          <a:xfrm>
            <a:off x="3996912" y="5508366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BD8BB2-37D6-7418-9A9E-ABC634183997}"/>
              </a:ext>
            </a:extLst>
          </p:cNvPr>
          <p:cNvSpPr txBox="1"/>
          <p:nvPr/>
        </p:nvSpPr>
        <p:spPr>
          <a:xfrm>
            <a:off x="2462344" y="550544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C00B6D-08C3-4BB5-C0AA-170BD3B5D268}"/>
              </a:ext>
            </a:extLst>
          </p:cNvPr>
          <p:cNvSpPr txBox="1"/>
          <p:nvPr/>
        </p:nvSpPr>
        <p:spPr>
          <a:xfrm>
            <a:off x="5527445" y="551878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EB2ECA-BE29-0D39-0C7C-280F92D82A6A}"/>
              </a:ext>
            </a:extLst>
          </p:cNvPr>
          <p:cNvSpPr txBox="1"/>
          <p:nvPr/>
        </p:nvSpPr>
        <p:spPr>
          <a:xfrm>
            <a:off x="7050054" y="552378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8DDD85-D697-79A2-B57F-05DEBB4B32A2}"/>
              </a:ext>
            </a:extLst>
          </p:cNvPr>
          <p:cNvSpPr txBox="1"/>
          <p:nvPr/>
        </p:nvSpPr>
        <p:spPr>
          <a:xfrm>
            <a:off x="582902" y="3294660"/>
            <a:ext cx="6828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dirty="0"/>
              <a:t>My next number has … 3 hundreds , 2 tens ,  1 ten thousands, 6 thousands, and 5 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5FDFD1-9F43-CB55-FE66-4B9D05BD171F}"/>
              </a:ext>
            </a:extLst>
          </p:cNvPr>
          <p:cNvSpPr txBox="1"/>
          <p:nvPr/>
        </p:nvSpPr>
        <p:spPr>
          <a:xfrm>
            <a:off x="1054298" y="618304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FD97FF-EAF9-C304-249A-74513FCF7C73}"/>
              </a:ext>
            </a:extLst>
          </p:cNvPr>
          <p:cNvSpPr txBox="1"/>
          <p:nvPr/>
        </p:nvSpPr>
        <p:spPr>
          <a:xfrm>
            <a:off x="4018990" y="6185965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FD344F-20C3-2E2D-2AED-7A8297593029}"/>
              </a:ext>
            </a:extLst>
          </p:cNvPr>
          <p:cNvSpPr txBox="1"/>
          <p:nvPr/>
        </p:nvSpPr>
        <p:spPr>
          <a:xfrm>
            <a:off x="2484422" y="618304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559176-D2AE-A5BF-2207-F017383065FC}"/>
              </a:ext>
            </a:extLst>
          </p:cNvPr>
          <p:cNvSpPr txBox="1"/>
          <p:nvPr/>
        </p:nvSpPr>
        <p:spPr>
          <a:xfrm>
            <a:off x="5549523" y="6196384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4C3083-9B7C-DEE1-8DBE-681CCFFDB7C5}"/>
              </a:ext>
            </a:extLst>
          </p:cNvPr>
          <p:cNvSpPr txBox="1"/>
          <p:nvPr/>
        </p:nvSpPr>
        <p:spPr>
          <a:xfrm>
            <a:off x="7072132" y="620138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omic Sans MS" panose="030F0702030302020204" pitchFamily="66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C1197-E2BF-D50D-2F1B-2C82996EC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04A45F-5C1B-822E-4CC9-23C778C71502}"/>
              </a:ext>
            </a:extLst>
          </p:cNvPr>
          <p:cNvSpPr txBox="1"/>
          <p:nvPr/>
        </p:nvSpPr>
        <p:spPr>
          <a:xfrm>
            <a:off x="205546" y="482990"/>
            <a:ext cx="851642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4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Guided Practice (Do Together)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D42232-7494-183F-5ED4-A28AF7227F4F}"/>
              </a:ext>
            </a:extLst>
          </p:cNvPr>
          <p:cNvSpPr/>
          <p:nvPr/>
        </p:nvSpPr>
        <p:spPr>
          <a:xfrm>
            <a:off x="543308" y="2375204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Ten-Thousands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EEFED-18E3-BA9B-39E0-0FD1B8A10DD6}"/>
              </a:ext>
            </a:extLst>
          </p:cNvPr>
          <p:cNvSpPr/>
          <p:nvPr/>
        </p:nvSpPr>
        <p:spPr>
          <a:xfrm>
            <a:off x="2029208" y="2391691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Thousands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1C1A0-D28E-04DA-4BE6-1C3A3BD75162}"/>
              </a:ext>
            </a:extLst>
          </p:cNvPr>
          <p:cNvSpPr/>
          <p:nvPr/>
        </p:nvSpPr>
        <p:spPr>
          <a:xfrm>
            <a:off x="3515108" y="2391691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Hundreds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69BF85-9E86-C499-2644-787C36F348C1}"/>
              </a:ext>
            </a:extLst>
          </p:cNvPr>
          <p:cNvSpPr/>
          <p:nvPr/>
        </p:nvSpPr>
        <p:spPr>
          <a:xfrm>
            <a:off x="5056525" y="2391691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3C1FC8-108E-2577-30C3-FB5BC05E9543}"/>
              </a:ext>
            </a:extLst>
          </p:cNvPr>
          <p:cNvSpPr/>
          <p:nvPr/>
        </p:nvSpPr>
        <p:spPr>
          <a:xfrm>
            <a:off x="6597942" y="2391691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5B7020-917F-0BD4-FDC8-7C8013BEF796}"/>
              </a:ext>
            </a:extLst>
          </p:cNvPr>
          <p:cNvSpPr txBox="1"/>
          <p:nvPr/>
        </p:nvSpPr>
        <p:spPr>
          <a:xfrm>
            <a:off x="889814" y="3421810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CE61B-4BE9-A03E-4E45-A8089C58A6AF}"/>
              </a:ext>
            </a:extLst>
          </p:cNvPr>
          <p:cNvSpPr txBox="1"/>
          <p:nvPr/>
        </p:nvSpPr>
        <p:spPr>
          <a:xfrm>
            <a:off x="3854506" y="3424733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DD4C5D-C545-F9B0-4BB2-619443FB0355}"/>
              </a:ext>
            </a:extLst>
          </p:cNvPr>
          <p:cNvSpPr txBox="1"/>
          <p:nvPr/>
        </p:nvSpPr>
        <p:spPr>
          <a:xfrm>
            <a:off x="2319938" y="3421810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A4D04B-5B46-6D2B-84ED-A9694C1439B8}"/>
              </a:ext>
            </a:extLst>
          </p:cNvPr>
          <p:cNvSpPr txBox="1"/>
          <p:nvPr/>
        </p:nvSpPr>
        <p:spPr>
          <a:xfrm>
            <a:off x="5385039" y="343515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8FE970-2348-82DD-EA78-57D8CAEAAD4F}"/>
              </a:ext>
            </a:extLst>
          </p:cNvPr>
          <p:cNvSpPr txBox="1"/>
          <p:nvPr/>
        </p:nvSpPr>
        <p:spPr>
          <a:xfrm>
            <a:off x="6907648" y="3440149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1AEAD6-9B21-4DEC-DDEF-DF6FD21D992D}"/>
              </a:ext>
            </a:extLst>
          </p:cNvPr>
          <p:cNvSpPr txBox="1"/>
          <p:nvPr/>
        </p:nvSpPr>
        <p:spPr>
          <a:xfrm>
            <a:off x="440496" y="1211027"/>
            <a:ext cx="6828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>
                <a:solidFill>
                  <a:srgbClr val="141E3C"/>
                </a:solidFill>
                <a:latin typeface="Comic Sans MS"/>
              </a:rPr>
              <a:t>Each digit in my numbers have a value ( how much it is worth)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41E3C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A5E589-8249-E2B7-F78F-E3358B44F0FC}"/>
              </a:ext>
            </a:extLst>
          </p:cNvPr>
          <p:cNvSpPr txBox="1"/>
          <p:nvPr/>
        </p:nvSpPr>
        <p:spPr>
          <a:xfrm>
            <a:off x="911892" y="4099409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AE6AED-3026-1E43-C74E-A8DE8389FEA5}"/>
              </a:ext>
            </a:extLst>
          </p:cNvPr>
          <p:cNvSpPr txBox="1"/>
          <p:nvPr/>
        </p:nvSpPr>
        <p:spPr>
          <a:xfrm>
            <a:off x="3876584" y="4102332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DC98BC-62D6-532F-0957-44E2D5E0CE32}"/>
              </a:ext>
            </a:extLst>
          </p:cNvPr>
          <p:cNvSpPr txBox="1"/>
          <p:nvPr/>
        </p:nvSpPr>
        <p:spPr>
          <a:xfrm>
            <a:off x="2342016" y="4099409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28A66D-57AC-BB49-2FAD-2F90ECBFE3D3}"/>
              </a:ext>
            </a:extLst>
          </p:cNvPr>
          <p:cNvSpPr txBox="1"/>
          <p:nvPr/>
        </p:nvSpPr>
        <p:spPr>
          <a:xfrm>
            <a:off x="5407117" y="4112751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61AAE1-D751-28E3-43A9-446792600F63}"/>
              </a:ext>
            </a:extLst>
          </p:cNvPr>
          <p:cNvSpPr txBox="1"/>
          <p:nvPr/>
        </p:nvSpPr>
        <p:spPr>
          <a:xfrm>
            <a:off x="6929726" y="4117748"/>
            <a:ext cx="107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CA5755-5E15-DEC4-1FBC-7915478EFB08}"/>
              </a:ext>
            </a:extLst>
          </p:cNvPr>
          <p:cNvSpPr txBox="1"/>
          <p:nvPr/>
        </p:nvSpPr>
        <p:spPr>
          <a:xfrm>
            <a:off x="770569" y="4909317"/>
            <a:ext cx="68280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Expanded form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141E3C"/>
                </a:solidFill>
                <a:latin typeface="Comic Sans MS"/>
              </a:defRPr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41E3C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>
                <a:solidFill>
                  <a:srgbClr val="141E3C"/>
                </a:solidFill>
                <a:latin typeface="Comic Sans MS"/>
              </a:rPr>
              <a:t>84751 = 80000 + 4000 + 700 + 50 + 1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16325 = 10000 + 6000 + 300 + 20 + 5 </a:t>
            </a:r>
          </a:p>
        </p:txBody>
      </p:sp>
    </p:spTree>
    <p:extLst>
      <p:ext uri="{BB962C8B-B14F-4D97-AF65-F5344CB8AC3E}">
        <p14:creationId xmlns:p14="http://schemas.microsoft.com/office/powerpoint/2010/main" val="683616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82686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Independent Practice (Differentiated)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3117" y="1188720"/>
            <a:ext cx="826861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SUPPORT: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Use place value chart with counters for numbers to 9,999.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Underline the digit and state its value using a sentence frame.</a:t>
            </a:r>
            <a:endParaRPr lang="en-GB"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000" dirty="0"/>
              <a:t>          </a:t>
            </a:r>
            <a:r>
              <a:rPr lang="en-GB" sz="2000" b="1" dirty="0">
                <a:solidFill>
                  <a:srgbClr val="0070C0"/>
                </a:solidFill>
              </a:rPr>
              <a:t>3518 ; 635 ; 2031; 2094; 853</a:t>
            </a:r>
            <a:endParaRPr sz="2000" b="1" dirty="0">
              <a:solidFill>
                <a:srgbClr val="0070C0"/>
              </a:solidFill>
            </a:endParaRP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CORE: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Identify the value of each digit in 5 numbers to 10,000.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Write expanded form for each.</a:t>
            </a:r>
            <a:r>
              <a:rPr lang="en-GB" sz="2000" dirty="0"/>
              <a:t> </a:t>
            </a:r>
            <a:r>
              <a:rPr lang="en-GB" sz="2000" b="1" dirty="0">
                <a:solidFill>
                  <a:srgbClr val="0070C0"/>
                </a:solidFill>
              </a:rPr>
              <a:t>3518 ; 635 ; 2031; 2094; 853; 56019; 74629; 63845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CHALLENGE: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Create a 5-digit number with a 7 in the hundreds place and explain its value.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Explain two different expanded forms for the same number.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636263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Reasoning (Explain &amp; Justify)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512" y="1562512"/>
            <a:ext cx="83029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Which digit has the greatest value in 6,402? Why?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True/False: In 9,015 the 1 is worth 100. Explain.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Explain why 3,000 + 90 + 5 is not 3,095 if the hundreds are missing.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DC8B6D-339F-C1F9-C472-7FAD066725A9}"/>
              </a:ext>
            </a:extLst>
          </p:cNvPr>
          <p:cNvSpPr/>
          <p:nvPr/>
        </p:nvSpPr>
        <p:spPr>
          <a:xfrm>
            <a:off x="790646" y="3917663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Ten-Thousands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E04C1D-6ED5-742E-F008-20A607AA046E}"/>
              </a:ext>
            </a:extLst>
          </p:cNvPr>
          <p:cNvSpPr/>
          <p:nvPr/>
        </p:nvSpPr>
        <p:spPr>
          <a:xfrm>
            <a:off x="2276546" y="3934150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Thousands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2B64D1-1A70-B00F-B96F-6A42F8FE13BE}"/>
              </a:ext>
            </a:extLst>
          </p:cNvPr>
          <p:cNvSpPr/>
          <p:nvPr/>
        </p:nvSpPr>
        <p:spPr>
          <a:xfrm>
            <a:off x="3762446" y="3934150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Hundreds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952ADB-F6A0-EC08-820C-E7B528F87C95}"/>
              </a:ext>
            </a:extLst>
          </p:cNvPr>
          <p:cNvSpPr/>
          <p:nvPr/>
        </p:nvSpPr>
        <p:spPr>
          <a:xfrm>
            <a:off x="5303863" y="3934150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96CC1D-EB59-50D3-07AA-50446C5228A0}"/>
              </a:ext>
            </a:extLst>
          </p:cNvPr>
          <p:cNvSpPr/>
          <p:nvPr/>
        </p:nvSpPr>
        <p:spPr>
          <a:xfrm>
            <a:off x="6845280" y="3934150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B400C5-858C-6B3B-07C9-6FA6BB4089DC}"/>
              </a:ext>
            </a:extLst>
          </p:cNvPr>
          <p:cNvSpPr txBox="1"/>
          <p:nvPr/>
        </p:nvSpPr>
        <p:spPr>
          <a:xfrm>
            <a:off x="987250" y="4944066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94127D-175B-E66A-F873-B45FA06E9FC4}"/>
              </a:ext>
            </a:extLst>
          </p:cNvPr>
          <p:cNvSpPr txBox="1"/>
          <p:nvPr/>
        </p:nvSpPr>
        <p:spPr>
          <a:xfrm>
            <a:off x="3951942" y="4946989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442F94-3789-D5DD-54BD-312FF9CB1C00}"/>
              </a:ext>
            </a:extLst>
          </p:cNvPr>
          <p:cNvSpPr txBox="1"/>
          <p:nvPr/>
        </p:nvSpPr>
        <p:spPr>
          <a:xfrm>
            <a:off x="2417374" y="4944066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FB75BC-FAC9-D4FE-D24F-E7BD651CCB6B}"/>
              </a:ext>
            </a:extLst>
          </p:cNvPr>
          <p:cNvSpPr txBox="1"/>
          <p:nvPr/>
        </p:nvSpPr>
        <p:spPr>
          <a:xfrm>
            <a:off x="5482475" y="4957408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CAFE05-6E11-94A3-711D-A399112AB6EC}"/>
              </a:ext>
            </a:extLst>
          </p:cNvPr>
          <p:cNvSpPr txBox="1"/>
          <p:nvPr/>
        </p:nvSpPr>
        <p:spPr>
          <a:xfrm>
            <a:off x="7005084" y="4962405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49055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Plenary / 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07994"/>
            <a:ext cx="75066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What did we learn today?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One thing I can explain now is…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Exit question: Show your answer on mini-whiteboards.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If you finished: write ONE full sentence to justify your answer.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6427A3-B060-70FA-8533-786119C3A27B}"/>
              </a:ext>
            </a:extLst>
          </p:cNvPr>
          <p:cNvSpPr/>
          <p:nvPr/>
        </p:nvSpPr>
        <p:spPr>
          <a:xfrm>
            <a:off x="790646" y="4529838"/>
            <a:ext cx="1338943" cy="6201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Ten-Thousands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746BAD-95D0-1231-997C-162E93D38066}"/>
              </a:ext>
            </a:extLst>
          </p:cNvPr>
          <p:cNvSpPr/>
          <p:nvPr/>
        </p:nvSpPr>
        <p:spPr>
          <a:xfrm>
            <a:off x="2276546" y="4546325"/>
            <a:ext cx="1338943" cy="6201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Thousands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9D6B3F-2867-4A57-CF6D-5683106DB78A}"/>
              </a:ext>
            </a:extLst>
          </p:cNvPr>
          <p:cNvSpPr/>
          <p:nvPr/>
        </p:nvSpPr>
        <p:spPr>
          <a:xfrm>
            <a:off x="3762446" y="4546325"/>
            <a:ext cx="1338943" cy="6201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Hundreds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777F3D-0CE0-0EDB-3B2A-6B135F23C99A}"/>
              </a:ext>
            </a:extLst>
          </p:cNvPr>
          <p:cNvSpPr/>
          <p:nvPr/>
        </p:nvSpPr>
        <p:spPr>
          <a:xfrm>
            <a:off x="5303863" y="4546325"/>
            <a:ext cx="1338943" cy="6201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5C3500-CA06-AA0E-3F9C-E1AACC2A2836}"/>
              </a:ext>
            </a:extLst>
          </p:cNvPr>
          <p:cNvSpPr/>
          <p:nvPr/>
        </p:nvSpPr>
        <p:spPr>
          <a:xfrm>
            <a:off x="6845280" y="4546325"/>
            <a:ext cx="1338943" cy="6201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AA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141E3C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F9A88-960D-7AD0-FC0B-10720EC36B50}"/>
              </a:ext>
            </a:extLst>
          </p:cNvPr>
          <p:cNvSpPr txBox="1"/>
          <p:nvPr/>
        </p:nvSpPr>
        <p:spPr>
          <a:xfrm>
            <a:off x="987250" y="5556241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DCE430-E2E9-3EA4-349A-5D4569EF20F7}"/>
              </a:ext>
            </a:extLst>
          </p:cNvPr>
          <p:cNvSpPr txBox="1"/>
          <p:nvPr/>
        </p:nvSpPr>
        <p:spPr>
          <a:xfrm>
            <a:off x="3951942" y="5559164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DB0419-5DA7-A936-D4DF-FE9532DBA4B4}"/>
              </a:ext>
            </a:extLst>
          </p:cNvPr>
          <p:cNvSpPr txBox="1"/>
          <p:nvPr/>
        </p:nvSpPr>
        <p:spPr>
          <a:xfrm>
            <a:off x="2417374" y="5556241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C8199C-CB46-CAF6-2691-AC41FB310E41}"/>
              </a:ext>
            </a:extLst>
          </p:cNvPr>
          <p:cNvSpPr txBox="1"/>
          <p:nvPr/>
        </p:nvSpPr>
        <p:spPr>
          <a:xfrm>
            <a:off x="5482475" y="5569583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7EF998-1D80-C631-997B-2B8BA8116D84}"/>
              </a:ext>
            </a:extLst>
          </p:cNvPr>
          <p:cNvSpPr txBox="1"/>
          <p:nvPr/>
        </p:nvSpPr>
        <p:spPr>
          <a:xfrm>
            <a:off x="7005084" y="5574580"/>
            <a:ext cx="107179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932</Words>
  <Application>Microsoft Office PowerPoint</Application>
  <PresentationFormat>On-screen Show (4:3)</PresentationFormat>
  <Paragraphs>144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Schoolbook</vt:lpstr>
      <vt:lpstr>Comic Sans MS</vt:lpstr>
      <vt:lpstr>Wingdings 2</vt:lpstr>
      <vt:lpstr>View</vt:lpstr>
      <vt:lpstr>Autumn 1 – Place Value  Digits and place value to 10,000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2026-05-12T21:54:44Z</dcterms:modified>
  <cp:category/>
</cp:coreProperties>
</file>