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016DE7-6800-42AE-BE10-4BA0DC7CCA48}" v="2" dt="2026-06-06T22:02:04.2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modMainMaster">
      <pc:chgData name="Galina Doychinova" userId="0fb7927745f0c6c3" providerId="LiveId" clId="{403A5934-DEB0-4C53-872A-117AF44D2478}" dt="2026-06-06T22:02:19.106" v="3" actId="1076"/>
      <pc:docMkLst>
        <pc:docMk/>
      </pc:docMkLst>
      <pc:sldMasterChg chg="addSp modSp mod">
        <pc:chgData name="Galina Doychinova" userId="0fb7927745f0c6c3" providerId="LiveId" clId="{403A5934-DEB0-4C53-872A-117AF44D2478}" dt="2026-06-06T22:02:19.106" v="3" actId="1076"/>
        <pc:sldMasterMkLst>
          <pc:docMk/>
          <pc:sldMasterMk cId="2392618916" sldId="2147483660"/>
        </pc:sldMasterMkLst>
        <pc:picChg chg="add mod modCrop">
          <ac:chgData name="Galina Doychinova" userId="0fb7927745f0c6c3" providerId="LiveId" clId="{403A5934-DEB0-4C53-872A-117AF44D2478}" dt="2026-06-06T22:02:19.106" v="3" actId="1076"/>
          <ac:picMkLst>
            <pc:docMk/>
            <pc:sldMasterMk cId="2392618916" sldId="2147483660"/>
            <ac:picMk id="8" creationId="{BCD7C1B8-7F89-AE8B-1621-51471253DBBB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491476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66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06429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021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700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622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93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03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651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346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26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BCD7C1B8-7F89-AE8B-1621-51471253DBB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5537" t="13946" r="17034" b="25730"/>
          <a:stretch>
            <a:fillRect/>
          </a:stretch>
        </p:blipFill>
        <p:spPr>
          <a:xfrm>
            <a:off x="11377402" y="32388"/>
            <a:ext cx="745276" cy="66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618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102060"/>
                </a:solidFill>
                <a:latin typeface="Comic Sans MS"/>
              </a:defRPr>
            </a:pPr>
            <a:r>
              <a:t>Year 2 Spelling – T1A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1097280"/>
            <a:ext cx="10058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102060"/>
                </a:solidFill>
                <a:latin typeface="Comic Sans MS"/>
              </a:defRPr>
            </a:pPr>
            <a:r>
              <a:t>/n/ sound at start: kn- (and gn-)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6692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>
                <a:solidFill>
                  <a:srgbClr val="102060"/>
                </a:solidFill>
                <a:latin typeface="Comic Sans MS"/>
              </a:defRPr>
            </a:pPr>
            <a:r>
              <a:t>✏️  📚  ⭐  🧠  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102060"/>
                </a:solidFill>
                <a:latin typeface="Comic Sans MS"/>
              </a:defRPr>
            </a:pPr>
            <a:r>
              <a:t>Neutral cream • Navy Comic Sans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102060"/>
                </a:solidFill>
                <a:latin typeface="Comic Sans MS"/>
              </a:defRPr>
            </a:pPr>
            <a:r>
              <a:t>This week’s words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1097280"/>
            <a:ext cx="10058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102060"/>
                </a:solidFill>
                <a:latin typeface="Comic Sans MS"/>
              </a:defRPr>
            </a:pPr>
            <a:r>
              <a:t>/n/ sound at start: kn- (and gn-)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73736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🚪  knock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24028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🧠  know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74320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🦵  knee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4612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🧶  knitting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74904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🔪  knife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73736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🦟  gnat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24028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🦷  gnaw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74320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😬  gnash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324612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🧙  gnome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374904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🌳  gnarled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40080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102060"/>
                </a:solidFill>
                <a:latin typeface="Comic Sans MS"/>
              </a:defRPr>
            </a:pPr>
            <a:r>
              <a:t>Practise: say • clap syllables • spell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102060"/>
                </a:solidFill>
                <a:latin typeface="Comic Sans MS"/>
              </a:defRPr>
            </a:pPr>
            <a:r>
              <a:t>Sentence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1097280"/>
            <a:ext cx="10058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102060"/>
                </a:solidFill>
                <a:latin typeface="Comic Sans MS"/>
              </a:defRPr>
            </a:pPr>
            <a:r>
              <a:t>Choose the correct spelling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102060"/>
                </a:solidFill>
                <a:latin typeface="Comic Sans MS"/>
              </a:defRPr>
            </a:pPr>
            <a:r>
              <a:t>Word bank: knock, know, knee, knitting, knife, gnat, gnaw, gnash, gnome, gnarled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2860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Which is correct?   nat   /   gnat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803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Which is correct?   knee   /   nee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4747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Which is correct?   naw   /   gnaw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06908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Which is correct?   narled   /   gnarled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6634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Which is correct?   knock   /   nock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52578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Which is correct?   gnash   /   nash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40080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102060"/>
                </a:solidFill>
                <a:latin typeface="Comic Sans MS"/>
              </a:defRPr>
            </a:pPr>
            <a:r>
              <a:t>Tip: say it slowly • look for the pattern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102060"/>
                </a:solidFill>
                <a:latin typeface="Comic Sans MS"/>
              </a:defRPr>
            </a:pPr>
            <a:r>
              <a:t>Challenges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1097280"/>
            <a:ext cx="10058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102060"/>
                </a:solidFill>
                <a:latin typeface="Comic Sans MS"/>
              </a:defRPr>
            </a:pPr>
            <a:r>
              <a:t>Try 3–5 of these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828800"/>
            <a:ext cx="10515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⭐ Look–Say–Cover–Write–Check: pick 5 words.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514600"/>
            <a:ext cx="10515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⭐ Rainbow write: write 3 tricky words in 3 colours.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200400"/>
            <a:ext cx="10515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⭐ Speed spell: how many can you spell in 60 seconds?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886200"/>
            <a:ext cx="10515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⭐ Pattern detective: circle the spelling pattern (e.g., silent letters, suffix).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572000"/>
            <a:ext cx="10515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⭐ Super challenge: write a short paragraph using at least 5 words correctly.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0080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102060"/>
                </a:solidFill>
                <a:latin typeface="Comic Sans MS"/>
              </a:defRPr>
            </a:pPr>
            <a:r>
              <a:t>Add a sentence to your book for extra practice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240</Words>
  <Application>Microsoft Office PowerPoint</Application>
  <PresentationFormat>Widescreen</PresentationFormat>
  <Paragraphs>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Schoolbook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2026-06-06T22:02:22Z</dcterms:modified>
  <cp:category/>
</cp:coreProperties>
</file>