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</p:sldMasterIdLst>
  <p:notesMasterIdLst>
    <p:notesMasterId r:id="rId15"/>
  </p:notesMasterIdLst>
  <p:sldIdLst>
    <p:sldId id="256" r:id="rId3"/>
    <p:sldId id="296" r:id="rId4"/>
    <p:sldId id="257" r:id="rId5"/>
    <p:sldId id="258" r:id="rId6"/>
    <p:sldId id="260" r:id="rId7"/>
    <p:sldId id="261" r:id="rId8"/>
    <p:sldId id="262" r:id="rId9"/>
    <p:sldId id="264" r:id="rId10"/>
    <p:sldId id="266" r:id="rId11"/>
    <p:sldId id="267" r:id="rId12"/>
    <p:sldId id="269" r:id="rId13"/>
    <p:sldId id="268" r:id="rId1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D90B67-C666-454E-A0C2-B205B344C653}" v="2" dt="2026-06-12T22:04:06.9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undo custSel addSld delSld modSld modMainMaster">
      <pc:chgData name="Galina Doychinova" userId="0fb7927745f0c6c3" providerId="LiveId" clId="{403A5934-DEB0-4C53-872A-117AF44D2478}" dt="2026-06-12T22:04:06.993" v="1951" actId="20577"/>
      <pc:docMkLst>
        <pc:docMk/>
      </pc:docMkLst>
      <pc:sldChg chg="addSp delSp modSp mod delAnim modAnim">
        <pc:chgData name="Galina Doychinova" userId="0fb7927745f0c6c3" providerId="LiveId" clId="{403A5934-DEB0-4C53-872A-117AF44D2478}" dt="2026-06-12T22:04:06.993" v="1951" actId="20577"/>
        <pc:sldMkLst>
          <pc:docMk/>
          <pc:sldMk cId="0" sldId="260"/>
        </pc:sldMkLst>
        <pc:spChg chg="add mod">
          <ac:chgData name="Galina Doychinova" userId="0fb7927745f0c6c3" providerId="LiveId" clId="{403A5934-DEB0-4C53-872A-117AF44D2478}" dt="2026-06-12T22:04:06.993" v="1951" actId="20577"/>
          <ac:spMkLst>
            <pc:docMk/>
            <pc:sldMk cId="0" sldId="260"/>
            <ac:spMk id="9" creationId="{8D39E819-63A1-CCD4-BF8F-4D08DFA663F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0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238" baseline="0">
                <a:solidFill>
                  <a:schemeClr val="tx1">
                    <a:lumMod val="75000"/>
                  </a:schemeClr>
                </a:solidFill>
              </a:defRPr>
            </a:lvl1pPr>
            <a:lvl2pPr marL="257175" indent="0" algn="ctr">
              <a:buNone/>
              <a:defRPr sz="1238"/>
            </a:lvl2pPr>
            <a:lvl3pPr marL="514350" indent="0" algn="ctr">
              <a:buNone/>
              <a:defRPr sz="1238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0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761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0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23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74175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6984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25" b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125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marL="0" lvl="0" indent="0" algn="l" defTabSz="514350" rtl="0" eaLnBrk="1" latinLnBrk="0" hangingPunct="1">
              <a:lnSpc>
                <a:spcPct val="90000"/>
              </a:lnSpc>
              <a:spcBef>
                <a:spcPts val="1125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378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8905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3974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1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2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450"/>
              </a:spcBef>
              <a:buNone/>
              <a:defRPr sz="731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8085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1575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buNone/>
              <a:defRPr sz="731">
                <a:solidFill>
                  <a:schemeClr val="bg1">
                    <a:lumMod val="85000"/>
                  </a:schemeClr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057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188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1"/>
            <a:ext cx="1857375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2" y="285751"/>
            <a:ext cx="5800725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091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4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675995EE-0197-05C7-F495-9E0036F25DF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1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1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9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1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1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025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4792EA4A-A8DB-9B37-3876-786C647BC8A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4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0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 spc="-2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514350" rtl="0" eaLnBrk="1" latinLnBrk="0" hangingPunct="1">
        <a:lnSpc>
          <a:spcPct val="95000"/>
        </a:lnSpc>
        <a:spcBef>
          <a:spcPts val="788"/>
        </a:spcBef>
        <a:spcAft>
          <a:spcPts val="113"/>
        </a:spcAft>
        <a:buClr>
          <a:schemeClr val="accent1"/>
        </a:buClr>
        <a:buSzPct val="80000"/>
        <a:buFont typeface="Arial" pitchFamily="34" charset="0"/>
        <a:buChar char="•"/>
        <a:defRPr sz="1013" kern="1200" spc="6" baseline="0">
          <a:solidFill>
            <a:schemeClr val="tx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9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2009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687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375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4062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Represent Numbers to 10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Represent numbers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 using</a:t>
            </a:r>
            <a:endParaRPr lang="en-US" sz="2200" dirty="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objects, pictures and ten frames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224373" y="221581"/>
            <a:ext cx="6309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Plan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3" name="Subtitle"/>
          <p:cNvSpPr/>
          <p:nvPr/>
        </p:nvSpPr>
        <p:spPr>
          <a:xfrm>
            <a:off x="1325253" y="649593"/>
            <a:ext cx="5662776" cy="489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12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40-minute lesson </a:t>
            </a:r>
            <a:endParaRPr lang="en-GB" sz="1200" i="1" dirty="0">
              <a:solidFill>
                <a:srgbClr val="2A5A5A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</p:txBody>
      </p:sp>
      <p:sp>
        <p:nvSpPr>
          <p:cNvPr id="4" name="Timing 1"/>
          <p:cNvSpPr/>
          <p:nvPr/>
        </p:nvSpPr>
        <p:spPr>
          <a:xfrm>
            <a:off x="1325253" y="10616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⏰  Fluency Starter and Vocabulary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6" name="Timing 3"/>
          <p:cNvSpPr/>
          <p:nvPr/>
        </p:nvSpPr>
        <p:spPr>
          <a:xfrm>
            <a:off x="1325253" y="1805663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F8E0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📋  My Turn (Teacher Models)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7" name="Timing 4"/>
          <p:cNvSpPr/>
          <p:nvPr/>
        </p:nvSpPr>
        <p:spPr>
          <a:xfrm>
            <a:off x="1325253" y="2544680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✏️  Do Together (Guided Practice)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9" name="Timing 6"/>
          <p:cNvSpPr/>
          <p:nvPr/>
        </p:nvSpPr>
        <p:spPr>
          <a:xfrm>
            <a:off x="1325253" y="3283697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★  Independent Practice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  <a:p>
            <a:pPr defTabSz="342900">
              <a:defRPr/>
            </a:pPr>
            <a:r>
              <a:rPr lang="en-US" sz="788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Differentiated tasks: Support, Core, and Challenge 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10" name="Timing 7"/>
          <p:cNvSpPr/>
          <p:nvPr/>
        </p:nvSpPr>
        <p:spPr>
          <a:xfrm>
            <a:off x="1325253" y="40227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🔍  Plenary   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Learning Objective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LO: To represent numbers to 10 using objects, pictures, ten frames and fingers.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Success Criteria: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show a number in different ways.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use objects, pictures or ten frames to represent a number.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explain how I know two representations show the same amount.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represent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show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amount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ten frame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whole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equal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same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Pictorial </a:t>
            </a: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79182" y="1034702"/>
            <a:ext cx="6005343" cy="32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stickers? Say the number quickly!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Show this number on your fingers.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show it on a ten frame?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Draw a picture to match this number.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ways can you represent this number?</a:t>
            </a:r>
            <a:endParaRPr lang="en-US" sz="2400" dirty="0"/>
          </a:p>
        </p:txBody>
      </p:sp>
      <p:pic>
        <p:nvPicPr>
          <p:cNvPr id="6" name="FluencyImage">
            <a:extLst>
              <a:ext uri="{FF2B5EF4-FFF2-40B4-BE49-F238E27FC236}">
                <a16:creationId xmlns:a16="http://schemas.microsoft.com/office/drawing/2014/main" id="{2660FD2D-3F57-E346-853E-860E226E96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566"/>
          <a:stretch>
            <a:fillRect/>
          </a:stretch>
        </p:blipFill>
        <p:spPr>
          <a:xfrm>
            <a:off x="6001032" y="1288040"/>
            <a:ext cx="2234444" cy="4095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Card4">
            <a:extLst>
              <a:ext uri="{FF2B5EF4-FFF2-40B4-BE49-F238E27FC236}">
                <a16:creationId xmlns:a16="http://schemas.microsoft.com/office/drawing/2014/main" id="{8D39E819-63A1-CCD4-BF8F-4D08DFA663FA}"/>
              </a:ext>
            </a:extLst>
          </p:cNvPr>
          <p:cNvSpPr/>
          <p:nvPr/>
        </p:nvSpPr>
        <p:spPr>
          <a:xfrm>
            <a:off x="6811861" y="2011265"/>
            <a:ext cx="864066" cy="1246873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Teacher Models Representations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Here is the number 7. I can show it with counters.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show 7 on a ten frame.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hold up 7 fingers.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This is still 7 even though it looks different. </a:t>
            </a:r>
          </a:p>
          <a:p>
            <a:pPr marL="0" indent="0">
              <a:buNone/>
            </a:pPr>
            <a:r>
              <a:rPr lang="en-US" sz="2000" i="1" dirty="0">
                <a:solidFill>
                  <a:srgbClr val="0070C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number stays the same when the representation changes.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21" name="CountersCard"/>
          <p:cNvSpPr/>
          <p:nvPr/>
        </p:nvSpPr>
        <p:spPr>
          <a:xfrm>
            <a:off x="5600000" y="900000"/>
            <a:ext cx="3100000" cy="1100000"/>
          </a:xfrm>
          <a:prstGeom prst="roundRect">
            <a:avLst>
              <a:gd name="adj" fmla="val 10000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lIns="91440" tIns="45720" rIns="91440" bIns="4572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0A1F44"/>
                </a:solidFill>
                <a:latin typeface="Comic Sans MS" pitchFamily="34" charset="0"/>
              </a:rPr>
              <a:t>Counters</a:t>
            </a:r>
          </a:p>
          <a:p>
            <a:pPr algn="ctr">
              <a:buNone/>
            </a:pPr>
            <a:r>
              <a:rPr lang="en-US" sz="3200" dirty="0">
                <a:solidFill>
                  <a:srgbClr val="FF4500"/>
                </a:solidFill>
                <a:latin typeface="Comic Sans MS" pitchFamily="34" charset="0"/>
              </a:rPr>
              <a:t>● ● ● ● ● ● ●</a:t>
            </a:r>
          </a:p>
        </p:txBody>
      </p:sp>
      <p:sp>
        <p:nvSpPr>
          <p:cNvPr id="22" name="TenFrameCard"/>
          <p:cNvSpPr/>
          <p:nvPr/>
        </p:nvSpPr>
        <p:spPr>
          <a:xfrm>
            <a:off x="5600000" y="2100000"/>
            <a:ext cx="3100000" cy="1100000"/>
          </a:xfrm>
          <a:prstGeom prst="roundRect">
            <a:avLst>
              <a:gd name="adj" fmla="val 10000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lIns="91440" tIns="45720" rIns="91440" bIns="45720" rtlCol="0" anchor="ctr"/>
          <a:lstStyle/>
          <a:p>
            <a:pPr algn="ctr">
              <a:buNone/>
            </a:pPr>
            <a:r>
              <a:rPr lang="en-US" sz="1200" b="1" dirty="0">
                <a:solidFill>
                  <a:srgbClr val="0A1F44"/>
                </a:solidFill>
                <a:latin typeface="Comic Sans MS" pitchFamily="34" charset="0"/>
              </a:rPr>
              <a:t>Ten Frame</a:t>
            </a:r>
          </a:p>
          <a:p>
            <a:pPr algn="ctr">
              <a:buNone/>
            </a:pPr>
            <a:r>
              <a:rPr lang="en-US" sz="2800" dirty="0">
                <a:solidFill>
                  <a:srgbClr val="2C5F2D"/>
                </a:solidFill>
                <a:latin typeface="Comic Sans MS" pitchFamily="34" charset="0"/>
              </a:rPr>
              <a:t>● ● ● ● ●</a:t>
            </a:r>
          </a:p>
          <a:p>
            <a:pPr algn="ctr">
              <a:buNone/>
            </a:pPr>
            <a:r>
              <a:rPr lang="en-US" sz="2800" dirty="0">
                <a:solidFill>
                  <a:srgbClr val="2C5F2D"/>
                </a:solidFill>
                <a:latin typeface="Comic Sans MS" pitchFamily="34" charset="0"/>
              </a:rPr>
              <a:t>● ● ○ ○ ○</a:t>
            </a:r>
          </a:p>
        </p:txBody>
      </p:sp>
      <p:sp>
        <p:nvSpPr>
          <p:cNvPr id="23" name="FingersCard"/>
          <p:cNvSpPr/>
          <p:nvPr/>
        </p:nvSpPr>
        <p:spPr>
          <a:xfrm>
            <a:off x="5600000" y="3300000"/>
            <a:ext cx="3100000" cy="1100000"/>
          </a:xfrm>
          <a:prstGeom prst="roundRect">
            <a:avLst>
              <a:gd name="adj" fmla="val 10000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lIns="91440" tIns="45720" rIns="91440" bIns="4572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0A1F44"/>
                </a:solidFill>
                <a:latin typeface="Comic Sans MS" pitchFamily="34" charset="0"/>
              </a:rPr>
              <a:t>Fingers</a:t>
            </a:r>
          </a:p>
          <a:p>
            <a:pPr algn="ctr">
              <a:buNone/>
            </a:pPr>
            <a:r>
              <a:rPr lang="en-US" sz="2800">
                <a:solidFill>
                  <a:srgbClr val="0A1F44"/>
                </a:solidFill>
                <a:latin typeface="Comic Sans MS" pitchFamily="34" charset="0"/>
              </a:rPr>
              <a:t>5 + 2 =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your turn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22618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show the same number in different ways.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check that each representation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has the same amount.</a:t>
            </a:r>
            <a:endParaRPr lang="en-US" sz="2000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CB0DF069-6CB4-9AD9-851B-3F4A61803297}"/>
              </a:ext>
            </a:extLst>
          </p:cNvPr>
          <p:cNvSpPr/>
          <p:nvPr/>
        </p:nvSpPr>
        <p:spPr>
          <a:xfrm>
            <a:off x="4622311" y="3872316"/>
            <a:ext cx="645114" cy="519179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FDD4A61-4594-10FF-C402-39692564548E}"/>
              </a:ext>
            </a:extLst>
          </p:cNvPr>
          <p:cNvSpPr/>
          <p:nvPr/>
        </p:nvSpPr>
        <p:spPr>
          <a:xfrm>
            <a:off x="5293779" y="3872317"/>
            <a:ext cx="645114" cy="519179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D28797E-462E-1130-C868-21E2AEA465D3}"/>
              </a:ext>
            </a:extLst>
          </p:cNvPr>
          <p:cNvSpPr/>
          <p:nvPr/>
        </p:nvSpPr>
        <p:spPr>
          <a:xfrm>
            <a:off x="5946160" y="3872318"/>
            <a:ext cx="645114" cy="519179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C7D6377-733E-1822-9935-B7E5E6A580FE}"/>
              </a:ext>
            </a:extLst>
          </p:cNvPr>
          <p:cNvSpPr/>
          <p:nvPr/>
        </p:nvSpPr>
        <p:spPr>
          <a:xfrm>
            <a:off x="6636716" y="3872319"/>
            <a:ext cx="645114" cy="519179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74406BC-3601-529D-D43B-A96846BE8798}"/>
              </a:ext>
            </a:extLst>
          </p:cNvPr>
          <p:cNvSpPr/>
          <p:nvPr/>
        </p:nvSpPr>
        <p:spPr>
          <a:xfrm>
            <a:off x="7341807" y="3878382"/>
            <a:ext cx="645114" cy="519179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BEEDDC-A36B-41F0-324B-C615DBFE7DF0}"/>
              </a:ext>
            </a:extLst>
          </p:cNvPr>
          <p:cNvSpPr/>
          <p:nvPr/>
        </p:nvSpPr>
        <p:spPr>
          <a:xfrm>
            <a:off x="5204171" y="204447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D525D1-68A9-D492-5AD5-6792AFFDC804}"/>
              </a:ext>
            </a:extLst>
          </p:cNvPr>
          <p:cNvSpPr/>
          <p:nvPr/>
        </p:nvSpPr>
        <p:spPr>
          <a:xfrm>
            <a:off x="5313899" y="21542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C6DC35-F570-90ED-DF0D-026DED0DBA34}"/>
              </a:ext>
            </a:extLst>
          </p:cNvPr>
          <p:cNvSpPr/>
          <p:nvPr/>
        </p:nvSpPr>
        <p:spPr>
          <a:xfrm>
            <a:off x="5670515" y="204447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43620CB-777F-27B2-470C-0A7B5A80B898}"/>
              </a:ext>
            </a:extLst>
          </p:cNvPr>
          <p:cNvSpPr/>
          <p:nvPr/>
        </p:nvSpPr>
        <p:spPr>
          <a:xfrm>
            <a:off x="5780243" y="21542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47B796-9B55-B576-69CE-3601B7A3EE16}"/>
              </a:ext>
            </a:extLst>
          </p:cNvPr>
          <p:cNvSpPr/>
          <p:nvPr/>
        </p:nvSpPr>
        <p:spPr>
          <a:xfrm>
            <a:off x="6136859" y="204447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42C9714-9A1D-59AD-ED61-7C6169B94E86}"/>
              </a:ext>
            </a:extLst>
          </p:cNvPr>
          <p:cNvSpPr/>
          <p:nvPr/>
        </p:nvSpPr>
        <p:spPr>
          <a:xfrm>
            <a:off x="6246587" y="21542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0E52DF-ACB2-500D-4D91-FEC706A4A5F7}"/>
              </a:ext>
            </a:extLst>
          </p:cNvPr>
          <p:cNvSpPr/>
          <p:nvPr/>
        </p:nvSpPr>
        <p:spPr>
          <a:xfrm>
            <a:off x="6603203" y="204447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202EA5C-37CC-1E8E-E284-BD3F19C20679}"/>
              </a:ext>
            </a:extLst>
          </p:cNvPr>
          <p:cNvSpPr/>
          <p:nvPr/>
        </p:nvSpPr>
        <p:spPr>
          <a:xfrm>
            <a:off x="6712931" y="21542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AC3B71-784A-6500-1458-44208BCA4B42}"/>
              </a:ext>
            </a:extLst>
          </p:cNvPr>
          <p:cNvSpPr/>
          <p:nvPr/>
        </p:nvSpPr>
        <p:spPr>
          <a:xfrm>
            <a:off x="7069547" y="204447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B1F9425-8784-32E3-5C8C-AEF699101100}"/>
              </a:ext>
            </a:extLst>
          </p:cNvPr>
          <p:cNvSpPr/>
          <p:nvPr/>
        </p:nvSpPr>
        <p:spPr>
          <a:xfrm>
            <a:off x="7179275" y="21542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2F364F-850C-96FD-BB33-992839518816}"/>
              </a:ext>
            </a:extLst>
          </p:cNvPr>
          <p:cNvSpPr/>
          <p:nvPr/>
        </p:nvSpPr>
        <p:spPr>
          <a:xfrm>
            <a:off x="5204171" y="2510822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9C31E7-391C-9B83-C82C-C41E9779992E}"/>
              </a:ext>
            </a:extLst>
          </p:cNvPr>
          <p:cNvSpPr/>
          <p:nvPr/>
        </p:nvSpPr>
        <p:spPr>
          <a:xfrm>
            <a:off x="5670515" y="2510822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8C9974-CC0B-F488-DCFA-2C81ED69AA21}"/>
              </a:ext>
            </a:extLst>
          </p:cNvPr>
          <p:cNvSpPr/>
          <p:nvPr/>
        </p:nvSpPr>
        <p:spPr>
          <a:xfrm>
            <a:off x="6136859" y="2510822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148643-BF1B-B12C-8FFE-723D1611A411}"/>
              </a:ext>
            </a:extLst>
          </p:cNvPr>
          <p:cNvSpPr/>
          <p:nvPr/>
        </p:nvSpPr>
        <p:spPr>
          <a:xfrm>
            <a:off x="6603203" y="2510822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AFB5381-10A6-C492-F4D4-C430E2492721}"/>
              </a:ext>
            </a:extLst>
          </p:cNvPr>
          <p:cNvSpPr/>
          <p:nvPr/>
        </p:nvSpPr>
        <p:spPr>
          <a:xfrm>
            <a:off x="7069547" y="2510822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FluencyImage">
            <a:extLst>
              <a:ext uri="{FF2B5EF4-FFF2-40B4-BE49-F238E27FC236}">
                <a16:creationId xmlns:a16="http://schemas.microsoft.com/office/drawing/2014/main" id="{B73F3C52-7C25-5DFB-E3C7-A69C37132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519" y="3357878"/>
            <a:ext cx="1028876" cy="10288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4" name="Card5">
            <a:extLst>
              <a:ext uri="{FF2B5EF4-FFF2-40B4-BE49-F238E27FC236}">
                <a16:creationId xmlns:a16="http://schemas.microsoft.com/office/drawing/2014/main" id="{268A8679-3E42-FDEC-16A5-E865640FD9B9}"/>
              </a:ext>
            </a:extLst>
          </p:cNvPr>
          <p:cNvSpPr/>
          <p:nvPr/>
        </p:nvSpPr>
        <p:spPr>
          <a:xfrm>
            <a:off x="457200" y="3171038"/>
            <a:ext cx="1102699" cy="1338076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/>
            <a:r>
              <a:rPr lang="en-US" sz="5400" b="1" dirty="0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248314" y="822960"/>
            <a:ext cx="5573646" cy="3853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will build number 6 on a ten frame 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Then with triangles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spot the match?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These two representations both show the same number.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do we know? Let’s check together.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Stem sentence:</a:t>
            </a:r>
          </a:p>
          <a:p>
            <a:pPr marL="0" indent="0">
              <a:buNone/>
            </a:pPr>
            <a:r>
              <a:rPr lang="en-US" sz="2000" i="1" dirty="0">
                <a:solidFill>
                  <a:srgbClr val="0070C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can show the same number in different ways. I check that each representation has the same amount.”</a:t>
            </a:r>
            <a:endParaRPr lang="en-US" sz="2000" i="1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CB674E-5FC9-A04F-C044-7E897033615B}"/>
              </a:ext>
            </a:extLst>
          </p:cNvPr>
          <p:cNvSpPr/>
          <p:nvPr/>
        </p:nvSpPr>
        <p:spPr>
          <a:xfrm>
            <a:off x="5859920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44C0A8-2C51-5837-5E1C-A488860EC49A}"/>
              </a:ext>
            </a:extLst>
          </p:cNvPr>
          <p:cNvSpPr/>
          <p:nvPr/>
        </p:nvSpPr>
        <p:spPr>
          <a:xfrm>
            <a:off x="5969648" y="1133814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9125A-7A0D-902F-34EA-94BB550DBA48}"/>
              </a:ext>
            </a:extLst>
          </p:cNvPr>
          <p:cNvSpPr/>
          <p:nvPr/>
        </p:nvSpPr>
        <p:spPr>
          <a:xfrm>
            <a:off x="6326264" y="102911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62BA87-81CD-5359-2DC7-563C71BF402C}"/>
              </a:ext>
            </a:extLst>
          </p:cNvPr>
          <p:cNvSpPr/>
          <p:nvPr/>
        </p:nvSpPr>
        <p:spPr>
          <a:xfrm>
            <a:off x="6463424" y="1133814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D7697A-3A94-BA8D-FB53-D49C5122D326}"/>
              </a:ext>
            </a:extLst>
          </p:cNvPr>
          <p:cNvSpPr/>
          <p:nvPr/>
        </p:nvSpPr>
        <p:spPr>
          <a:xfrm>
            <a:off x="6792608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B7FAD1-6882-93AE-EA9E-44C8E5E33FC3}"/>
              </a:ext>
            </a:extLst>
          </p:cNvPr>
          <p:cNvSpPr/>
          <p:nvPr/>
        </p:nvSpPr>
        <p:spPr>
          <a:xfrm>
            <a:off x="6902336" y="1133814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A41BB1-AAA4-673E-17D7-CAE954EBD39D}"/>
              </a:ext>
            </a:extLst>
          </p:cNvPr>
          <p:cNvSpPr/>
          <p:nvPr/>
        </p:nvSpPr>
        <p:spPr>
          <a:xfrm>
            <a:off x="7258952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44300B-87A9-29A7-25E4-16528F75B53A}"/>
              </a:ext>
            </a:extLst>
          </p:cNvPr>
          <p:cNvSpPr/>
          <p:nvPr/>
        </p:nvSpPr>
        <p:spPr>
          <a:xfrm>
            <a:off x="7725296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11A1D6-25D5-5911-8DDE-31EAE6AA50E6}"/>
              </a:ext>
            </a:extLst>
          </p:cNvPr>
          <p:cNvSpPr/>
          <p:nvPr/>
        </p:nvSpPr>
        <p:spPr>
          <a:xfrm>
            <a:off x="5859920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BD94EA-1282-CB30-18D4-5E679FA4D15C}"/>
              </a:ext>
            </a:extLst>
          </p:cNvPr>
          <p:cNvSpPr/>
          <p:nvPr/>
        </p:nvSpPr>
        <p:spPr>
          <a:xfrm>
            <a:off x="6326264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FF70E-1D2C-E42E-07E2-B4B6CBE0857B}"/>
              </a:ext>
            </a:extLst>
          </p:cNvPr>
          <p:cNvSpPr/>
          <p:nvPr/>
        </p:nvSpPr>
        <p:spPr>
          <a:xfrm>
            <a:off x="6792608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619E95-206F-895A-5F91-78FA8B1C10CF}"/>
              </a:ext>
            </a:extLst>
          </p:cNvPr>
          <p:cNvSpPr/>
          <p:nvPr/>
        </p:nvSpPr>
        <p:spPr>
          <a:xfrm>
            <a:off x="7258952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803FD6-8C4B-F762-B304-0217CC670A85}"/>
              </a:ext>
            </a:extLst>
          </p:cNvPr>
          <p:cNvSpPr/>
          <p:nvPr/>
        </p:nvSpPr>
        <p:spPr>
          <a:xfrm>
            <a:off x="7725296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6354740-A6B9-A715-D622-BB7E66FA8144}"/>
              </a:ext>
            </a:extLst>
          </p:cNvPr>
          <p:cNvSpPr/>
          <p:nvPr/>
        </p:nvSpPr>
        <p:spPr>
          <a:xfrm>
            <a:off x="5969648" y="160015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04359EB-B989-4374-1C15-35B024152E40}"/>
              </a:ext>
            </a:extLst>
          </p:cNvPr>
          <p:cNvSpPr/>
          <p:nvPr/>
        </p:nvSpPr>
        <p:spPr>
          <a:xfrm>
            <a:off x="6453520" y="160015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A134169-A7F1-DED6-96DA-1965DB61AE61}"/>
              </a:ext>
            </a:extLst>
          </p:cNvPr>
          <p:cNvSpPr/>
          <p:nvPr/>
        </p:nvSpPr>
        <p:spPr>
          <a:xfrm>
            <a:off x="6902336" y="160015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CE84F40C-6D6D-68AC-7ECE-9EC53409C3FB}"/>
              </a:ext>
            </a:extLst>
          </p:cNvPr>
          <p:cNvSpPr/>
          <p:nvPr/>
        </p:nvSpPr>
        <p:spPr>
          <a:xfrm>
            <a:off x="5946160" y="2296312"/>
            <a:ext cx="411480" cy="411480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CB56BA40-7C52-B128-B369-87979C3C393B}"/>
              </a:ext>
            </a:extLst>
          </p:cNvPr>
          <p:cNvSpPr/>
          <p:nvPr/>
        </p:nvSpPr>
        <p:spPr>
          <a:xfrm>
            <a:off x="6439804" y="2304315"/>
            <a:ext cx="411480" cy="411480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81F9BCD0-AAD7-CBC3-CCC2-ECC60BBEC89A}"/>
              </a:ext>
            </a:extLst>
          </p:cNvPr>
          <p:cNvSpPr/>
          <p:nvPr/>
        </p:nvSpPr>
        <p:spPr>
          <a:xfrm>
            <a:off x="6933448" y="2296312"/>
            <a:ext cx="411480" cy="411480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2773AF04-57CC-2590-A145-1617D0D7035C}"/>
              </a:ext>
            </a:extLst>
          </p:cNvPr>
          <p:cNvSpPr/>
          <p:nvPr/>
        </p:nvSpPr>
        <p:spPr>
          <a:xfrm>
            <a:off x="5946160" y="2846050"/>
            <a:ext cx="411480" cy="411480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0E66D914-B87A-1B34-FDAC-0BA0B631AD7D}"/>
              </a:ext>
            </a:extLst>
          </p:cNvPr>
          <p:cNvSpPr/>
          <p:nvPr/>
        </p:nvSpPr>
        <p:spPr>
          <a:xfrm>
            <a:off x="6439804" y="2854053"/>
            <a:ext cx="411480" cy="411480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A4DA2A11-202E-C2A2-26E5-CD426FF7FBA0}"/>
              </a:ext>
            </a:extLst>
          </p:cNvPr>
          <p:cNvSpPr/>
          <p:nvPr/>
        </p:nvSpPr>
        <p:spPr>
          <a:xfrm>
            <a:off x="6933837" y="2854053"/>
            <a:ext cx="411480" cy="411480"/>
          </a:xfrm>
          <a:prstGeom prst="triangle">
            <a:avLst/>
          </a:prstGeom>
          <a:solidFill>
            <a:srgbClr val="FFCC99"/>
          </a:solidFill>
          <a:ln w="254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(Support)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878013"/>
            <a:ext cx="4906301" cy="3061983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586849" cy="19756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Make 4 on a ten frame.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Show 5 on your fingers.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Draw 3 dots to match numeral 3.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Build 6 with cubes.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Match numeral 7 to the correct picture.</a:t>
            </a:r>
          </a:p>
        </p:txBody>
      </p:sp>
      <p:pic>
        <p:nvPicPr>
          <p:cNvPr id="12" name="FluencyImage">
            <a:extLst>
              <a:ext uri="{FF2B5EF4-FFF2-40B4-BE49-F238E27FC236}">
                <a16:creationId xmlns:a16="http://schemas.microsoft.com/office/drawing/2014/main" id="{B4BD175D-079E-94C5-4719-093702B646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98" t="13077" r="22178" b="54110"/>
          <a:stretch>
            <a:fillRect/>
          </a:stretch>
        </p:blipFill>
        <p:spPr>
          <a:xfrm>
            <a:off x="6086679" y="2287846"/>
            <a:ext cx="1677798" cy="6494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7F39F9-DBA3-CB37-4B93-7837F79E9063}"/>
              </a:ext>
            </a:extLst>
          </p:cNvPr>
          <p:cNvSpPr/>
          <p:nvPr/>
        </p:nvSpPr>
        <p:spPr>
          <a:xfrm>
            <a:off x="5859920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ED8CBC-CFE7-AD5E-FE0C-9B50D604ED0B}"/>
              </a:ext>
            </a:extLst>
          </p:cNvPr>
          <p:cNvSpPr/>
          <p:nvPr/>
        </p:nvSpPr>
        <p:spPr>
          <a:xfrm>
            <a:off x="6326264" y="102911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27F9CB-C20F-BE0A-A82D-CF778A050475}"/>
              </a:ext>
            </a:extLst>
          </p:cNvPr>
          <p:cNvSpPr/>
          <p:nvPr/>
        </p:nvSpPr>
        <p:spPr>
          <a:xfrm>
            <a:off x="5954610" y="113884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23130-F552-C5FE-ACD9-8B8EA9352123}"/>
              </a:ext>
            </a:extLst>
          </p:cNvPr>
          <p:cNvSpPr/>
          <p:nvPr/>
        </p:nvSpPr>
        <p:spPr>
          <a:xfrm>
            <a:off x="6792608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30321B-64C4-C3E0-0276-547BEF2F4449}"/>
              </a:ext>
            </a:extLst>
          </p:cNvPr>
          <p:cNvSpPr/>
          <p:nvPr/>
        </p:nvSpPr>
        <p:spPr>
          <a:xfrm>
            <a:off x="7258952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29695C-B7EB-4CDA-131F-D62EF267B1F6}"/>
              </a:ext>
            </a:extLst>
          </p:cNvPr>
          <p:cNvSpPr/>
          <p:nvPr/>
        </p:nvSpPr>
        <p:spPr>
          <a:xfrm>
            <a:off x="7725296" y="1024086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3218F9-59C9-6E50-25BD-BD924AC4B000}"/>
              </a:ext>
            </a:extLst>
          </p:cNvPr>
          <p:cNvSpPr/>
          <p:nvPr/>
        </p:nvSpPr>
        <p:spPr>
          <a:xfrm>
            <a:off x="5859920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8FF5FE-A1A2-E7C5-CEDC-D96953ECA4ED}"/>
              </a:ext>
            </a:extLst>
          </p:cNvPr>
          <p:cNvSpPr/>
          <p:nvPr/>
        </p:nvSpPr>
        <p:spPr>
          <a:xfrm>
            <a:off x="6326264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C78EA8-80F1-E5CB-31F5-57BAD1AF6D60}"/>
              </a:ext>
            </a:extLst>
          </p:cNvPr>
          <p:cNvSpPr/>
          <p:nvPr/>
        </p:nvSpPr>
        <p:spPr>
          <a:xfrm>
            <a:off x="6792608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F420F4-8586-0C45-F658-406CEE771277}"/>
              </a:ext>
            </a:extLst>
          </p:cNvPr>
          <p:cNvSpPr/>
          <p:nvPr/>
        </p:nvSpPr>
        <p:spPr>
          <a:xfrm>
            <a:off x="7258952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0A1988-95E2-F4EE-2E38-CD66B201BBB9}"/>
              </a:ext>
            </a:extLst>
          </p:cNvPr>
          <p:cNvSpPr/>
          <p:nvPr/>
        </p:nvSpPr>
        <p:spPr>
          <a:xfrm>
            <a:off x="7725296" y="1490429"/>
            <a:ext cx="411480" cy="411480"/>
          </a:xfrm>
          <a:prstGeom prst="rect">
            <a:avLst/>
          </a:prstGeom>
          <a:solidFill>
            <a:srgbClr val="F5F3E6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D2AF49B-DF1D-744B-1ACC-3B8DD2B2A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980" y="3384136"/>
            <a:ext cx="1359219" cy="969750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646ACDF9-1974-2C36-6436-43F0FF54EBD6}"/>
              </a:ext>
            </a:extLst>
          </p:cNvPr>
          <p:cNvSpPr/>
          <p:nvPr/>
        </p:nvSpPr>
        <p:spPr>
          <a:xfrm>
            <a:off x="5945760" y="160015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933356D-DBF2-309C-FA59-48F48CBE172D}"/>
              </a:ext>
            </a:extLst>
          </p:cNvPr>
          <p:cNvSpPr/>
          <p:nvPr/>
        </p:nvSpPr>
        <p:spPr>
          <a:xfrm>
            <a:off x="6402711" y="1133162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F498B3E-1A78-5312-F191-EA4AF4126AE3}"/>
              </a:ext>
            </a:extLst>
          </p:cNvPr>
          <p:cNvSpPr/>
          <p:nvPr/>
        </p:nvSpPr>
        <p:spPr>
          <a:xfrm>
            <a:off x="6430539" y="1583843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CountersImage">
            <a:extLst>
              <a:ext uri="{FF2B5EF4-FFF2-40B4-BE49-F238E27FC236}">
                <a16:creationId xmlns:a16="http://schemas.microsoft.com/office/drawing/2014/main" id="{518A6ABE-9C02-F6ED-775C-78C286F660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908" r="32398" b="32485"/>
          <a:stretch>
            <a:fillRect/>
          </a:stretch>
        </p:blipFill>
        <p:spPr>
          <a:xfrm>
            <a:off x="1351260" y="4028605"/>
            <a:ext cx="1297615" cy="731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CountersImage">
            <a:extLst>
              <a:ext uri="{FF2B5EF4-FFF2-40B4-BE49-F238E27FC236}">
                <a16:creationId xmlns:a16="http://schemas.microsoft.com/office/drawing/2014/main" id="{8E261990-610F-470B-01B0-C001188269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908" r="23072" b="32485"/>
          <a:stretch>
            <a:fillRect/>
          </a:stretch>
        </p:blipFill>
        <p:spPr>
          <a:xfrm>
            <a:off x="3003009" y="4028605"/>
            <a:ext cx="1476622" cy="731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4" name="Card7">
            <a:extLst>
              <a:ext uri="{FF2B5EF4-FFF2-40B4-BE49-F238E27FC236}">
                <a16:creationId xmlns:a16="http://schemas.microsoft.com/office/drawing/2014/main" id="{C1866F90-F228-53DF-9F3C-B61F45314C3D}"/>
              </a:ext>
            </a:extLst>
          </p:cNvPr>
          <p:cNvSpPr/>
          <p:nvPr/>
        </p:nvSpPr>
        <p:spPr>
          <a:xfrm>
            <a:off x="1903086" y="3616462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8" grpId="0" animBg="1"/>
      <p:bldP spid="29" grpId="0" animBg="1"/>
      <p:bldP spid="30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2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2 (Expected)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61684" y="98298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4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</a:t>
            </a: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Expected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9767" y="1371600"/>
            <a:ext cx="5126143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Represent 8 in two different ways.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Complete a ten frame for 9.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Draw a picture to show 6.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Match the sets of counters and numbers 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Explain why two pictures both represent 8.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E06B15-8A6A-1E37-4D49-A14209766609}"/>
              </a:ext>
            </a:extLst>
          </p:cNvPr>
          <p:cNvSpPr/>
          <p:nvPr/>
        </p:nvSpPr>
        <p:spPr>
          <a:xfrm>
            <a:off x="6278665" y="157854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6A13F-A354-7666-1545-12195AAE9B61}"/>
              </a:ext>
            </a:extLst>
          </p:cNvPr>
          <p:cNvSpPr/>
          <p:nvPr/>
        </p:nvSpPr>
        <p:spPr>
          <a:xfrm>
            <a:off x="6708433" y="157854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8394CB-A86B-27A3-F3B5-9553A3580BE8}"/>
              </a:ext>
            </a:extLst>
          </p:cNvPr>
          <p:cNvSpPr/>
          <p:nvPr/>
        </p:nvSpPr>
        <p:spPr>
          <a:xfrm>
            <a:off x="7138201" y="157854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798879-2A35-1942-1F39-FE7A64AC6CDC}"/>
              </a:ext>
            </a:extLst>
          </p:cNvPr>
          <p:cNvSpPr/>
          <p:nvPr/>
        </p:nvSpPr>
        <p:spPr>
          <a:xfrm>
            <a:off x="7567969" y="157854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EAF825-A16A-6AEF-66F2-C24080A3D2DF}"/>
              </a:ext>
            </a:extLst>
          </p:cNvPr>
          <p:cNvSpPr/>
          <p:nvPr/>
        </p:nvSpPr>
        <p:spPr>
          <a:xfrm>
            <a:off x="7997737" y="157854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6FC4C-3414-1868-E531-6A120CF0CDA8}"/>
              </a:ext>
            </a:extLst>
          </p:cNvPr>
          <p:cNvSpPr/>
          <p:nvPr/>
        </p:nvSpPr>
        <p:spPr>
          <a:xfrm>
            <a:off x="6278665" y="2008310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021CC7-B84B-9B91-FD85-8FF7768A954F}"/>
              </a:ext>
            </a:extLst>
          </p:cNvPr>
          <p:cNvSpPr/>
          <p:nvPr/>
        </p:nvSpPr>
        <p:spPr>
          <a:xfrm>
            <a:off x="6708433" y="2008310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3A4692-3D93-2AFF-D627-6F02E385402A}"/>
              </a:ext>
            </a:extLst>
          </p:cNvPr>
          <p:cNvSpPr/>
          <p:nvPr/>
        </p:nvSpPr>
        <p:spPr>
          <a:xfrm>
            <a:off x="7138201" y="2008310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65505F-9949-8A08-4EEF-10E2AC42BC01}"/>
              </a:ext>
            </a:extLst>
          </p:cNvPr>
          <p:cNvSpPr/>
          <p:nvPr/>
        </p:nvSpPr>
        <p:spPr>
          <a:xfrm>
            <a:off x="7567969" y="2008310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468E67-8761-BEDD-23A6-5F149214EF79}"/>
              </a:ext>
            </a:extLst>
          </p:cNvPr>
          <p:cNvSpPr/>
          <p:nvPr/>
        </p:nvSpPr>
        <p:spPr>
          <a:xfrm>
            <a:off x="7997737" y="2008310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Card8">
            <a:extLst>
              <a:ext uri="{FF2B5EF4-FFF2-40B4-BE49-F238E27FC236}">
                <a16:creationId xmlns:a16="http://schemas.microsoft.com/office/drawing/2014/main" id="{BC95E2E4-CFDE-D13E-46D1-53FB4DE42BB7}"/>
              </a:ext>
            </a:extLst>
          </p:cNvPr>
          <p:cNvSpPr/>
          <p:nvPr/>
        </p:nvSpPr>
        <p:spPr>
          <a:xfrm>
            <a:off x="7878865" y="443494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3871242-511C-B55E-72FE-03CA71AD1A06}"/>
              </a:ext>
            </a:extLst>
          </p:cNvPr>
          <p:cNvSpPr/>
          <p:nvPr/>
        </p:nvSpPr>
        <p:spPr>
          <a:xfrm>
            <a:off x="5807156" y="390305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C493A9F-14A4-7B88-5426-19998FD4A162}"/>
              </a:ext>
            </a:extLst>
          </p:cNvPr>
          <p:cNvSpPr/>
          <p:nvPr/>
        </p:nvSpPr>
        <p:spPr>
          <a:xfrm>
            <a:off x="6236924" y="390305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58F4E34-F312-3117-C113-D69DC1B88738}"/>
              </a:ext>
            </a:extLst>
          </p:cNvPr>
          <p:cNvSpPr/>
          <p:nvPr/>
        </p:nvSpPr>
        <p:spPr>
          <a:xfrm>
            <a:off x="6666692" y="390305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BA90ACD-28AC-07DD-8575-EA560E2CF661}"/>
              </a:ext>
            </a:extLst>
          </p:cNvPr>
          <p:cNvSpPr/>
          <p:nvPr/>
        </p:nvSpPr>
        <p:spPr>
          <a:xfrm>
            <a:off x="5803177" y="822960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7B0CF3D-7535-13AC-B33E-C01D494D2C1A}"/>
              </a:ext>
            </a:extLst>
          </p:cNvPr>
          <p:cNvSpPr/>
          <p:nvPr/>
        </p:nvSpPr>
        <p:spPr>
          <a:xfrm>
            <a:off x="6232945" y="822960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8566F5B-0290-17F4-3F44-A24D386875D2}"/>
              </a:ext>
            </a:extLst>
          </p:cNvPr>
          <p:cNvSpPr/>
          <p:nvPr/>
        </p:nvSpPr>
        <p:spPr>
          <a:xfrm>
            <a:off x="6662713" y="822960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CountersImage">
            <a:extLst>
              <a:ext uri="{FF2B5EF4-FFF2-40B4-BE49-F238E27FC236}">
                <a16:creationId xmlns:a16="http://schemas.microsoft.com/office/drawing/2014/main" id="{8270B751-0F04-A1D2-F2A6-87DE2E6D06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08" r="23072" b="32485"/>
          <a:stretch>
            <a:fillRect/>
          </a:stretch>
        </p:blipFill>
        <p:spPr>
          <a:xfrm>
            <a:off x="139496" y="4069080"/>
            <a:ext cx="1476622" cy="731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8D4C71D-71DE-FBCA-4B4A-1FBF17BB9B7F}"/>
              </a:ext>
            </a:extLst>
          </p:cNvPr>
          <p:cNvSpPr/>
          <p:nvPr/>
        </p:nvSpPr>
        <p:spPr>
          <a:xfrm>
            <a:off x="7075978" y="390305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130DA57-299D-C9BA-D6B9-3C4D0D6501B1}"/>
              </a:ext>
            </a:extLst>
          </p:cNvPr>
          <p:cNvSpPr/>
          <p:nvPr/>
        </p:nvSpPr>
        <p:spPr>
          <a:xfrm>
            <a:off x="7071999" y="822960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D89AE5-3435-B098-F976-3F1503FDA10B}"/>
              </a:ext>
            </a:extLst>
          </p:cNvPr>
          <p:cNvSpPr/>
          <p:nvPr/>
        </p:nvSpPr>
        <p:spPr>
          <a:xfrm>
            <a:off x="7238081" y="1696696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73A3323-020C-74E9-3641-4E03C8B980FC}"/>
              </a:ext>
            </a:extLst>
          </p:cNvPr>
          <p:cNvSpPr/>
          <p:nvPr/>
        </p:nvSpPr>
        <p:spPr>
          <a:xfrm>
            <a:off x="7663981" y="2112444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2308C3-9DA3-CFCB-1474-AAD42C9C5430}"/>
              </a:ext>
            </a:extLst>
          </p:cNvPr>
          <p:cNvSpPr/>
          <p:nvPr/>
        </p:nvSpPr>
        <p:spPr>
          <a:xfrm>
            <a:off x="6804445" y="1697415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57FF945-29A2-D035-CF98-60E0E2E18252}"/>
              </a:ext>
            </a:extLst>
          </p:cNvPr>
          <p:cNvSpPr/>
          <p:nvPr/>
        </p:nvSpPr>
        <p:spPr>
          <a:xfrm>
            <a:off x="6391763" y="2104322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D6305D4-0F9A-3B5D-11F5-2A13927655CA}"/>
              </a:ext>
            </a:extLst>
          </p:cNvPr>
          <p:cNvSpPr/>
          <p:nvPr/>
        </p:nvSpPr>
        <p:spPr>
          <a:xfrm>
            <a:off x="7238081" y="2112444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D5A9F9B-4AEF-EDA8-4E7A-6EB36EF18364}"/>
              </a:ext>
            </a:extLst>
          </p:cNvPr>
          <p:cNvSpPr/>
          <p:nvPr/>
        </p:nvSpPr>
        <p:spPr>
          <a:xfrm>
            <a:off x="7686841" y="1696696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CA6942-4C4E-CCD4-193D-E0BA1C9CBCA1}"/>
              </a:ext>
            </a:extLst>
          </p:cNvPr>
          <p:cNvSpPr/>
          <p:nvPr/>
        </p:nvSpPr>
        <p:spPr>
          <a:xfrm>
            <a:off x="6341283" y="1665891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501B10F-06B5-CD4D-0CF5-ABA1FEC8E9BC}"/>
              </a:ext>
            </a:extLst>
          </p:cNvPr>
          <p:cNvSpPr/>
          <p:nvPr/>
        </p:nvSpPr>
        <p:spPr>
          <a:xfrm>
            <a:off x="8097029" y="1683466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4747E83-2736-1755-FE07-38B220A36000}"/>
              </a:ext>
            </a:extLst>
          </p:cNvPr>
          <p:cNvSpPr/>
          <p:nvPr/>
        </p:nvSpPr>
        <p:spPr>
          <a:xfrm>
            <a:off x="6812003" y="2112444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CountersImage">
            <a:extLst>
              <a:ext uri="{FF2B5EF4-FFF2-40B4-BE49-F238E27FC236}">
                <a16:creationId xmlns:a16="http://schemas.microsoft.com/office/drawing/2014/main" id="{DD079AB3-10F4-D496-D66F-EBB38BE42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08" r="51003" b="32485"/>
          <a:stretch>
            <a:fillRect/>
          </a:stretch>
        </p:blipFill>
        <p:spPr>
          <a:xfrm>
            <a:off x="1796662" y="4069080"/>
            <a:ext cx="940486" cy="731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CountersImage">
            <a:extLst>
              <a:ext uri="{FF2B5EF4-FFF2-40B4-BE49-F238E27FC236}">
                <a16:creationId xmlns:a16="http://schemas.microsoft.com/office/drawing/2014/main" id="{D906B421-E7FC-C70E-1437-2B3148DE38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08" r="41576" b="32485"/>
          <a:stretch>
            <a:fillRect/>
          </a:stretch>
        </p:blipFill>
        <p:spPr>
          <a:xfrm>
            <a:off x="2829768" y="4069080"/>
            <a:ext cx="1121447" cy="731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7" name="Card8">
            <a:extLst>
              <a:ext uri="{FF2B5EF4-FFF2-40B4-BE49-F238E27FC236}">
                <a16:creationId xmlns:a16="http://schemas.microsoft.com/office/drawing/2014/main" id="{BBA9D89D-00CF-2C7B-E9A5-6285BAB28062}"/>
              </a:ext>
            </a:extLst>
          </p:cNvPr>
          <p:cNvSpPr/>
          <p:nvPr/>
        </p:nvSpPr>
        <p:spPr>
          <a:xfrm>
            <a:off x="5082227" y="4111265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48" name="Card6">
            <a:extLst>
              <a:ext uri="{FF2B5EF4-FFF2-40B4-BE49-F238E27FC236}">
                <a16:creationId xmlns:a16="http://schemas.microsoft.com/office/drawing/2014/main" id="{BFCC73E5-FF8B-DA42-BAA5-CF19DE354278}"/>
              </a:ext>
            </a:extLst>
          </p:cNvPr>
          <p:cNvSpPr/>
          <p:nvPr/>
        </p:nvSpPr>
        <p:spPr>
          <a:xfrm>
            <a:off x="5815941" y="4111265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49" name="Card5">
            <a:extLst>
              <a:ext uri="{FF2B5EF4-FFF2-40B4-BE49-F238E27FC236}">
                <a16:creationId xmlns:a16="http://schemas.microsoft.com/office/drawing/2014/main" id="{B526CF95-B752-1AFA-2073-DBED502B3998}"/>
              </a:ext>
            </a:extLst>
          </p:cNvPr>
          <p:cNvSpPr/>
          <p:nvPr/>
        </p:nvSpPr>
        <p:spPr>
          <a:xfrm>
            <a:off x="4348513" y="4111265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sp>
        <p:nvSpPr>
          <p:cNvPr id="50" name="Heart 49">
            <a:extLst>
              <a:ext uri="{FF2B5EF4-FFF2-40B4-BE49-F238E27FC236}">
                <a16:creationId xmlns:a16="http://schemas.microsoft.com/office/drawing/2014/main" id="{6F3A5A54-AB16-5B21-27D5-C90EC04B8E7F}"/>
              </a:ext>
            </a:extLst>
          </p:cNvPr>
          <p:cNvSpPr/>
          <p:nvPr/>
        </p:nvSpPr>
        <p:spPr>
          <a:xfrm>
            <a:off x="6924171" y="4167650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Heart 50">
            <a:extLst>
              <a:ext uri="{FF2B5EF4-FFF2-40B4-BE49-F238E27FC236}">
                <a16:creationId xmlns:a16="http://schemas.microsoft.com/office/drawing/2014/main" id="{2DACABCF-6A29-6DA1-95CF-D99E59128385}"/>
              </a:ext>
            </a:extLst>
          </p:cNvPr>
          <p:cNvSpPr/>
          <p:nvPr/>
        </p:nvSpPr>
        <p:spPr>
          <a:xfrm>
            <a:off x="7368619" y="4167651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Heart 51">
            <a:extLst>
              <a:ext uri="{FF2B5EF4-FFF2-40B4-BE49-F238E27FC236}">
                <a16:creationId xmlns:a16="http://schemas.microsoft.com/office/drawing/2014/main" id="{23B31824-0B6A-C643-729D-D47736E54E07}"/>
              </a:ext>
            </a:extLst>
          </p:cNvPr>
          <p:cNvSpPr/>
          <p:nvPr/>
        </p:nvSpPr>
        <p:spPr>
          <a:xfrm>
            <a:off x="7813067" y="4159060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Heart 52">
            <a:extLst>
              <a:ext uri="{FF2B5EF4-FFF2-40B4-BE49-F238E27FC236}">
                <a16:creationId xmlns:a16="http://schemas.microsoft.com/office/drawing/2014/main" id="{D78767D7-6E51-AB51-DD49-FC4FC0D6D9D5}"/>
              </a:ext>
            </a:extLst>
          </p:cNvPr>
          <p:cNvSpPr/>
          <p:nvPr/>
        </p:nvSpPr>
        <p:spPr>
          <a:xfrm>
            <a:off x="8280055" y="4167651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Heart 53">
            <a:extLst>
              <a:ext uri="{FF2B5EF4-FFF2-40B4-BE49-F238E27FC236}">
                <a16:creationId xmlns:a16="http://schemas.microsoft.com/office/drawing/2014/main" id="{60DCDF75-0578-4BC5-EF3E-6B2B1D8202F9}"/>
              </a:ext>
            </a:extLst>
          </p:cNvPr>
          <p:cNvSpPr/>
          <p:nvPr/>
        </p:nvSpPr>
        <p:spPr>
          <a:xfrm>
            <a:off x="6938070" y="4469855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Heart 54">
            <a:extLst>
              <a:ext uri="{FF2B5EF4-FFF2-40B4-BE49-F238E27FC236}">
                <a16:creationId xmlns:a16="http://schemas.microsoft.com/office/drawing/2014/main" id="{DD2FECE5-F0E1-B510-85D6-65E32061E979}"/>
              </a:ext>
            </a:extLst>
          </p:cNvPr>
          <p:cNvSpPr/>
          <p:nvPr/>
        </p:nvSpPr>
        <p:spPr>
          <a:xfrm>
            <a:off x="7382518" y="4469856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Heart 55">
            <a:extLst>
              <a:ext uri="{FF2B5EF4-FFF2-40B4-BE49-F238E27FC236}">
                <a16:creationId xmlns:a16="http://schemas.microsoft.com/office/drawing/2014/main" id="{045E58FE-4410-2434-BA24-28E10C094167}"/>
              </a:ext>
            </a:extLst>
          </p:cNvPr>
          <p:cNvSpPr/>
          <p:nvPr/>
        </p:nvSpPr>
        <p:spPr>
          <a:xfrm>
            <a:off x="7826966" y="4461265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Heart 56">
            <a:extLst>
              <a:ext uri="{FF2B5EF4-FFF2-40B4-BE49-F238E27FC236}">
                <a16:creationId xmlns:a16="http://schemas.microsoft.com/office/drawing/2014/main" id="{671BCEF0-1067-EC01-F21C-0E4D240A3D20}"/>
              </a:ext>
            </a:extLst>
          </p:cNvPr>
          <p:cNvSpPr/>
          <p:nvPr/>
        </p:nvSpPr>
        <p:spPr>
          <a:xfrm>
            <a:off x="8293954" y="4469856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3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3 (Greater Depth)</a:t>
            </a:r>
            <a:endParaRPr lang="en-US" sz="3200"/>
          </a:p>
        </p:txBody>
      </p:sp>
      <p:sp>
        <p:nvSpPr>
          <p:cNvPr id="15" name="Shape BG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Group Header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Greater Depth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Find three different ways to represent 10.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Explain why a full ten frame always shows 10.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Spot the odd one out from four representations.</a:t>
            </a:r>
          </a:p>
          <a:p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Complete: “These look different, but they are both _ because …”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Draw two representations of 8</a:t>
            </a:r>
            <a:endParaRPr lang="en-US" sz="2000" dirty="0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A367B2A0-29BA-BBFD-2C3F-16C5F0903724}"/>
              </a:ext>
            </a:extLst>
          </p:cNvPr>
          <p:cNvSpPr/>
          <p:nvPr/>
        </p:nvSpPr>
        <p:spPr>
          <a:xfrm>
            <a:off x="6373564" y="2310752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A137048A-CC78-7A36-83BB-88D47D719CC2}"/>
              </a:ext>
            </a:extLst>
          </p:cNvPr>
          <p:cNvSpPr/>
          <p:nvPr/>
        </p:nvSpPr>
        <p:spPr>
          <a:xfrm>
            <a:off x="6757975" y="2310754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22255968-E006-66B9-13F7-C4B5F889583B}"/>
              </a:ext>
            </a:extLst>
          </p:cNvPr>
          <p:cNvSpPr/>
          <p:nvPr/>
        </p:nvSpPr>
        <p:spPr>
          <a:xfrm>
            <a:off x="7142386" y="2310753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95F7A192-8ECA-DCBB-443C-281EB4DB7889}"/>
              </a:ext>
            </a:extLst>
          </p:cNvPr>
          <p:cNvSpPr/>
          <p:nvPr/>
        </p:nvSpPr>
        <p:spPr>
          <a:xfrm>
            <a:off x="6373564" y="2695804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C2D87F5F-34D8-D930-5640-A5E02E236D3E}"/>
              </a:ext>
            </a:extLst>
          </p:cNvPr>
          <p:cNvSpPr/>
          <p:nvPr/>
        </p:nvSpPr>
        <p:spPr>
          <a:xfrm>
            <a:off x="7497134" y="2296371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5BCF869-D669-E3E3-2DE0-0CD2C4E1AF44}"/>
              </a:ext>
            </a:extLst>
          </p:cNvPr>
          <p:cNvSpPr/>
          <p:nvPr/>
        </p:nvSpPr>
        <p:spPr>
          <a:xfrm>
            <a:off x="7881545" y="2296370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A9344747-4BBA-939D-09B9-43256DA54A20}"/>
              </a:ext>
            </a:extLst>
          </p:cNvPr>
          <p:cNvSpPr/>
          <p:nvPr/>
        </p:nvSpPr>
        <p:spPr>
          <a:xfrm>
            <a:off x="6741147" y="2684006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B0D57273-E660-2F93-90A2-461A751752AC}"/>
              </a:ext>
            </a:extLst>
          </p:cNvPr>
          <p:cNvSpPr/>
          <p:nvPr/>
        </p:nvSpPr>
        <p:spPr>
          <a:xfrm>
            <a:off x="7125558" y="2684008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B31F75CA-0835-A371-E859-8404462EB70E}"/>
              </a:ext>
            </a:extLst>
          </p:cNvPr>
          <p:cNvSpPr/>
          <p:nvPr/>
        </p:nvSpPr>
        <p:spPr>
          <a:xfrm>
            <a:off x="7509969" y="2684007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4E2AEB-ACE8-99CE-0EB0-E2FDAF902E42}"/>
              </a:ext>
            </a:extLst>
          </p:cNvPr>
          <p:cNvSpPr/>
          <p:nvPr/>
        </p:nvSpPr>
        <p:spPr>
          <a:xfrm>
            <a:off x="6215250" y="1162854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4BDC97-0F52-D5A4-DF8A-1B4C6BCEC768}"/>
              </a:ext>
            </a:extLst>
          </p:cNvPr>
          <p:cNvSpPr/>
          <p:nvPr/>
        </p:nvSpPr>
        <p:spPr>
          <a:xfrm>
            <a:off x="6645018" y="1162854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59C774-1553-8A8D-09B0-7C738FF1A4D9}"/>
              </a:ext>
            </a:extLst>
          </p:cNvPr>
          <p:cNvSpPr/>
          <p:nvPr/>
        </p:nvSpPr>
        <p:spPr>
          <a:xfrm>
            <a:off x="7074786" y="1162854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92C1F77-7EEB-66C3-8997-AA455B041D60}"/>
              </a:ext>
            </a:extLst>
          </p:cNvPr>
          <p:cNvSpPr/>
          <p:nvPr/>
        </p:nvSpPr>
        <p:spPr>
          <a:xfrm>
            <a:off x="7504554" y="1162854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04F2EE-8FB7-42AC-3B14-7E6065096641}"/>
              </a:ext>
            </a:extLst>
          </p:cNvPr>
          <p:cNvSpPr/>
          <p:nvPr/>
        </p:nvSpPr>
        <p:spPr>
          <a:xfrm>
            <a:off x="7934322" y="1162854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B1A8F95-D071-AB6A-D948-FCEC4AB1C92D}"/>
              </a:ext>
            </a:extLst>
          </p:cNvPr>
          <p:cNvSpPr/>
          <p:nvPr/>
        </p:nvSpPr>
        <p:spPr>
          <a:xfrm>
            <a:off x="6215250" y="1592621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37A21B-EF02-A15A-D6DA-5E46BA7EC646}"/>
              </a:ext>
            </a:extLst>
          </p:cNvPr>
          <p:cNvSpPr/>
          <p:nvPr/>
        </p:nvSpPr>
        <p:spPr>
          <a:xfrm>
            <a:off x="6645018" y="1592621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C9BF55-83AB-60AF-6092-D4F75156ED28}"/>
              </a:ext>
            </a:extLst>
          </p:cNvPr>
          <p:cNvSpPr/>
          <p:nvPr/>
        </p:nvSpPr>
        <p:spPr>
          <a:xfrm>
            <a:off x="7074786" y="1592621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1E2778-7BBD-AE85-CE6B-64BA7A61E022}"/>
              </a:ext>
            </a:extLst>
          </p:cNvPr>
          <p:cNvSpPr/>
          <p:nvPr/>
        </p:nvSpPr>
        <p:spPr>
          <a:xfrm>
            <a:off x="7504554" y="1592621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382A83-429B-22FF-CD97-C0A6D85A7382}"/>
              </a:ext>
            </a:extLst>
          </p:cNvPr>
          <p:cNvSpPr/>
          <p:nvPr/>
        </p:nvSpPr>
        <p:spPr>
          <a:xfrm>
            <a:off x="7934322" y="1592621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BBD1DBF-A11E-D9A5-B924-E1E113690A3F}"/>
              </a:ext>
            </a:extLst>
          </p:cNvPr>
          <p:cNvSpPr/>
          <p:nvPr/>
        </p:nvSpPr>
        <p:spPr>
          <a:xfrm>
            <a:off x="7174666" y="12810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46C6A21-2AF6-52B6-2626-6065AEB2CB04}"/>
              </a:ext>
            </a:extLst>
          </p:cNvPr>
          <p:cNvSpPr/>
          <p:nvPr/>
        </p:nvSpPr>
        <p:spPr>
          <a:xfrm>
            <a:off x="7600566" y="1696755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13A66CA-3EBA-E9B2-A1FE-4F2E6D5590CA}"/>
              </a:ext>
            </a:extLst>
          </p:cNvPr>
          <p:cNvSpPr/>
          <p:nvPr/>
        </p:nvSpPr>
        <p:spPr>
          <a:xfrm>
            <a:off x="6741030" y="1281726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2560DC5-B6EA-FE49-3749-CDB8BF447000}"/>
              </a:ext>
            </a:extLst>
          </p:cNvPr>
          <p:cNvSpPr/>
          <p:nvPr/>
        </p:nvSpPr>
        <p:spPr>
          <a:xfrm>
            <a:off x="6328348" y="1688633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6F780C2-E10D-4708-E263-B18EA8C5CB74}"/>
              </a:ext>
            </a:extLst>
          </p:cNvPr>
          <p:cNvSpPr/>
          <p:nvPr/>
        </p:nvSpPr>
        <p:spPr>
          <a:xfrm>
            <a:off x="7174666" y="1696755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DB0442B-C6CB-34EC-7FC2-35F76C4F4E8A}"/>
              </a:ext>
            </a:extLst>
          </p:cNvPr>
          <p:cNvSpPr/>
          <p:nvPr/>
        </p:nvSpPr>
        <p:spPr>
          <a:xfrm>
            <a:off x="7623426" y="128100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D1B8CA8-A2D4-7D4C-FFF7-422AF04FA92F}"/>
              </a:ext>
            </a:extLst>
          </p:cNvPr>
          <p:cNvSpPr/>
          <p:nvPr/>
        </p:nvSpPr>
        <p:spPr>
          <a:xfrm>
            <a:off x="6277868" y="1250202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AEFB2AD-B23F-AB5C-254B-B038036585F7}"/>
              </a:ext>
            </a:extLst>
          </p:cNvPr>
          <p:cNvSpPr/>
          <p:nvPr/>
        </p:nvSpPr>
        <p:spPr>
          <a:xfrm>
            <a:off x="8033614" y="1267777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6991CFE-529E-61CC-1CC9-9119F1800C4B}"/>
              </a:ext>
            </a:extLst>
          </p:cNvPr>
          <p:cNvSpPr/>
          <p:nvPr/>
        </p:nvSpPr>
        <p:spPr>
          <a:xfrm>
            <a:off x="6748588" y="1696755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B10DFA2-7F70-163E-237D-DCF6A6709ABC}"/>
              </a:ext>
            </a:extLst>
          </p:cNvPr>
          <p:cNvSpPr/>
          <p:nvPr/>
        </p:nvSpPr>
        <p:spPr>
          <a:xfrm>
            <a:off x="8030334" y="1696755"/>
            <a:ext cx="192024" cy="192024"/>
          </a:xfrm>
          <a:prstGeom prst="ellipse">
            <a:avLst/>
          </a:prstGeom>
          <a:solidFill>
            <a:srgbClr val="14285A"/>
          </a:solidFill>
          <a:ln>
            <a:solidFill>
              <a:srgbClr val="142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2AB9FCBA-7274-9BAD-FBC3-846D358668EE}"/>
              </a:ext>
            </a:extLst>
          </p:cNvPr>
          <p:cNvSpPr/>
          <p:nvPr/>
        </p:nvSpPr>
        <p:spPr>
          <a:xfrm>
            <a:off x="7880002" y="2675415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Card10">
            <a:extLst>
              <a:ext uri="{FF2B5EF4-FFF2-40B4-BE49-F238E27FC236}">
                <a16:creationId xmlns:a16="http://schemas.microsoft.com/office/drawing/2014/main" id="{90B69530-629E-01BB-505D-366B515F261D}"/>
              </a:ext>
            </a:extLst>
          </p:cNvPr>
          <p:cNvSpPr/>
          <p:nvPr/>
        </p:nvSpPr>
        <p:spPr>
          <a:xfrm>
            <a:off x="5393129" y="2096269"/>
            <a:ext cx="822121" cy="565306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200" b="1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49" name="Card4">
            <a:extLst>
              <a:ext uri="{FF2B5EF4-FFF2-40B4-BE49-F238E27FC236}">
                <a16:creationId xmlns:a16="http://schemas.microsoft.com/office/drawing/2014/main" id="{BE7A0ED5-03F6-A3D8-79F5-EDB763FD31C1}"/>
              </a:ext>
            </a:extLst>
          </p:cNvPr>
          <p:cNvSpPr/>
          <p:nvPr/>
        </p:nvSpPr>
        <p:spPr>
          <a:xfrm>
            <a:off x="5753564" y="3464461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pic>
        <p:nvPicPr>
          <p:cNvPr id="50" name="FluencyImage">
            <a:extLst>
              <a:ext uri="{FF2B5EF4-FFF2-40B4-BE49-F238E27FC236}">
                <a16:creationId xmlns:a16="http://schemas.microsoft.com/office/drawing/2014/main" id="{06A9BD5B-57F3-BB93-F96B-67EE2E0CB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286" y="3494420"/>
            <a:ext cx="640081" cy="640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" name="CountersImage">
            <a:extLst>
              <a:ext uri="{FF2B5EF4-FFF2-40B4-BE49-F238E27FC236}">
                <a16:creationId xmlns:a16="http://schemas.microsoft.com/office/drawing/2014/main" id="{C36A5516-7379-E837-6494-FC73018E40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08" r="51475" b="32485"/>
          <a:stretch>
            <a:fillRect/>
          </a:stretch>
        </p:blipFill>
        <p:spPr>
          <a:xfrm>
            <a:off x="7261411" y="3465655"/>
            <a:ext cx="889773" cy="6988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7" grpId="0" animBg="1"/>
      <p:bldP spid="20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48811" y="1534346"/>
            <a:ext cx="6975446" cy="1636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is easier to count quickly for 9: a line of 9 counters or 9 on a ten frame?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of a story to go with the picture </a:t>
            </a:r>
            <a:endParaRPr lang="en-US" sz="2400" dirty="0"/>
          </a:p>
        </p:txBody>
      </p:sp>
      <p:pic>
        <p:nvPicPr>
          <p:cNvPr id="20" name="Bears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718" y="3338336"/>
            <a:ext cx="2923402" cy="13091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1_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templateNEW</Template>
  <TotalTime>0</TotalTime>
  <Words>590</Words>
  <Application>Microsoft Office PowerPoint</Application>
  <PresentationFormat>On-screen Show (16:9)</PresentationFormat>
  <Paragraphs>115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Schoolbook</vt:lpstr>
      <vt:lpstr>Comic Sans MS</vt:lpstr>
      <vt:lpstr>Wingdings 2</vt:lpstr>
      <vt:lpstr>View</vt:lpstr>
      <vt:lpstr>1_View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2026-05-12T11:12:54Z</dcterms:created>
  <dcterms:modified xsi:type="dcterms:W3CDTF">2026-06-12T22:04:17Z</dcterms:modified>
</cp:coreProperties>
</file>